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4" r:id="rId3"/>
    <p:sldId id="263" r:id="rId4"/>
    <p:sldId id="259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9FFEC-5F15-4BC3-BB7D-DE7119486A7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03873-29DD-41E9-B739-8380D297B3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03873-29DD-41E9-B739-8380D297B3C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5D6E3A-B5E5-46A2-B514-7C3A9E93796E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D666A4-83F8-48EB-8067-5644E9694A8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5" name="Podnadpis 34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160840" cy="350594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332656"/>
            <a:ext cx="602754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Mé království</a:t>
            </a:r>
            <a:endParaRPr lang="cs-CZ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6" name="Obrázek 35" descr="hanaKocurová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132856"/>
            <a:ext cx="7339735" cy="3462301"/>
          </a:xfrm>
          <a:prstGeom prst="rect">
            <a:avLst/>
          </a:prstGeom>
          <a:solidFill>
            <a:srgbClr val="FFFF00"/>
          </a:solidFill>
        </p:spPr>
      </p:pic>
    </p:spTree>
  </p:cSld>
  <p:clrMapOvr>
    <a:masterClrMapping/>
  </p:clrMapOvr>
  <p:transition spd="med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Korunovační koruna</a:t>
            </a:r>
            <a:endParaRPr lang="cs-CZ" sz="60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i="1" dirty="0" smtClean="0">
                <a:solidFill>
                  <a:srgbClr val="7030A0"/>
                </a:solidFill>
              </a:rPr>
              <a:t>Koruna </a:t>
            </a:r>
            <a:r>
              <a:rPr lang="cs-CZ" sz="2800" i="1" dirty="0" smtClean="0">
                <a:solidFill>
                  <a:srgbClr val="7030A0"/>
                </a:solidFill>
              </a:rPr>
              <a:t>je drahocenným klenotem, používaným jako pokrývka hlavy, vyrobeným většinou </a:t>
            </a:r>
            <a:r>
              <a:rPr lang="cs-CZ" sz="2800" i="1" dirty="0" smtClean="0">
                <a:solidFill>
                  <a:srgbClr val="7030A0"/>
                </a:solidFill>
              </a:rPr>
              <a:t>ze zlata</a:t>
            </a:r>
            <a:r>
              <a:rPr lang="cs-CZ" sz="2800" i="1" dirty="0" smtClean="0">
                <a:solidFill>
                  <a:srgbClr val="7030A0"/>
                </a:solidFill>
              </a:rPr>
              <a:t> a zdobeným drahými kameny. Je používána panovníky jako odznak </a:t>
            </a:r>
            <a:r>
              <a:rPr lang="cs-CZ" sz="2800" i="1" dirty="0" smtClean="0">
                <a:solidFill>
                  <a:srgbClr val="7030A0"/>
                </a:solidFill>
              </a:rPr>
              <a:t>moci</a:t>
            </a:r>
            <a:r>
              <a:rPr lang="cs-CZ" sz="2800" i="1" dirty="0" smtClean="0">
                <a:solidFill>
                  <a:srgbClr val="7030A0"/>
                </a:solidFill>
              </a:rPr>
              <a:t> a </a:t>
            </a:r>
            <a:r>
              <a:rPr lang="cs-CZ" sz="2800" i="1" dirty="0" smtClean="0">
                <a:solidFill>
                  <a:srgbClr val="7030A0"/>
                </a:solidFill>
              </a:rPr>
              <a:t>důstojnosti</a:t>
            </a:r>
            <a:r>
              <a:rPr lang="cs-CZ" sz="2800" i="1" dirty="0" smtClean="0">
                <a:solidFill>
                  <a:srgbClr val="7030A0"/>
                </a:solidFill>
              </a:rPr>
              <a:t>, a to především v západním </a:t>
            </a:r>
            <a:r>
              <a:rPr lang="cs-CZ" sz="2800" i="1" dirty="0" smtClean="0">
                <a:solidFill>
                  <a:srgbClr val="7030A0"/>
                </a:solidFill>
              </a:rPr>
              <a:t>křesťanství.</a:t>
            </a:r>
            <a:endParaRPr lang="cs-CZ" sz="2800" i="1" dirty="0">
              <a:solidFill>
                <a:srgbClr val="7030A0"/>
              </a:solidFill>
            </a:endParaRPr>
          </a:p>
        </p:txBody>
      </p:sp>
      <p:pic>
        <p:nvPicPr>
          <p:cNvPr id="6" name="Obrázek 5" descr="img-korunovacni-klenoty-koru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3933056"/>
            <a:ext cx="3059832" cy="2519862"/>
          </a:xfrm>
          <a:prstGeom prst="rect">
            <a:avLst/>
          </a:prstGeom>
        </p:spPr>
      </p:pic>
    </p:spTree>
  </p:cSld>
  <p:clrMapOvr>
    <a:masterClrMapping/>
  </p:clrMapOvr>
  <p:transition spd="med"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i="1" u="sng" dirty="0" smtClean="0"/>
              <a:t>Korunovační žezlo</a:t>
            </a:r>
            <a:endParaRPr lang="cs-CZ" sz="6000" b="1" i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F0"/>
                </a:solidFill>
              </a:rPr>
              <a:t>Žezlo </a:t>
            </a:r>
            <a:r>
              <a:rPr lang="cs-CZ" sz="3200" i="1" dirty="0" smtClean="0">
                <a:solidFill>
                  <a:srgbClr val="00B0F0"/>
                </a:solidFill>
              </a:rPr>
              <a:t> je součástí korunovačních klenotů. Je to hůl „na jeden loket dlouhá“ hůl z drahého kovu, zpravidla bohatě zdobená a posázená </a:t>
            </a:r>
            <a:r>
              <a:rPr lang="cs-CZ" sz="3200" i="1" dirty="0" smtClean="0">
                <a:solidFill>
                  <a:srgbClr val="00B0F0"/>
                </a:solidFill>
              </a:rPr>
              <a:t>drahokamy.</a:t>
            </a:r>
            <a:endParaRPr lang="cs-CZ" sz="3200" i="1" dirty="0">
              <a:solidFill>
                <a:srgbClr val="00B0F0"/>
              </a:solidFill>
            </a:endParaRPr>
          </a:p>
        </p:txBody>
      </p:sp>
      <p:pic>
        <p:nvPicPr>
          <p:cNvPr id="4" name="Obrázek 3" descr="F0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4797152"/>
            <a:ext cx="5338917" cy="1593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…</a:t>
            </a:r>
            <a:r>
              <a:rPr lang="cs-CZ" dirty="0" smtClean="0">
                <a:sym typeface="Wingdings" pitchFamily="2" charset="2"/>
              </a:rPr>
              <a:t>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wikipedia.com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google.com</a:t>
            </a:r>
            <a:endParaRPr lang="cs-CZ" dirty="0" smtClean="0"/>
          </a:p>
          <a:p>
            <a:r>
              <a:rPr lang="cs-CZ" dirty="0" smtClean="0"/>
              <a:t>Vlastní hlava …</a:t>
            </a:r>
          </a:p>
          <a:p>
            <a:endParaRPr lang="cs-CZ" dirty="0"/>
          </a:p>
        </p:txBody>
      </p:sp>
    </p:spTree>
  </p:cSld>
  <p:clrMapOvr>
    <a:masterClrMapping/>
  </p:clrMapOvr>
  <p:transition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268760"/>
            <a:ext cx="7992888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ř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cs-CZ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8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cs-CZ" sz="8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cs-CZ" sz="8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cs-CZ" sz="8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cs-CZ" sz="8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cs-CZ" sz="8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cs-CZ" sz="8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cs-CZ" sz="8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á</a:t>
            </a:r>
            <a:endParaRPr lang="cs-CZ" sz="8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000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……..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1.část – Moje království</a:t>
            </a:r>
          </a:p>
          <a:p>
            <a:endParaRPr lang="cs-CZ" sz="5400" dirty="0"/>
          </a:p>
          <a:p>
            <a:r>
              <a:rPr lang="cs-CZ" sz="5400" dirty="0" smtClean="0"/>
              <a:t>2.část – Království </a:t>
            </a:r>
            <a:endParaRPr lang="cs-CZ" sz="5400" dirty="0"/>
          </a:p>
        </p:txBody>
      </p:sp>
    </p:spTree>
  </p:cSld>
  <p:clrMapOvr>
    <a:masterClrMapping/>
  </p:clrMapOvr>
  <p:transition spd="med" advClick="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1.část</a:t>
            </a:r>
            <a:endParaRPr lang="cs-CZ" sz="6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12976"/>
            <a:ext cx="8229600" cy="43204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-&gt; moje království--</a:t>
            </a:r>
            <a:r>
              <a:rPr lang="cs-CZ" b="1" i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cs-CZ" b="1" i="1" dirty="0" err="1" smtClean="0">
                <a:solidFill>
                  <a:srgbClr val="FF0000"/>
                </a:solidFill>
              </a:rPr>
              <a:t>Království</a:t>
            </a:r>
            <a:r>
              <a:rPr lang="cs-CZ" b="1" i="1" dirty="0" smtClean="0">
                <a:solidFill>
                  <a:srgbClr val="FF0000"/>
                </a:solidFill>
              </a:rPr>
              <a:t> – někdo něčemu vládně… Já </a:t>
            </a:r>
            <a:r>
              <a:rPr lang="cs-CZ" b="1" i="1" dirty="0" err="1" smtClean="0">
                <a:solidFill>
                  <a:srgbClr val="FF0000"/>
                </a:solidFill>
              </a:rPr>
              <a:t>vladnu</a:t>
            </a:r>
            <a:r>
              <a:rPr lang="cs-CZ" b="1" i="1" dirty="0" smtClean="0">
                <a:solidFill>
                  <a:srgbClr val="FF0000"/>
                </a:solidFill>
              </a:rPr>
              <a:t> mojí posteli…Na které odpočívám,spím,relaxuju …</a:t>
            </a:r>
            <a:r>
              <a:rPr lang="cs-CZ" b="1" i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cs-CZ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 spd="med" advClick="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		Klenoty </a:t>
            </a:r>
            <a:endParaRPr lang="cs-CZ" sz="8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Moje Klenoty :</a:t>
            </a:r>
          </a:p>
        </p:txBody>
      </p:sp>
      <p:sp>
        <p:nvSpPr>
          <p:cNvPr id="4" name="Slunce 3"/>
          <p:cNvSpPr/>
          <p:nvPr/>
        </p:nvSpPr>
        <p:spPr>
          <a:xfrm>
            <a:off x="611560" y="548680"/>
            <a:ext cx="1224136" cy="1080120"/>
          </a:xfrm>
          <a:prstGeom prst="sun">
            <a:avLst>
              <a:gd name="adj" fmla="val 351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lunce 4"/>
          <p:cNvSpPr/>
          <p:nvPr/>
        </p:nvSpPr>
        <p:spPr>
          <a:xfrm>
            <a:off x="6444208" y="476672"/>
            <a:ext cx="1224136" cy="1080120"/>
          </a:xfrm>
          <a:prstGeom prst="sun">
            <a:avLst>
              <a:gd name="adj" fmla="val 351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horske-kolo-vertec-mt-540-model-2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916832"/>
            <a:ext cx="2222376" cy="1666782"/>
          </a:xfrm>
          <a:prstGeom prst="rect">
            <a:avLst/>
          </a:prstGeom>
        </p:spPr>
      </p:pic>
      <p:pic>
        <p:nvPicPr>
          <p:cNvPr id="7" name="Obrázek 6" descr="one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9854" y="3645024"/>
            <a:ext cx="2323128" cy="2232248"/>
          </a:xfrm>
          <a:prstGeom prst="rect">
            <a:avLst/>
          </a:prstGeom>
        </p:spPr>
      </p:pic>
      <p:pic>
        <p:nvPicPr>
          <p:cNvPr id="8" name="Obrázek 7" descr="1141118295_detsky-poko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4581128"/>
            <a:ext cx="2603063" cy="1567044"/>
          </a:xfrm>
          <a:prstGeom prst="rect">
            <a:avLst/>
          </a:prstGeom>
        </p:spPr>
      </p:pic>
      <p:pic>
        <p:nvPicPr>
          <p:cNvPr id="9" name="Obrázek 8" descr="1004_htc-s710-vox-wifi-luxusni-mobil-za-luxusni-cenu-4100-k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509120"/>
            <a:ext cx="1656184" cy="1727826"/>
          </a:xfrm>
          <a:prstGeom prst="rect">
            <a:avLst/>
          </a:prstGeom>
        </p:spPr>
      </p:pic>
      <p:graphicFrame>
        <p:nvGraphicFramePr>
          <p:cNvPr id="10" name="Zástupný symbol pro obsah 3"/>
          <p:cNvGraphicFramePr>
            <a:graphicFrameLocks/>
          </p:cNvGraphicFramePr>
          <p:nvPr/>
        </p:nvGraphicFramePr>
        <p:xfrm>
          <a:off x="683568" y="2492896"/>
          <a:ext cx="4978896" cy="2127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896"/>
              </a:tblGrid>
              <a:tr h="205340">
                <a:tc>
                  <a:txBody>
                    <a:bodyPr/>
                    <a:lstStyle/>
                    <a:p>
                      <a:r>
                        <a:rPr lang="cs-CZ" dirty="0" smtClean="0"/>
                        <a:t>Telefon  </a:t>
                      </a:r>
                    </a:p>
                  </a:txBody>
                  <a:tcPr/>
                </a:tc>
              </a:tr>
              <a:tr h="587098">
                <a:tc>
                  <a:txBody>
                    <a:bodyPr/>
                    <a:lstStyle/>
                    <a:p>
                      <a:r>
                        <a:rPr lang="cs-CZ" dirty="0" smtClean="0"/>
                        <a:t>Počítač</a:t>
                      </a:r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87098">
                <a:tc>
                  <a:txBody>
                    <a:bodyPr/>
                    <a:lstStyle/>
                    <a:p>
                      <a:r>
                        <a:rPr lang="cs-CZ" dirty="0" smtClean="0"/>
                        <a:t>Kolo </a:t>
                      </a:r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87098">
                <a:tc>
                  <a:txBody>
                    <a:bodyPr/>
                    <a:lstStyle/>
                    <a:p>
                      <a:r>
                        <a:rPr lang="cs-CZ" dirty="0" smtClean="0"/>
                        <a:t>Pokoj</a:t>
                      </a:r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i="1" dirty="0" smtClean="0">
                <a:solidFill>
                  <a:srgbClr val="FF0000"/>
                </a:solidFill>
              </a:rPr>
              <a:t>Můj domov je jako království …Je tam jakoby hlava státu u nás je hlava rodiny ….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0"/>
            <a:ext cx="54459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Moje království-</a:t>
            </a:r>
          </a:p>
          <a:p>
            <a:pPr algn="ctr"/>
            <a:r>
              <a:rPr lang="cs-CZ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Můj domov</a:t>
            </a:r>
            <a:r>
              <a:rPr lang="cs-CZ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cs-CZ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/>
        </p:nvGraphicFramePr>
        <p:xfrm>
          <a:off x="1547664" y="4437112"/>
          <a:ext cx="7067128" cy="2033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3564"/>
                <a:gridCol w="3533564"/>
              </a:tblGrid>
              <a:tr h="677795">
                <a:tc>
                  <a:txBody>
                    <a:bodyPr/>
                    <a:lstStyle/>
                    <a:p>
                      <a:r>
                        <a:rPr lang="cs-CZ" dirty="0" smtClean="0"/>
                        <a:t>  KRÁL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OTEC</a:t>
                      </a:r>
                      <a:endParaRPr lang="cs-CZ" dirty="0"/>
                    </a:p>
                  </a:txBody>
                  <a:tcPr/>
                </a:tc>
              </a:tr>
              <a:tr h="677795">
                <a:tc>
                  <a:txBody>
                    <a:bodyPr/>
                    <a:lstStyle/>
                    <a:p>
                      <a:r>
                        <a:rPr lang="cs-CZ" dirty="0" smtClean="0"/>
                        <a:t>KRÁLOVNA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MÁMA</a:t>
                      </a:r>
                      <a:endParaRPr lang="cs-CZ" dirty="0"/>
                    </a:p>
                  </a:txBody>
                  <a:tcPr/>
                </a:tc>
              </a:tr>
              <a:tr h="677795">
                <a:tc>
                  <a:txBody>
                    <a:bodyPr/>
                    <a:lstStyle/>
                    <a:p>
                      <a:r>
                        <a:rPr lang="cs-CZ" dirty="0" smtClean="0"/>
                        <a:t>PODDANÍ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VŠICHNI KOLEM </a:t>
                      </a:r>
                      <a:r>
                        <a:rPr lang="cs-CZ" dirty="0" smtClean="0">
                          <a:sym typeface="Wingdings" pitchFamily="2" charset="2"/>
                        </a:rPr>
                        <a:t>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Obrázek 8" descr="www_gservis_cz_about_press_img_uno2-f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188640"/>
            <a:ext cx="2500882" cy="151524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i="1" u="sng" dirty="0" smtClean="0">
                <a:solidFill>
                  <a:srgbClr val="00B050"/>
                </a:solidFill>
              </a:rPr>
              <a:t>2.část</a:t>
            </a:r>
            <a:endParaRPr lang="cs-CZ" sz="6000" b="1" i="1" u="sng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u="sng" dirty="0">
                <a:solidFill>
                  <a:srgbClr val="FFFF00"/>
                </a:solidFill>
              </a:rPr>
              <a:t>Království je stát s monarchistickým státním zřízením, v jehož čele stojí </a:t>
            </a:r>
            <a:r>
              <a:rPr lang="cs-CZ" i="1" u="sng" dirty="0" smtClean="0">
                <a:solidFill>
                  <a:srgbClr val="FFFF00"/>
                </a:solidFill>
              </a:rPr>
              <a:t>král.</a:t>
            </a:r>
          </a:p>
          <a:p>
            <a:endParaRPr lang="cs-CZ" dirty="0"/>
          </a:p>
        </p:txBody>
      </p:sp>
      <p:pic>
        <p:nvPicPr>
          <p:cNvPr id="6" name="Obrázek 5" descr="The-King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2852936"/>
            <a:ext cx="4018781" cy="3626705"/>
          </a:xfrm>
          <a:prstGeom prst="rect">
            <a:avLst/>
          </a:prstGeom>
        </p:spPr>
      </p:pic>
    </p:spTree>
  </p:cSld>
  <p:clrMapOvr>
    <a:masterClrMapping/>
  </p:clrMapOvr>
  <p:transition spd="med"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556793"/>
          <a:ext cx="6203032" cy="32565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203032"/>
              </a:tblGrid>
              <a:tr h="418949">
                <a:tc>
                  <a:txBody>
                    <a:bodyPr/>
                    <a:lstStyle/>
                    <a:p>
                      <a:r>
                        <a:rPr lang="cs-CZ" sz="3200" b="0" cap="none" spc="0" dirty="0" smtClean="0">
                          <a:ln w="10160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00B0F0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EVROPA</a:t>
                      </a:r>
                    </a:p>
                  </a:txBody>
                  <a:tcPr/>
                </a:tc>
              </a:tr>
              <a:tr h="382485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Dánsko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82485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Nizozemsko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82485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Norsko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82485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Španělsko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82485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Švédsko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82485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Belgie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82485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Velká Britanie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755072" y="404664"/>
            <a:ext cx="7556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Seznam Království</a:t>
            </a:r>
            <a:endParaRPr lang="cs-CZ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Obrázek 5" descr="erb_české_království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3942328"/>
            <a:ext cx="2267744" cy="2915671"/>
          </a:xfrm>
          <a:prstGeom prst="rect">
            <a:avLst/>
          </a:prstGeom>
        </p:spPr>
      </p:pic>
    </p:spTree>
  </p:cSld>
  <p:clrMapOvr>
    <a:masterClrMapping/>
  </p:clrMapOvr>
  <p:transition spd="med" advClick="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Korunovační klenoty</a:t>
            </a:r>
            <a:endParaRPr lang="cs-CZ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Jablko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Koruna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Žezlo</a:t>
            </a: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5" name="Obrázek 4" descr="viky20080315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000" y="2060848"/>
            <a:ext cx="4064000" cy="4064000"/>
          </a:xfrm>
          <a:prstGeom prst="rect">
            <a:avLst/>
          </a:prstGeom>
        </p:spPr>
      </p:pic>
      <p:pic>
        <p:nvPicPr>
          <p:cNvPr id="6" name="Obrázek 5" descr="polish_crown_jewe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3600400"/>
            <a:ext cx="4343467" cy="3257600"/>
          </a:xfrm>
          <a:prstGeom prst="rect">
            <a:avLst/>
          </a:prstGeom>
        </p:spPr>
      </p:pic>
    </p:spTree>
  </p:cSld>
  <p:clrMapOvr>
    <a:masterClrMapping/>
  </p:clrMapOvr>
  <p:transition spd="med" advClick="0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bg1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48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Korunovační Jablko</a:t>
            </a:r>
            <a:endParaRPr lang="cs-CZ" sz="48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rgbClr val="FF0000"/>
                </a:solidFill>
              </a:rPr>
              <a:t>Královské jablko</a:t>
            </a:r>
            <a:r>
              <a:rPr lang="cs-CZ" sz="4000" i="1" dirty="0" smtClean="0">
                <a:solidFill>
                  <a:srgbClr val="FF0000"/>
                </a:solidFill>
              </a:rPr>
              <a:t> je jedním z korunovačních klenotů ve tvaru koule s nasazeným křížem na horní straně. </a:t>
            </a:r>
            <a:endParaRPr lang="cs-CZ" sz="4000" i="1" dirty="0">
              <a:solidFill>
                <a:srgbClr val="FF0000"/>
              </a:solidFill>
            </a:endParaRPr>
          </a:p>
        </p:txBody>
      </p:sp>
      <p:pic>
        <p:nvPicPr>
          <p:cNvPr id="4" name="Obrázek 3" descr="img-korunovacni-klenoty-jablk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789040"/>
            <a:ext cx="2042145" cy="2739709"/>
          </a:xfrm>
          <a:prstGeom prst="rect">
            <a:avLst/>
          </a:prstGeom>
        </p:spPr>
      </p:pic>
    </p:spTree>
  </p:cSld>
  <p:clrMapOvr>
    <a:masterClrMapping/>
  </p:clrMapOvr>
  <p:transition spd="med" advClick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116</Words>
  <Application>Microsoft Office PowerPoint</Application>
  <PresentationFormat>Předvádění na obrazovce (4:3)</PresentationFormat>
  <Paragraphs>65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 </vt:lpstr>
      <vt:lpstr> ……..</vt:lpstr>
      <vt:lpstr>1.část</vt:lpstr>
      <vt:lpstr>  Klenoty </vt:lpstr>
      <vt:lpstr> </vt:lpstr>
      <vt:lpstr>2.část</vt:lpstr>
      <vt:lpstr> </vt:lpstr>
      <vt:lpstr>Korunovační klenoty</vt:lpstr>
      <vt:lpstr>Korunovační Jablko</vt:lpstr>
      <vt:lpstr>Korunovační koruna</vt:lpstr>
      <vt:lpstr>Korunovační žezlo</vt:lpstr>
      <vt:lpstr>Zdroje …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Zš</dc:creator>
  <cp:lastModifiedBy>Zš</cp:lastModifiedBy>
  <cp:revision>16</cp:revision>
  <dcterms:created xsi:type="dcterms:W3CDTF">2011-05-20T06:46:53Z</dcterms:created>
  <dcterms:modified xsi:type="dcterms:W3CDTF">2011-05-20T08:37:37Z</dcterms:modified>
</cp:coreProperties>
</file>