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6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Obyvatelé méh královstí jsou zeGraf obyvatelstva mého království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27561752697579467"/>
                  <c:y val="-0.27273647835425696"/>
                </c:manualLayout>
              </c:layout>
              <c:tx>
                <c:rich>
                  <a:bodyPr/>
                  <a:lstStyle/>
                  <a:p>
                    <a:r>
                      <a:rPr lang="en-US" sz="4400" b="1" dirty="0" err="1"/>
                      <a:t>Češi</a:t>
                    </a:r>
                    <a:r>
                      <a:rPr lang="en-US" sz="4400" b="1" dirty="0"/>
                      <a:t>
</a:t>
                    </a:r>
                    <a:r>
                      <a:rPr lang="cs-CZ" sz="4400" b="1" dirty="0" smtClean="0"/>
                      <a:t>70</a:t>
                    </a:r>
                    <a:r>
                      <a:rPr lang="en-US" sz="4400" b="1" dirty="0" smtClean="0"/>
                      <a:t>%</a:t>
                    </a:r>
                    <a:endParaRPr lang="en-US" sz="4400" b="1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8361013901040149"/>
                  <c:y val="1.0007375723685022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err="1"/>
                      <a:t>Slováci</a:t>
                    </a:r>
                    <a:r>
                      <a:rPr lang="en-US" sz="2800" b="1" dirty="0"/>
                      <a:t>
</a:t>
                    </a:r>
                    <a:r>
                      <a:rPr lang="cs-CZ" sz="2800" b="1" dirty="0" smtClean="0"/>
                      <a:t>25</a:t>
                    </a:r>
                    <a:r>
                      <a:rPr lang="en-US" sz="2800" b="1" dirty="0" smtClean="0"/>
                      <a:t>%</a:t>
                    </a:r>
                    <a:endParaRPr lang="en-US" sz="2800" b="1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err="1" smtClean="0"/>
                      <a:t>Američan</a:t>
                    </a:r>
                    <a:r>
                      <a:rPr lang="cs-CZ" b="1" dirty="0" smtClean="0"/>
                      <a:t>é</a:t>
                    </a:r>
                    <a:r>
                      <a:rPr lang="en-US" b="1" dirty="0"/>
                      <a:t>
</a:t>
                    </a:r>
                    <a:r>
                      <a:rPr lang="cs-CZ" b="1" dirty="0" smtClean="0"/>
                      <a:t>3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err="1"/>
                      <a:t>Angličané</a:t>
                    </a:r>
                    <a:r>
                      <a:rPr lang="en-US" b="1" dirty="0"/>
                      <a:t>
</a:t>
                    </a:r>
                    <a:r>
                      <a:rPr lang="cs-CZ" b="1" dirty="0" smtClean="0"/>
                      <a:t>2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Češi</c:v>
                </c:pt>
                <c:pt idx="1">
                  <c:v>Slováci</c:v>
                </c:pt>
                <c:pt idx="2">
                  <c:v>Američané</c:v>
                </c:pt>
                <c:pt idx="3">
                  <c:v>Angličané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99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8914-BFC5-48CA-86C2-20FE2E767332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1EC6-A04D-4F00-A5E7-44C6C4B630D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image" Target="../media/image2.gif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Vypracovala Kateřina Krakovková</a:t>
            </a:r>
            <a:endParaRPr lang="cs-CZ" sz="44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9672" y="620688"/>
            <a:ext cx="57582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Moje království</a:t>
            </a:r>
            <a:endParaRPr lang="cs-CZ" sz="96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www.forumliberec.cz/obchody-a-sluzby/moda/new-yo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067522" cy="1489339"/>
          </a:xfrm>
          <a:prstGeom prst="rect">
            <a:avLst/>
          </a:prstGeom>
          <a:noFill/>
        </p:spPr>
      </p:pic>
      <p:pic>
        <p:nvPicPr>
          <p:cNvPr id="21510" name="Picture 6" descr="http://comentaristanonimo.files.wordpress.com/2009/06/anticonch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81128"/>
            <a:ext cx="2565698" cy="19605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Shopping center…♥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latin typeface="Gabriola" pitchFamily="82" charset="0"/>
              </a:rPr>
              <a:t>Lidé v mém království i já osobně milujeme nakupování. Ceny jsou u nás o mnoho levnější , </a:t>
            </a:r>
          </a:p>
          <a:p>
            <a:pPr>
              <a:buNone/>
            </a:pPr>
            <a:r>
              <a:rPr lang="cs-CZ" dirty="0" smtClean="0">
                <a:latin typeface="Gabriola" pitchFamily="82" charset="0"/>
              </a:rPr>
              <a:t>než všude jinde. </a:t>
            </a:r>
            <a:r>
              <a:rPr lang="cs-CZ" dirty="0" smtClean="0">
                <a:latin typeface="Gabriola" pitchFamily="82" charset="0"/>
                <a:sym typeface="Wingdings" pitchFamily="2" charset="2"/>
              </a:rPr>
              <a:t> </a:t>
            </a:r>
          </a:p>
          <a:p>
            <a:pPr>
              <a:buNone/>
            </a:pPr>
            <a:endParaRPr lang="cs-CZ" dirty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dirty="0" smtClean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dirty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dirty="0" smtClean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r>
              <a:rPr lang="cs-CZ" dirty="0" smtClean="0">
                <a:latin typeface="Gabriola" pitchFamily="82" charset="0"/>
                <a:sym typeface="Wingdings" pitchFamily="2" charset="2"/>
                <a:hlinkClick r:id="rId4" action="ppaction://hlinksldjump"/>
              </a:rPr>
              <a:t>Zpět do menu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21506" name="Picture 2" descr="http://img.dumfinanci.cz/original/palladium-pra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4048125" cy="2743201"/>
          </a:xfrm>
          <a:prstGeom prst="rect">
            <a:avLst/>
          </a:prstGeom>
          <a:noFill/>
        </p:spPr>
      </p:pic>
      <p:pic>
        <p:nvPicPr>
          <p:cNvPr id="21512" name="Picture 8" descr="http://dopravne-obchodni-centrum.mercurycentrum.cz/images/loga/cropp-t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92896"/>
            <a:ext cx="1800200" cy="1350150"/>
          </a:xfrm>
          <a:prstGeom prst="rect">
            <a:avLst/>
          </a:prstGeom>
          <a:noFill/>
        </p:spPr>
      </p:pic>
      <p:pic>
        <p:nvPicPr>
          <p:cNvPr id="21508" name="Picture 4" descr="http://nd04.jxs.cz/357/955/6b53e84f8e_75791165_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4664"/>
            <a:ext cx="1699488" cy="767382"/>
          </a:xfrm>
          <a:prstGeom prst="rect">
            <a:avLst/>
          </a:prstGeom>
          <a:noFill/>
        </p:spPr>
      </p:pic>
      <p:pic>
        <p:nvPicPr>
          <p:cNvPr id="21516" name="Picture 12" descr="http://dopravne-obchodni-centrum.mercurycentrum.cz/images/loga/ga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941168"/>
            <a:ext cx="2318792" cy="17390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llider.com/uploads/imageGallery/Channing_Tatum/channing_tatum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857500" cy="47053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Celebrity ZAUČUJÍ 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Na pozvání k nám jezdí každý měsíc, když se poštěstí tak co 14 dní, celebrity z celého světa. </a:t>
            </a:r>
          </a:p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Každá celebrita nám vždy předvede něco z </a:t>
            </a:r>
          </a:p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Oboru, ve kterém vyniká. AŤ už je to tanec, </a:t>
            </a:r>
          </a:p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zpěv,,herectví atd.</a:t>
            </a: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r>
              <a:rPr lang="cs-CZ" b="1" dirty="0" smtClean="0">
                <a:latin typeface="Gabriola" pitchFamily="82" charset="0"/>
                <a:hlinkClick r:id="rId3" action="ppaction://hlinksldjump"/>
              </a:rPr>
              <a:t>Zpět do menu</a:t>
            </a: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1475656" y="3645024"/>
            <a:ext cx="3528392" cy="2880320"/>
          </a:xfrm>
          <a:prstGeom prst="cloudCallout">
            <a:avLst>
              <a:gd name="adj1" fmla="val 72963"/>
              <a:gd name="adj2" fmla="val -2344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4221088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Toto je Channing</a:t>
            </a:r>
            <a:r>
              <a:rPr lang="cs-CZ" b="1" dirty="0"/>
              <a:t> </a:t>
            </a:r>
            <a:r>
              <a:rPr lang="cs-CZ" b="1" dirty="0" smtClean="0"/>
              <a:t>Tatum.</a:t>
            </a:r>
          </a:p>
          <a:p>
            <a:r>
              <a:rPr lang="cs-CZ" b="1" dirty="0" smtClean="0"/>
              <a:t>Živí se jako herec, ale je to také skvělý tanečník. Můžete si ho pamatovat např. z filmu Lets dance, kde hrál hlavní roli.</a:t>
            </a:r>
            <a:endParaRPr lang="cs-CZ" b="1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hairstyles.thehairstyler.com/hairstyle_views/front_view_images/79/original/10148_Shakira_cop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52649"/>
            <a:ext cx="3914775" cy="4705351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8892480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V létě k nám letí obzvláště celebrity, které se zaměřují na nějakou pohybovou aktivitu. Loni jsme se mohli pochlubit návštěvou Shakiry, která nám připravila něco z jejího umění břišních tanců a na závěr nám i zazpívala. </a:t>
            </a:r>
            <a:r>
              <a:rPr lang="cs-CZ" b="1" dirty="0" smtClean="0">
                <a:latin typeface="Gabriola" pitchFamily="82" charset="0"/>
                <a:sym typeface="Wingdings" pitchFamily="2" charset="2"/>
              </a:rPr>
              <a:t></a:t>
            </a:r>
          </a:p>
          <a:p>
            <a:pPr>
              <a:buNone/>
            </a:pPr>
            <a:endParaRPr lang="cs-CZ" b="1" dirty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b="1" dirty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b="1" dirty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  <a:sym typeface="Wingdings" pitchFamily="2" charset="2"/>
            </a:endParaRPr>
          </a:p>
          <a:p>
            <a:pPr>
              <a:buNone/>
            </a:pPr>
            <a:endParaRPr lang="cs-CZ" b="1" dirty="0">
              <a:latin typeface="Gabriola" pitchFamily="82" charset="0"/>
              <a:sym typeface="Wingdings" pitchFamily="2" charset="2"/>
            </a:endParaRPr>
          </a:p>
          <a:p>
            <a:pPr algn="r">
              <a:buNone/>
            </a:pPr>
            <a:r>
              <a:rPr lang="cs-CZ" b="1" dirty="0" smtClean="0">
                <a:latin typeface="Gabriola" pitchFamily="82" charset="0"/>
                <a:sym typeface="Wingdings" pitchFamily="2" charset="2"/>
                <a:hlinkClick r:id="rId3" action="ppaction://hlinksldjump"/>
              </a:rPr>
              <a:t>Zpět do menu</a:t>
            </a:r>
            <a:endParaRPr lang="cs-CZ" b="1" dirty="0" smtClean="0">
              <a:latin typeface="Gabriola" pitchFamily="82" charset="0"/>
              <a:sym typeface="Wingdings" pitchFamily="2" charset="2"/>
            </a:endParaRPr>
          </a:p>
        </p:txBody>
      </p:sp>
      <p:pic>
        <p:nvPicPr>
          <p:cNvPr id="18434" name="Picture 2" descr="http://blog.o106.com/nicol/files/shakira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1628800"/>
            <a:ext cx="2905125" cy="3810000"/>
          </a:xfrm>
          <a:prstGeom prst="rect">
            <a:avLst/>
          </a:prstGeom>
          <a:noFill/>
        </p:spPr>
      </p:pic>
      <p:pic>
        <p:nvPicPr>
          <p:cNvPr id="18436" name="Picture 4" descr="http://2.bp.blogspot.com/_2cy83GxSOZw/S4DeNzm03oI/AAAAAAAAAtE/VPqGveJUzgk/s400/shakira%2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femina.cz/uploads/482x301/celebrity/aaa-ceske/rytmus-super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4591050" cy="2867025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Musíme se zavděčit i dnešní mládeži, tak do našeho království pravidelně zavítá pan Rytmus neboli Patrik Vrbovský. ♥</a:t>
            </a: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                                             </a:t>
            </a:r>
          </a:p>
          <a:p>
            <a:pPr>
              <a:buNone/>
            </a:pPr>
            <a:r>
              <a:rPr lang="cs-CZ" b="1" dirty="0">
                <a:latin typeface="Gabriola" pitchFamily="82" charset="0"/>
              </a:rPr>
              <a:t> </a:t>
            </a:r>
            <a:r>
              <a:rPr lang="cs-CZ" b="1" dirty="0" smtClean="0">
                <a:latin typeface="Gabriola" pitchFamily="82" charset="0"/>
              </a:rPr>
              <a:t>                                              Známý slovenský</a:t>
            </a:r>
          </a:p>
          <a:p>
            <a:pPr>
              <a:buNone/>
            </a:pPr>
            <a:r>
              <a:rPr lang="cs-CZ" b="1" dirty="0">
                <a:latin typeface="Gabriola" pitchFamily="82" charset="0"/>
              </a:rPr>
              <a:t> </a:t>
            </a:r>
            <a:r>
              <a:rPr lang="cs-CZ" b="1" dirty="0" smtClean="0">
                <a:latin typeface="Gabriola" pitchFamily="82" charset="0"/>
              </a:rPr>
              <a:t>                                             </a:t>
            </a:r>
            <a:r>
              <a:rPr lang="cs-CZ" b="1" dirty="0" err="1" smtClean="0">
                <a:latin typeface="Gabriola" pitchFamily="82" charset="0"/>
              </a:rPr>
              <a:t>raper</a:t>
            </a:r>
            <a:r>
              <a:rPr lang="cs-CZ" b="1" dirty="0" smtClean="0">
                <a:latin typeface="Gabriola" pitchFamily="82" charset="0"/>
              </a:rPr>
              <a:t>, pocházející</a:t>
            </a:r>
          </a:p>
          <a:p>
            <a:pPr>
              <a:buNone/>
            </a:pPr>
            <a:r>
              <a:rPr lang="cs-CZ" b="1" dirty="0">
                <a:latin typeface="Gabriola" pitchFamily="82" charset="0"/>
              </a:rPr>
              <a:t> </a:t>
            </a:r>
            <a:r>
              <a:rPr lang="cs-CZ" b="1" dirty="0" smtClean="0">
                <a:latin typeface="Gabriola" pitchFamily="82" charset="0"/>
              </a:rPr>
              <a:t>                                              z Košic.</a:t>
            </a:r>
          </a:p>
          <a:p>
            <a:pPr algn="r">
              <a:buNone/>
            </a:pPr>
            <a:r>
              <a:rPr lang="cs-CZ" b="1" dirty="0" smtClean="0">
                <a:latin typeface="Gabriola" pitchFamily="82" charset="0"/>
                <a:hlinkClick r:id="rId3" action="ppaction://hlinksldjump"/>
              </a:rPr>
              <a:t>Zpět do menu</a:t>
            </a: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endParaRPr lang="cs-CZ" b="1" dirty="0">
              <a:latin typeface="Gabriola" pitchFamily="82" charset="0"/>
            </a:endParaRPr>
          </a:p>
        </p:txBody>
      </p:sp>
      <p:pic>
        <p:nvPicPr>
          <p:cNvPr id="17410" name="Picture 2" descr="http://img.ahaonline.cz/img/18/full/805539-img-rytm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96752"/>
            <a:ext cx="3276600" cy="4705351"/>
          </a:xfrm>
          <a:prstGeom prst="rect">
            <a:avLst/>
          </a:prstGeom>
          <a:noFill/>
        </p:spPr>
      </p:pic>
      <p:pic>
        <p:nvPicPr>
          <p:cNvPr id="17412" name="Picture 4" descr="http://www.superspy.cz/sites/default/files/785672-img-rytmus-patrik-vrbovsky-raper-reper-priatelka-andr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16832"/>
            <a:ext cx="3124200" cy="470535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Stravování…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8863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Gabriola" pitchFamily="82" charset="0"/>
              </a:rPr>
              <a:t>V našem království jsme všichni gurmáni a dokážeme ocenit kvalitní jídlo a pití, proto tady máme hned několik úžasných restaurací a kaváren.</a:t>
            </a:r>
          </a:p>
          <a:p>
            <a:pPr>
              <a:buNone/>
            </a:pPr>
            <a:endParaRPr lang="cs-CZ" dirty="0">
              <a:latin typeface="Gabriola" pitchFamily="82" charset="0"/>
            </a:endParaRPr>
          </a:p>
          <a:p>
            <a:pPr>
              <a:buNone/>
            </a:pPr>
            <a:endParaRPr lang="cs-CZ" dirty="0" smtClean="0">
              <a:latin typeface="Gabriola" pitchFamily="82" charset="0"/>
            </a:endParaRPr>
          </a:p>
          <a:p>
            <a:pPr>
              <a:buNone/>
            </a:pPr>
            <a:endParaRPr lang="cs-CZ" dirty="0">
              <a:latin typeface="Gabriola" pitchFamily="82" charset="0"/>
            </a:endParaRPr>
          </a:p>
          <a:p>
            <a:pPr>
              <a:buNone/>
            </a:pPr>
            <a:endParaRPr lang="cs-CZ" dirty="0" smtClean="0">
              <a:latin typeface="Gabriola" pitchFamily="82" charset="0"/>
            </a:endParaRPr>
          </a:p>
          <a:p>
            <a:pPr>
              <a:buNone/>
            </a:pPr>
            <a:endParaRPr lang="cs-CZ" dirty="0">
              <a:latin typeface="Gabriola" pitchFamily="82" charset="0"/>
            </a:endParaRPr>
          </a:p>
          <a:p>
            <a:pPr>
              <a:buNone/>
            </a:pPr>
            <a:endParaRPr lang="cs-CZ" dirty="0" smtClean="0">
              <a:latin typeface="Gabriola" pitchFamily="82" charset="0"/>
              <a:hlinkClick r:id="rId2" action="ppaction://hlinksldjump"/>
            </a:endParaRPr>
          </a:p>
          <a:p>
            <a:pPr>
              <a:buNone/>
            </a:pPr>
            <a:r>
              <a:rPr lang="cs-CZ" dirty="0" smtClean="0">
                <a:latin typeface="Gabriola" pitchFamily="82" charset="0"/>
                <a:hlinkClick r:id="rId2" action="ppaction://hlinksldjump"/>
              </a:rPr>
              <a:t>Zpět do menu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16386" name="Picture 2" descr="http://ano-sefe.com/wp-content/uploads/2009/05/cafe-imperial-1-580x37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3286125"/>
            <a:ext cx="5524500" cy="3571875"/>
          </a:xfrm>
          <a:prstGeom prst="rect">
            <a:avLst/>
          </a:prstGeom>
          <a:noFill/>
        </p:spPr>
      </p:pic>
      <p:pic>
        <p:nvPicPr>
          <p:cNvPr id="16388" name="Picture 4" descr="http://www.gastrotrend.cz/files/files/cafe-imperial-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4286250" cy="3219451"/>
          </a:xfrm>
          <a:prstGeom prst="rect">
            <a:avLst/>
          </a:prstGeom>
          <a:noFill/>
        </p:spPr>
      </p:pic>
      <p:sp>
        <p:nvSpPr>
          <p:cNvPr id="6" name="Oválný popisek 5">
            <a:hlinkClick r:id="rId3" action="ppaction://hlinksldjump"/>
          </p:cNvPr>
          <p:cNvSpPr/>
          <p:nvPr/>
        </p:nvSpPr>
        <p:spPr>
          <a:xfrm>
            <a:off x="4499992" y="2060848"/>
            <a:ext cx="2232248" cy="1296144"/>
          </a:xfrm>
          <a:prstGeom prst="wedgeEllipseCallout">
            <a:avLst>
              <a:gd name="adj1" fmla="val -28902"/>
              <a:gd name="adj2" fmla="val 539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788024" y="227687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Restaurace Zdeňka POhlreicha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latin typeface="Gabriola" pitchFamily="82" charset="0"/>
              </a:rPr>
              <a:t>Restaurace Zdeňka Pohlreicha…</a:t>
            </a:r>
            <a:endParaRPr lang="cs-CZ" b="1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1662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Zdeněk Pohlreich, známý český šéfkuchař, také vystupoval v televizním pořadu : ,,Ano, šéfe!“ a vlastní restauraci Café Imperiál, ve kterém jsem já sama byla a byl to neskutečný gastronomický zážitek </a:t>
            </a:r>
            <a:r>
              <a:rPr lang="cs-CZ" b="1" dirty="0" smtClean="0">
                <a:latin typeface="Gabriola" pitchFamily="82" charset="0"/>
                <a:sym typeface="Wingdings" pitchFamily="2" charset="2"/>
              </a:rPr>
              <a:t>. I u nás v království samozřejmě vaří v kuchyni on.</a:t>
            </a:r>
            <a:endParaRPr lang="cs-CZ" b="1" dirty="0">
              <a:latin typeface="Gabriola" pitchFamily="82" charset="0"/>
            </a:endParaRPr>
          </a:p>
        </p:txBody>
      </p:sp>
      <p:pic>
        <p:nvPicPr>
          <p:cNvPr id="15362" name="Picture 2" descr="http://www.iprima.cz/sites/default/files/image_crops/image_620x349/d/14350_pohlreich-zdenek_image_620x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908720"/>
            <a:ext cx="5905500" cy="3314700"/>
          </a:xfrm>
          <a:prstGeom prst="rect">
            <a:avLst/>
          </a:prstGeom>
          <a:noFill/>
        </p:spPr>
      </p:pic>
      <p:pic>
        <p:nvPicPr>
          <p:cNvPr id="15364" name="Picture 4" descr="http://www.gastroportal.org/images/fullsize/0313/ano%20se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736304" cy="228339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starbucks frappuccino The Starbucks Streng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07702"/>
            <a:ext cx="3194720" cy="34502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Starbucks </a:t>
            </a:r>
            <a:r>
              <a:rPr lang="cs-CZ" b="1" dirty="0" err="1" smtClean="0"/>
              <a:t>coffee</a:t>
            </a:r>
            <a:r>
              <a:rPr lang="cs-CZ" b="1" dirty="0" smtClean="0"/>
              <a:t>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Gabriola" pitchFamily="82" charset="0"/>
              </a:rPr>
              <a:t>Kavárna s nejúžasnější kávou na světě. U nás v republice jsou tyto kavárničky pouze v Praze, proto jsme si jednu postavili i u nás v království, aby měli lidé přístup k tomuto zázraku i tady. </a:t>
            </a:r>
            <a:r>
              <a:rPr lang="cs-CZ" dirty="0">
                <a:latin typeface="Gabriola" pitchFamily="82" charset="0"/>
              </a:rPr>
              <a:t>♥</a:t>
            </a:r>
          </a:p>
        </p:txBody>
      </p:sp>
      <p:pic>
        <p:nvPicPr>
          <p:cNvPr id="14338" name="Picture 2" descr="http://www.onfocus.com/cam/2003/starbucks_coff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3905249"/>
            <a:ext cx="3905250" cy="2952751"/>
          </a:xfrm>
          <a:prstGeom prst="rect">
            <a:avLst/>
          </a:prstGeom>
          <a:noFill/>
        </p:spPr>
      </p:pic>
      <p:pic>
        <p:nvPicPr>
          <p:cNvPr id="14340" name="Picture 4" descr="http://images3.makefive.com/images/news-business/design/the-best-logos/starbucks-coffe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1512168" cy="1512168"/>
          </a:xfrm>
          <a:prstGeom prst="rect">
            <a:avLst/>
          </a:prstGeom>
          <a:noFill/>
        </p:spPr>
      </p:pic>
      <p:pic>
        <p:nvPicPr>
          <p:cNvPr id="14342" name="Picture 6" descr="http://www.alwayshungryny.com/images/content/StarbucksRedeye__Coffee2_v1_11_-_Versio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2458244" cy="184368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shans-tur.com/bg/system/files/aquapark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762500" cy="357187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Aqua park…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Hlavní věc, kterou nikdy nešetříme, je zábava. AŤ už pro děti, dospělé. Nikdy se v našem království nenudíte.</a:t>
            </a:r>
            <a:endParaRPr lang="cs-CZ" b="1" dirty="0">
              <a:latin typeface="Gabriola" pitchFamily="82" charset="0"/>
            </a:endParaRPr>
          </a:p>
        </p:txBody>
      </p:sp>
      <p:pic>
        <p:nvPicPr>
          <p:cNvPr id="13314" name="Picture 2" descr="http://www.e-cestovka.sk/files/ec/letovisko/primorsko/primorsko-aquapark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2946"/>
            <a:ext cx="5220072" cy="3915054"/>
          </a:xfrm>
          <a:prstGeom prst="rect">
            <a:avLst/>
          </a:prstGeom>
          <a:noFill/>
        </p:spPr>
      </p:pic>
      <p:pic>
        <p:nvPicPr>
          <p:cNvPr id="13320" name="Picture 8" descr="http://happymanie.bloguje.cz/img/aquapark_1_jpg_154140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3253733" cy="218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Zábavní park…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2" action="ppaction://hlinksldjump"/>
              </a:rPr>
              <a:t>Zpět do menu</a:t>
            </a:r>
            <a:endParaRPr lang="cs-CZ" dirty="0"/>
          </a:p>
        </p:txBody>
      </p:sp>
      <p:pic>
        <p:nvPicPr>
          <p:cNvPr id="12290" name="Picture 2" descr="http://www.bellavistalignano.it/img/cs/lignano/strabilia-lunapark-lign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71824"/>
            <a:ext cx="3810000" cy="3686176"/>
          </a:xfrm>
          <a:prstGeom prst="rect">
            <a:avLst/>
          </a:prstGeom>
          <a:noFill/>
        </p:spPr>
      </p:pic>
      <p:pic>
        <p:nvPicPr>
          <p:cNvPr id="12292" name="Picture 4" descr="http://www.rodinnevylety.cz/wp-content/uploads/2010/03/matejska-pou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5292080" cy="3969060"/>
          </a:xfrm>
          <a:prstGeom prst="rect">
            <a:avLst/>
          </a:prstGeom>
          <a:noFill/>
        </p:spPr>
      </p:pic>
      <p:pic>
        <p:nvPicPr>
          <p:cNvPr id="12294" name="Picture 6" descr="http://alian.info/wp-content/2009/02/20061113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8640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latin typeface="Gabriola" pitchFamily="82" charset="0"/>
              </a:rPr>
              <a:t>Cinestar…</a:t>
            </a:r>
            <a:endParaRPr lang="cs-CZ" b="1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V našem multikině se nachází celkem 10 sálů a vždy máte z čeho vybírat. Hrajeme i starší filmy, stačí si jen vybrat.</a:t>
            </a:r>
            <a:endParaRPr lang="cs-CZ" b="1" dirty="0">
              <a:latin typeface="Gabriola" pitchFamily="82" charset="0"/>
            </a:endParaRPr>
          </a:p>
        </p:txBody>
      </p:sp>
      <p:pic>
        <p:nvPicPr>
          <p:cNvPr id="36868" name="Picture 4" descr="http://www.ostrava.cz/jahia/webdav/site/ostrava/shared/omeste/kultura_a_umeni/OvCine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6429375" cy="4286250"/>
          </a:xfrm>
          <a:prstGeom prst="rect">
            <a:avLst/>
          </a:prstGeom>
          <a:noFill/>
        </p:spPr>
      </p:pic>
      <p:pic>
        <p:nvPicPr>
          <p:cNvPr id="36866" name="Picture 2" descr="http://www.vysocina-news.cz/data/40776/preface/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623290"/>
            <a:ext cx="4644008" cy="2234710"/>
          </a:xfrm>
          <a:prstGeom prst="rect">
            <a:avLst/>
          </a:prstGeom>
          <a:noFill/>
        </p:spPr>
      </p:pic>
      <p:pic>
        <p:nvPicPr>
          <p:cNvPr id="36870" name="Picture 6" descr="http://www.idemvan.hr/content_images/big301069192cqfrygnx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546850" cy="236108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 smtClean="0">
                <a:latin typeface="Gabriola" pitchFamily="82" charset="0"/>
              </a:rPr>
              <a:t>Poznámka : </a:t>
            </a:r>
          </a:p>
          <a:p>
            <a:pPr algn="ctr">
              <a:buNone/>
            </a:pPr>
            <a:r>
              <a:rPr lang="cs-CZ" sz="4000" b="1" dirty="0" smtClean="0">
                <a:latin typeface="Gabriola" pitchFamily="82" charset="0"/>
              </a:rPr>
              <a:t>Jednám pouze z vlastní fantazie, většina informací bude fiktivních či vymyšlených. Tvořím prezentaci tak, abych vyjádřila, jak bych chtěla, aby mé království vypadalo, netvořím v realitě. </a:t>
            </a:r>
            <a:r>
              <a:rPr lang="cs-CZ" sz="4000" b="1" dirty="0" smtClean="0">
                <a:latin typeface="Gabriola" pitchFamily="82" charset="0"/>
                <a:sym typeface="Wingdings" pitchFamily="2" charset="2"/>
              </a:rPr>
              <a:t></a:t>
            </a:r>
            <a:endParaRPr lang="cs-CZ" sz="4000" b="1" dirty="0">
              <a:latin typeface="Gabriola" pitchFamily="82" charset="0"/>
            </a:endParaRPr>
          </a:p>
        </p:txBody>
      </p:sp>
      <p:pic>
        <p:nvPicPr>
          <p:cNvPr id="4" name="Obrázek 3" descr="Kateřina Krakovkov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569" y="3212976"/>
            <a:ext cx="3214431" cy="3645024"/>
          </a:xfrm>
          <a:prstGeom prst="rect">
            <a:avLst/>
          </a:prstGeom>
        </p:spPr>
      </p:pic>
      <p:sp>
        <p:nvSpPr>
          <p:cNvPr id="5" name="Obláček 4"/>
          <p:cNvSpPr/>
          <p:nvPr/>
        </p:nvSpPr>
        <p:spPr>
          <a:xfrm flipH="1">
            <a:off x="1691680" y="3501008"/>
            <a:ext cx="3168352" cy="2304256"/>
          </a:xfrm>
          <a:prstGeom prst="cloudCallout">
            <a:avLst>
              <a:gd name="adj1" fmla="val -75517"/>
              <a:gd name="adj2" fmla="val 1023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79712" y="39330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Gabriola" pitchFamily="82" charset="0"/>
              </a:rPr>
              <a:t>Takhle vypadá KORUNA MÉHO KRÁLOVSTVÍ. Milujeme  barvy ♥ </a:t>
            </a:r>
            <a:r>
              <a:rPr lang="cs-CZ" sz="2400" b="1" dirty="0" smtClean="0">
                <a:latin typeface="Gabriola" pitchFamily="82" charset="0"/>
                <a:sym typeface="Wingdings" pitchFamily="2" charset="2"/>
              </a:rPr>
              <a:t> </a:t>
            </a:r>
            <a:endParaRPr lang="cs-CZ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9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 </a:t>
            </a:r>
            <a:r>
              <a:rPr lang="cs-CZ" sz="3900" b="1" dirty="0" smtClean="0">
                <a:solidFill>
                  <a:schemeClr val="accent2">
                    <a:lumMod val="50000"/>
                  </a:schemeClr>
                </a:solidFill>
              </a:rPr>
              <a:t>Konec prezentace </a:t>
            </a:r>
            <a:r>
              <a:rPr lang="cs-CZ" sz="39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 </a:t>
            </a:r>
            <a:endParaRPr lang="cs-CZ" sz="3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cs-CZ" sz="3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cs-CZ" sz="3900" b="1" i="1" dirty="0" smtClean="0">
                <a:solidFill>
                  <a:schemeClr val="accent2">
                    <a:lumMod val="50000"/>
                  </a:schemeClr>
                </a:solidFill>
              </a:rPr>
              <a:t>Doufám, že se Vám líbilo zpracování mých myšlenek na téma: ,,Moje království“</a:t>
            </a:r>
          </a:p>
          <a:p>
            <a:pPr algn="ctr">
              <a:buNone/>
            </a:pPr>
            <a:endParaRPr lang="cs-CZ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cs-CZ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cs-CZ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cs-CZ" b="1" i="1" dirty="0" smtClean="0"/>
              <a:t>Dodatek: Všechny obrázky jsou použity ze zdroje </a:t>
            </a:r>
            <a:r>
              <a:rPr lang="cs-CZ" b="1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google</a:t>
            </a:r>
            <a:r>
              <a:rPr lang="cs-CZ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haroni" pitchFamily="2" charset="-79"/>
              </a:rPr>
              <a:t>Seznamte se s mým královstvím…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 numCol="2"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</a:rPr>
              <a:t> </a:t>
            </a:r>
            <a:r>
              <a:rPr lang="cs-CZ" sz="3600" b="1" dirty="0" smtClean="0">
                <a:latin typeface="Gabriola" pitchFamily="82" charset="0"/>
                <a:hlinkClick r:id="rId3" action="ppaction://hlinksldjump"/>
              </a:rPr>
              <a:t>Poloha</a:t>
            </a:r>
            <a:r>
              <a:rPr lang="cs-CZ" sz="3600" b="1" dirty="0" smtClean="0">
                <a:latin typeface="Gabriola" pitchFamily="82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hlinkClick r:id="rId4" action="ppaction://hlinksldjump"/>
              </a:rPr>
              <a:t>Lego city zahrada</a:t>
            </a:r>
            <a:endParaRPr lang="cs-CZ" sz="3600" b="1" dirty="0" smtClean="0">
              <a:latin typeface="Gabriola" pitchFamily="82" charset="0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hlinkClick r:id="rId5" action="ppaction://hlinksldjump"/>
              </a:rPr>
              <a:t> Příroda</a:t>
            </a:r>
            <a:endParaRPr lang="cs-CZ" sz="3600" b="1" dirty="0" smtClean="0">
              <a:latin typeface="Gabriola" pitchFamily="82" charset="0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hlinkClick r:id="rId6" action="ppaction://hlinksldjump"/>
              </a:rPr>
              <a:t> Obyvatelé</a:t>
            </a:r>
            <a:endParaRPr lang="cs-CZ" sz="3600" b="1" dirty="0" smtClean="0">
              <a:latin typeface="Gabriola" pitchFamily="82" charset="0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</a:rPr>
              <a:t> </a:t>
            </a:r>
            <a:r>
              <a:rPr lang="cs-CZ" sz="3600" b="1" dirty="0" smtClean="0">
                <a:latin typeface="Gabriola" pitchFamily="82" charset="0"/>
                <a:hlinkClick r:id="rId7" action="ppaction://hlinksldjump"/>
              </a:rPr>
              <a:t>Vzdělání</a:t>
            </a:r>
            <a:endParaRPr lang="cs-CZ" sz="3600" b="1" dirty="0" smtClean="0">
              <a:latin typeface="Gabriola" pitchFamily="82" charset="0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hlinkClick r:id="rId8" action="ppaction://hlinksldjump"/>
              </a:rPr>
              <a:t> Shopping center 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sym typeface="Wingdings" pitchFamily="2" charset="2"/>
              </a:rPr>
              <a:t> </a:t>
            </a: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9" action="ppaction://hlinksldjump"/>
              </a:rPr>
              <a:t>Celebrity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sym typeface="Wingdings" pitchFamily="2" charset="2"/>
              </a:rPr>
              <a:t> </a:t>
            </a: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0" action="ppaction://hlinksldjump"/>
              </a:rPr>
              <a:t>Stravování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1" action="ppaction://hlinksldjump"/>
              </a:rPr>
              <a:t> Restaurace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2" action="ppaction://hlinksldjump"/>
              </a:rPr>
              <a:t>Starbucks caffee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3" action="ppaction://hlinksldjump"/>
              </a:rPr>
              <a:t>Aqua park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3" action="ppaction://hlinksldjump"/>
              </a:rPr>
              <a:t> </a:t>
            </a: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4" action="ppaction://hlinksldjump"/>
              </a:rPr>
              <a:t>Zábavní park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>
                <a:latin typeface="Gabriola" pitchFamily="82" charset="0"/>
                <a:sym typeface="Wingdings" pitchFamily="2" charset="2"/>
              </a:rPr>
              <a:t> </a:t>
            </a: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5" action="ppaction://hlinksldjump"/>
              </a:rPr>
              <a:t>Cinestar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cs-CZ" sz="3600" b="1" dirty="0">
                <a:latin typeface="Gabriola" pitchFamily="82" charset="0"/>
                <a:sym typeface="Wingdings" pitchFamily="2" charset="2"/>
                <a:hlinkClick r:id="rId16" action="ppaction://hlinksldjump"/>
              </a:rPr>
              <a:t> </a:t>
            </a:r>
            <a:r>
              <a:rPr lang="cs-CZ" sz="3600" b="1" dirty="0" smtClean="0">
                <a:latin typeface="Gabriola" pitchFamily="82" charset="0"/>
                <a:sym typeface="Wingdings" pitchFamily="2" charset="2"/>
                <a:hlinkClick r:id="rId16" action="ppaction://hlinksldjump"/>
              </a:rPr>
              <a:t>Konec prezentace</a:t>
            </a:r>
            <a:endParaRPr lang="cs-CZ" sz="3600" b="1" dirty="0" smtClean="0">
              <a:latin typeface="Gabriola" pitchFamily="82" charset="0"/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cs-CZ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sklenenykostel.net/joomla/images/stories/ludgerovice/ludgerov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6096000" cy="45624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Poloha</a:t>
            </a:r>
            <a:endParaRPr lang="cs-CZ" sz="4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b="1" dirty="0" smtClean="0">
                <a:latin typeface="Gabriola" pitchFamily="82" charset="0"/>
              </a:rPr>
              <a:t>    Ačkoli mám velice ráda město New York nebo Prahu, mým nejoblíbenějším místem a zároveň vhodným prostorem pro MÉ KRÁLOVSTVÍ zvolím krásnou vesničku jménem LUDGEŘOVICE, kde sama bydlím. </a:t>
            </a:r>
            <a:r>
              <a:rPr lang="cs-CZ" b="1" dirty="0" smtClean="0">
                <a:latin typeface="Gabriola" pitchFamily="82" charset="0"/>
                <a:sym typeface="Wingdings" pitchFamily="2" charset="2"/>
              </a:rPr>
              <a:t></a:t>
            </a:r>
            <a:r>
              <a:rPr lang="cs-CZ" b="1" dirty="0" smtClean="0">
                <a:latin typeface="Gabriola" pitchFamily="82" charset="0"/>
              </a:rPr>
              <a:t> </a:t>
            </a:r>
          </a:p>
          <a:p>
            <a:pPr algn="ctr">
              <a:buNone/>
            </a:pPr>
            <a:endParaRPr lang="cs-CZ" b="1" dirty="0">
              <a:latin typeface="Gabriola" pitchFamily="82" charset="0"/>
            </a:endParaRPr>
          </a:p>
          <a:p>
            <a:pPr algn="ctr">
              <a:buNone/>
            </a:pPr>
            <a:endParaRPr lang="cs-CZ" b="1" dirty="0" smtClean="0">
              <a:latin typeface="Gabriola" pitchFamily="82" charset="0"/>
            </a:endParaRPr>
          </a:p>
          <a:p>
            <a:pPr algn="ctr">
              <a:buNone/>
            </a:pPr>
            <a:endParaRPr lang="cs-CZ" b="1" dirty="0">
              <a:latin typeface="Gabriola" pitchFamily="82" charset="0"/>
            </a:endParaRPr>
          </a:p>
          <a:p>
            <a:pPr algn="ctr">
              <a:buNone/>
            </a:pPr>
            <a:endParaRPr lang="cs-CZ" b="1" dirty="0" smtClean="0">
              <a:latin typeface="Gabriola" pitchFamily="82" charset="0"/>
            </a:endParaRPr>
          </a:p>
          <a:p>
            <a:pPr algn="ctr">
              <a:buNone/>
            </a:pPr>
            <a:endParaRPr lang="cs-CZ" b="1" dirty="0">
              <a:latin typeface="Gabriola" pitchFamily="82" charset="0"/>
            </a:endParaRPr>
          </a:p>
          <a:p>
            <a:pPr>
              <a:buNone/>
            </a:pPr>
            <a:r>
              <a:rPr lang="cs-CZ" b="1" dirty="0" smtClean="0">
                <a:latin typeface="Gabriola" pitchFamily="82" charset="0"/>
                <a:hlinkClick r:id="rId3" action="ppaction://hlinksldjump"/>
              </a:rPr>
              <a:t>Zpět do menu</a:t>
            </a:r>
            <a:endParaRPr lang="cs-CZ" b="1" dirty="0">
              <a:latin typeface="Gabriola" pitchFamily="82" charset="0"/>
            </a:endParaRPr>
          </a:p>
        </p:txBody>
      </p:sp>
      <p:pic>
        <p:nvPicPr>
          <p:cNvPr id="28674" name="Picture 2" descr="http://upload.wikimedia.org/wikipedia/commons/thumb/0/00/Ludge%C5%99ovice_CoA_CZ.jpg/111px-Ludge%C5%99ovice_CoA_C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057275" cy="13049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coimex.sk/ganet/coimex/travel.nsf/pages/82448959980BA1C5802570B60051EDB9/$FILE/1_ACOX-6JZK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5715000" cy="428625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6453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600" b="1" dirty="0" smtClean="0">
                <a:latin typeface="Gabriola" pitchFamily="82" charset="0"/>
              </a:rPr>
              <a:t>Aby návštěvníci nemuseli cestovat za světoznámými památkami a zajímavostmi po celém světě, máme zde zmapován skoro celý svět v menším provedení a v podobě Lego kostiček. Inspiraci vzali naši dvorní zahradníci z   </a:t>
            </a:r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LEGOLANDU V NĚMECKU. </a:t>
            </a:r>
          </a:p>
          <a:p>
            <a:pPr>
              <a:buNone/>
            </a:pP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s-CZ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cs-CZ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  <a:hlinkClick r:id="rId3" action="ppaction://hlinksldjump"/>
              </a:rPr>
              <a:t>Zpět do menu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650" name="Picture 2" descr="http://www.vikendovadovolena.cz/img/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810000" cy="1333501"/>
          </a:xfrm>
          <a:prstGeom prst="rect">
            <a:avLst/>
          </a:prstGeom>
          <a:noFill/>
        </p:spPr>
      </p:pic>
      <p:pic>
        <p:nvPicPr>
          <p:cNvPr id="27654" name="Picture 6" descr="http://nd01.jxs.cz/038/942/a177a7f6c3_46825884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6401">
            <a:off x="5824884" y="4584207"/>
            <a:ext cx="2857500" cy="1095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eskydy-inpics.eu/leto/let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519936" cy="4139952"/>
          </a:xfrm>
          <a:prstGeom prst="rect">
            <a:avLst/>
          </a:prstGeom>
          <a:noFill/>
        </p:spPr>
      </p:pic>
      <p:pic>
        <p:nvPicPr>
          <p:cNvPr id="26628" name="Picture 4" descr="http://www.severni-morava.cz/fotografie/84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752528" cy="316368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4525963"/>
          </a:xfrm>
        </p:spPr>
        <p:txBody>
          <a:bodyPr/>
          <a:lstStyle/>
          <a:p>
            <a:pPr algn="r">
              <a:buNone/>
            </a:pPr>
            <a:r>
              <a:rPr lang="cs-CZ" dirty="0" smtClean="0">
                <a:latin typeface="Gabriola" pitchFamily="82" charset="0"/>
              </a:rPr>
              <a:t>Mou nejmilejší řekou je OSTRAVICE, protože protéká jak , kouřem a smogem znetvořenou, Ostravou…tak i krásnými a voňavými horami jménem Beskydy. Proto jsem ji zakomponovala i do                            prostředí mého království.</a:t>
            </a:r>
            <a:endParaRPr lang="cs-CZ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Obyvatelé…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Vzdělání…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Protože i naše republika chce, abychom byli vzdělaní, tak i naše království umožňuje všem občanům studovat jakékoliv zajímavé obory. U nás se nachází například:</a:t>
            </a:r>
          </a:p>
          <a:p>
            <a:pPr>
              <a:buNone/>
            </a:pPr>
            <a:r>
              <a:rPr lang="cs-CZ" b="1" dirty="0" smtClean="0">
                <a:latin typeface="Gabriola" pitchFamily="82" charset="0"/>
                <a:hlinkClick r:id="rId2" action="ppaction://hlinksldjump"/>
              </a:rPr>
              <a:t> - Divadelní fakulta akademickým umění – DAMU</a:t>
            </a: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r>
              <a:rPr lang="cs-CZ" b="1" dirty="0">
                <a:latin typeface="Gabriola" pitchFamily="82" charset="0"/>
              </a:rPr>
              <a:t> </a:t>
            </a:r>
            <a:r>
              <a:rPr lang="cs-CZ" b="1" dirty="0" smtClean="0">
                <a:latin typeface="Gabriola" pitchFamily="82" charset="0"/>
              </a:rPr>
              <a:t>- </a:t>
            </a:r>
            <a:r>
              <a:rPr lang="cs-CZ" b="1" dirty="0" smtClean="0">
                <a:latin typeface="Gabriola" pitchFamily="82" charset="0"/>
                <a:hlinkClick r:id="rId2" action="ppaction://hlinksldjump"/>
              </a:rPr>
              <a:t>Hudební konzervatoř</a:t>
            </a:r>
          </a:p>
          <a:p>
            <a:pPr>
              <a:buNone/>
            </a:pPr>
            <a:r>
              <a:rPr lang="cs-CZ" b="1" dirty="0">
                <a:latin typeface="Gabriola" pitchFamily="82" charset="0"/>
                <a:hlinkClick r:id="rId2" action="ppaction://hlinksldjump"/>
              </a:rPr>
              <a:t> </a:t>
            </a:r>
            <a:r>
              <a:rPr lang="cs-CZ" b="1" dirty="0" smtClean="0">
                <a:latin typeface="Gabriola" pitchFamily="82" charset="0"/>
                <a:hlinkClick r:id="rId2" action="ppaction://hlinksldjump"/>
              </a:rPr>
              <a:t>- Umělecké vysoké školy</a:t>
            </a:r>
          </a:p>
          <a:p>
            <a:pPr>
              <a:buNone/>
            </a:pPr>
            <a:r>
              <a:rPr lang="cs-CZ" b="1" dirty="0">
                <a:latin typeface="Gabriola" pitchFamily="82" charset="0"/>
                <a:hlinkClick r:id="rId2" action="ppaction://hlinksldjump"/>
              </a:rPr>
              <a:t> </a:t>
            </a:r>
            <a:r>
              <a:rPr lang="cs-CZ" b="1" dirty="0" smtClean="0">
                <a:latin typeface="Gabriola" pitchFamily="82" charset="0"/>
                <a:hlinkClick r:id="rId2" action="ppaction://hlinksldjump"/>
              </a:rPr>
              <a:t>- Vysoká škola Báňská technická</a:t>
            </a:r>
            <a:endParaRPr lang="cs-CZ" b="1" dirty="0" smtClean="0">
              <a:latin typeface="Gabriola" pitchFamily="82" charset="0"/>
            </a:endParaRPr>
          </a:p>
          <a:p>
            <a:pPr>
              <a:buNone/>
            </a:pPr>
            <a:r>
              <a:rPr lang="cs-CZ" b="1" dirty="0" smtClean="0">
                <a:latin typeface="Gabriola" pitchFamily="82" charset="0"/>
              </a:rPr>
              <a:t>A tak dále…</a:t>
            </a:r>
            <a:r>
              <a:rPr lang="cs-CZ" b="1" dirty="0" smtClean="0">
                <a:latin typeface="Gabriola" pitchFamily="82" charset="0"/>
                <a:sym typeface="Wingdings" pitchFamily="2" charset="2"/>
              </a:rPr>
              <a:t></a:t>
            </a:r>
            <a:endParaRPr lang="cs-CZ" b="1" dirty="0" smtClean="0">
              <a:latin typeface="Gabriola" pitchFamily="82" charset="0"/>
            </a:endParaRPr>
          </a:p>
          <a:p>
            <a:pPr algn="r">
              <a:buNone/>
            </a:pPr>
            <a:endParaRPr lang="cs-CZ" b="1" dirty="0">
              <a:latin typeface="Gabriola" pitchFamily="82" charset="0"/>
              <a:hlinkClick r:id="rId3" action="ppaction://hlinksldjump"/>
            </a:endParaRPr>
          </a:p>
          <a:p>
            <a:pPr algn="r">
              <a:buNone/>
            </a:pPr>
            <a:r>
              <a:rPr lang="cs-CZ" b="1" dirty="0" smtClean="0">
                <a:latin typeface="Gabriola" pitchFamily="82" charset="0"/>
                <a:hlinkClick r:id="rId3" action="ppaction://hlinksldjump"/>
              </a:rPr>
              <a:t>Zpět do menu</a:t>
            </a:r>
            <a:endParaRPr lang="cs-CZ" b="1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gis.vsb.cz/GIS_Ostrava/GIS_Ova_2007/img/vsb_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3057525" cy="3581400"/>
          </a:xfrm>
          <a:prstGeom prst="rect">
            <a:avLst/>
          </a:prstGeom>
          <a:noFill/>
        </p:spPr>
      </p:pic>
      <p:pic>
        <p:nvPicPr>
          <p:cNvPr id="22534" name="Picture 6" descr="http://files.zvelebenihudby.webnode.cz/200000004-3d3183e2bb/logoPRGC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952328" cy="2037108"/>
          </a:xfrm>
          <a:prstGeom prst="rect">
            <a:avLst/>
          </a:prstGeom>
          <a:noFill/>
        </p:spPr>
      </p:pic>
      <p:pic>
        <p:nvPicPr>
          <p:cNvPr id="22536" name="Picture 8" descr="http://t0.gstatic.com/images?q=tbn:ANd9GcQdfK1KdxfuY8qtBuIgKQ45GHavXyxsPG781LqULEFZxbf6M1-0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373216"/>
            <a:ext cx="6179415" cy="1080890"/>
          </a:xfrm>
          <a:prstGeom prst="rect">
            <a:avLst/>
          </a:prstGeom>
          <a:noFill/>
        </p:spPr>
      </p:pic>
      <p:pic>
        <p:nvPicPr>
          <p:cNvPr id="22538" name="Picture 10" descr="http://4.bp.blogspot.com/_gBt7lVx0qnk/RxkkhSarOQI/AAAAAAAAA_s/738R3d1N1k4/s1600/AAU+stacked+logo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496" y="332656"/>
            <a:ext cx="4536504" cy="3987604"/>
          </a:xfrm>
          <a:prstGeom prst="rect">
            <a:avLst/>
          </a:prstGeom>
          <a:noFill/>
        </p:spPr>
      </p:pic>
      <p:pic>
        <p:nvPicPr>
          <p:cNvPr id="22530" name="Picture 2" descr="http://www.drama.cz/images/logo_damu_nov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645024"/>
            <a:ext cx="3547083" cy="117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688</Words>
  <Application>Microsoft Office PowerPoint</Application>
  <PresentationFormat>Předvádění na obrazovce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Seznamte se s mým královstvím…</vt:lpstr>
      <vt:lpstr>Poloha</vt:lpstr>
      <vt:lpstr>Snímek 5</vt:lpstr>
      <vt:lpstr>Snímek 6</vt:lpstr>
      <vt:lpstr>Obyvatelé…</vt:lpstr>
      <vt:lpstr>Vzdělání…</vt:lpstr>
      <vt:lpstr>Snímek 9</vt:lpstr>
      <vt:lpstr>Shopping center…♥</vt:lpstr>
      <vt:lpstr>Celebrity ZAUČUJÍ …</vt:lpstr>
      <vt:lpstr>Snímek 12</vt:lpstr>
      <vt:lpstr>Snímek 13</vt:lpstr>
      <vt:lpstr>Stravování…</vt:lpstr>
      <vt:lpstr>Restaurace Zdeňka Pohlreicha…</vt:lpstr>
      <vt:lpstr>Starbucks coffee…</vt:lpstr>
      <vt:lpstr>Aqua park…</vt:lpstr>
      <vt:lpstr>Zábavní park…</vt:lpstr>
      <vt:lpstr>Cinestar…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</dc:creator>
  <cp:lastModifiedBy>Zš</cp:lastModifiedBy>
  <cp:revision>15</cp:revision>
  <dcterms:created xsi:type="dcterms:W3CDTF">2011-05-20T06:19:48Z</dcterms:created>
  <dcterms:modified xsi:type="dcterms:W3CDTF">2011-05-20T08:43:05Z</dcterms:modified>
</cp:coreProperties>
</file>