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59" r:id="rId6"/>
    <p:sldId id="260" r:id="rId7"/>
    <p:sldId id="264" r:id="rId8"/>
    <p:sldId id="261" r:id="rId9"/>
    <p:sldId id="263" r:id="rId10"/>
    <p:sldId id="262"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0" d="100"/>
          <a:sy n="70" d="100"/>
        </p:scale>
        <p:origin x="-138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9DE179B-2E8E-499B-9EA1-55CEFA8E9665}" type="datetimeFigureOut">
              <a:rPr lang="cs-CZ" smtClean="0"/>
              <a:pPr/>
              <a:t>18.5.2012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387755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DE179B-2E8E-499B-9EA1-55CEFA8E9665}" type="datetimeFigureOut">
              <a:rPr lang="cs-CZ" smtClean="0"/>
              <a:pPr/>
              <a:t>18.5.2012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108128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DE179B-2E8E-499B-9EA1-55CEFA8E9665}" type="datetimeFigureOut">
              <a:rPr lang="cs-CZ" smtClean="0"/>
              <a:pPr/>
              <a:t>18.5.2012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246674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DE179B-2E8E-499B-9EA1-55CEFA8E9665}" type="datetimeFigureOut">
              <a:rPr lang="cs-CZ" smtClean="0"/>
              <a:pPr/>
              <a:t>18.5.2012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143991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9DE179B-2E8E-499B-9EA1-55CEFA8E9665}" type="datetimeFigureOut">
              <a:rPr lang="cs-CZ" smtClean="0"/>
              <a:pPr/>
              <a:t>18.5.2012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106499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9DE179B-2E8E-499B-9EA1-55CEFA8E9665}" type="datetimeFigureOut">
              <a:rPr lang="cs-CZ" smtClean="0"/>
              <a:pPr/>
              <a:t>18.5.2012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421815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9DE179B-2E8E-499B-9EA1-55CEFA8E9665}" type="datetimeFigureOut">
              <a:rPr lang="cs-CZ" smtClean="0"/>
              <a:pPr/>
              <a:t>18.5.2012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303419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9DE179B-2E8E-499B-9EA1-55CEFA8E9665}" type="datetimeFigureOut">
              <a:rPr lang="cs-CZ" smtClean="0"/>
              <a:pPr/>
              <a:t>18.5.2012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334782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9DE179B-2E8E-499B-9EA1-55CEFA8E9665}" type="datetimeFigureOut">
              <a:rPr lang="cs-CZ" smtClean="0"/>
              <a:pPr/>
              <a:t>18.5.2012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163206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9DE179B-2E8E-499B-9EA1-55CEFA8E9665}" type="datetimeFigureOut">
              <a:rPr lang="cs-CZ" smtClean="0"/>
              <a:pPr/>
              <a:t>18.5.2012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277016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9DE179B-2E8E-499B-9EA1-55CEFA8E9665}" type="datetimeFigureOut">
              <a:rPr lang="cs-CZ" smtClean="0"/>
              <a:pPr/>
              <a:t>18.5.2012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296529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E179B-2E8E-499B-9EA1-55CEFA8E9665}" type="datetimeFigureOut">
              <a:rPr lang="cs-CZ" smtClean="0"/>
              <a:pPr/>
              <a:t>18.5.2012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5E121-2968-49B1-A51D-62592EF85452}" type="slidenum">
              <a:rPr lang="cs-CZ" smtClean="0"/>
              <a:pPr/>
              <a:t>‹#›</a:t>
            </a:fld>
            <a:endParaRPr lang="cs-CZ"/>
          </a:p>
        </p:txBody>
      </p:sp>
    </p:spTree>
    <p:extLst>
      <p:ext uri="{BB962C8B-B14F-4D97-AF65-F5344CB8AC3E}">
        <p14:creationId xmlns:p14="http://schemas.microsoft.com/office/powerpoint/2010/main" xmlns="" val="561681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http://www.hanulka.cz/fotos/010000/007987.jpg"/>
          <p:cNvPicPr>
            <a:picLocks noChangeAspect="1" noChangeArrowheads="1"/>
          </p:cNvPicPr>
          <p:nvPr/>
        </p:nvPicPr>
        <p:blipFill>
          <a:blip r:embed="rId2" cstate="print"/>
          <a:srcRect/>
          <a:stretch>
            <a:fillRect/>
          </a:stretch>
        </p:blipFill>
        <p:spPr bwMode="auto">
          <a:xfrm>
            <a:off x="-431371" y="0"/>
            <a:ext cx="9575371" cy="7181528"/>
          </a:xfrm>
          <a:prstGeom prst="rect">
            <a:avLst/>
          </a:prstGeom>
          <a:noFill/>
        </p:spPr>
      </p:pic>
      <p:pic>
        <p:nvPicPr>
          <p:cNvPr id="1029" name="Picture 5" descr="\\sblan2\share\Práce žáků\Počítačová soutěž Bajtík 2012\Kategorie Megabajtík\Dybowicz Jakub\megabajtik-Jakub-Dybowicz.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553" t="15007" r="41975" b="10613"/>
          <a:stretch/>
        </p:blipFill>
        <p:spPr bwMode="auto">
          <a:xfrm rot="20369099">
            <a:off x="-137230" y="719125"/>
            <a:ext cx="2286000" cy="2715491"/>
          </a:xfrm>
          <a:prstGeom prst="roundRect">
            <a:avLst>
              <a:gd name="adj" fmla="val 3114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7" name="Zaoblený obdélníkový popisek 6"/>
          <p:cNvSpPr/>
          <p:nvPr/>
        </p:nvSpPr>
        <p:spPr>
          <a:xfrm>
            <a:off x="1259632" y="260648"/>
            <a:ext cx="1944216" cy="1224136"/>
          </a:xfrm>
          <a:prstGeom prst="wedgeRoundRectCallout">
            <a:avLst>
              <a:gd name="adj1" fmla="val -53613"/>
              <a:gd name="adj2" fmla="val 919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TextovéPole 7"/>
          <p:cNvSpPr txBox="1"/>
          <p:nvPr/>
        </p:nvSpPr>
        <p:spPr>
          <a:xfrm>
            <a:off x="1403648" y="620688"/>
            <a:ext cx="1584176" cy="646331"/>
          </a:xfrm>
          <a:prstGeom prst="rect">
            <a:avLst/>
          </a:prstGeom>
          <a:noFill/>
        </p:spPr>
        <p:txBody>
          <a:bodyPr wrap="square" rtlCol="0">
            <a:spAutoFit/>
          </a:bodyPr>
          <a:lstStyle/>
          <a:p>
            <a:r>
              <a:rPr lang="cs-CZ" sz="3600" b="1" dirty="0" smtClean="0">
                <a:effectLst>
                  <a:outerShdw blurRad="38100" dist="38100" dir="2700000" algn="tl">
                    <a:srgbClr val="000000">
                      <a:alpha val="43137"/>
                    </a:srgbClr>
                  </a:outerShdw>
                </a:effectLst>
              </a:rPr>
              <a:t>vzhůru</a:t>
            </a:r>
            <a:endParaRPr lang="cs-CZ" sz="3600" b="1" dirty="0">
              <a:effectLst>
                <a:outerShdw blurRad="38100" dist="38100" dir="2700000" algn="tl">
                  <a:srgbClr val="000000">
                    <a:alpha val="43137"/>
                  </a:srgbClr>
                </a:outerShdw>
              </a:effectLst>
            </a:endParaRPr>
          </a:p>
        </p:txBody>
      </p:sp>
      <p:sp>
        <p:nvSpPr>
          <p:cNvPr id="9" name="TextovéPole 8"/>
          <p:cNvSpPr txBox="1"/>
          <p:nvPr/>
        </p:nvSpPr>
        <p:spPr>
          <a:xfrm>
            <a:off x="6012160" y="5733256"/>
            <a:ext cx="2664296" cy="369332"/>
          </a:xfrm>
          <a:prstGeom prst="rect">
            <a:avLst/>
          </a:prstGeom>
          <a:noFill/>
        </p:spPr>
        <p:txBody>
          <a:bodyPr wrap="square" rtlCol="0">
            <a:spAutoFit/>
          </a:bodyPr>
          <a:lstStyle/>
          <a:p>
            <a:r>
              <a:rPr lang="cs-CZ" dirty="0" smtClean="0"/>
              <a:t>    Jakub Dybowicz</a:t>
            </a:r>
            <a:endParaRPr lang="cs-CZ" dirty="0"/>
          </a:p>
        </p:txBody>
      </p:sp>
      <p:sp>
        <p:nvSpPr>
          <p:cNvPr id="5" name="Obdélník 4"/>
          <p:cNvSpPr/>
          <p:nvPr/>
        </p:nvSpPr>
        <p:spPr>
          <a:xfrm rot="20242954">
            <a:off x="-300778" y="1830010"/>
            <a:ext cx="9713621" cy="1200329"/>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Moderní technologie</a:t>
            </a:r>
            <a:endParaRPr lang="cs-CZ"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endParaRPr>
          </a:p>
        </p:txBody>
      </p:sp>
      <p:pic>
        <p:nvPicPr>
          <p:cNvPr id="6156" name="Picture 12" descr="http://www.gify.nou.cz/obr19_budovy_soubory/1218.gif"/>
          <p:cNvPicPr>
            <a:picLocks noChangeAspect="1" noChangeArrowheads="1"/>
          </p:cNvPicPr>
          <p:nvPr/>
        </p:nvPicPr>
        <p:blipFill>
          <a:blip r:embed="rId4" cstate="print"/>
          <a:srcRect/>
          <a:stretch>
            <a:fillRect/>
          </a:stretch>
        </p:blipFill>
        <p:spPr bwMode="auto">
          <a:xfrm>
            <a:off x="-396552" y="6515099"/>
            <a:ext cx="3810000" cy="342901"/>
          </a:xfrm>
          <a:prstGeom prst="rect">
            <a:avLst/>
          </a:prstGeom>
          <a:noFill/>
        </p:spPr>
      </p:pic>
      <p:pic>
        <p:nvPicPr>
          <p:cNvPr id="6158" name="Picture 14" descr="http://www.gify.nou.cz/obr19_budovy_soubory/1220.gif"/>
          <p:cNvPicPr>
            <a:picLocks noChangeAspect="1" noChangeArrowheads="1"/>
          </p:cNvPicPr>
          <p:nvPr/>
        </p:nvPicPr>
        <p:blipFill>
          <a:blip r:embed="rId5" cstate="print"/>
          <a:srcRect/>
          <a:stretch>
            <a:fillRect/>
          </a:stretch>
        </p:blipFill>
        <p:spPr bwMode="auto">
          <a:xfrm>
            <a:off x="3851920" y="6476999"/>
            <a:ext cx="3810000" cy="381001"/>
          </a:xfrm>
          <a:prstGeom prst="rect">
            <a:avLst/>
          </a:prstGeom>
          <a:noFill/>
        </p:spPr>
      </p:pic>
    </p:spTree>
    <p:extLst>
      <p:ext uri="{BB962C8B-B14F-4D97-AF65-F5344CB8AC3E}">
        <p14:creationId xmlns:p14="http://schemas.microsoft.com/office/powerpoint/2010/main" xmlns="" val="314824976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dhveprova.cz/obr/pozadi.jpg"/>
          <p:cNvPicPr>
            <a:picLocks noChangeAspect="1" noChangeArrowheads="1"/>
          </p:cNvPicPr>
          <p:nvPr/>
        </p:nvPicPr>
        <p:blipFill>
          <a:blip r:embed="rId2" cstate="print"/>
          <a:srcRect/>
          <a:stretch>
            <a:fillRect/>
          </a:stretch>
        </p:blipFill>
        <p:spPr bwMode="auto">
          <a:xfrm>
            <a:off x="-180528" y="0"/>
            <a:ext cx="9324528" cy="6993396"/>
          </a:xfrm>
          <a:prstGeom prst="rect">
            <a:avLst/>
          </a:prstGeom>
          <a:noFill/>
        </p:spPr>
      </p:pic>
      <p:sp>
        <p:nvSpPr>
          <p:cNvPr id="5" name="Obdélník 4"/>
          <p:cNvSpPr/>
          <p:nvPr/>
        </p:nvSpPr>
        <p:spPr>
          <a:xfrm>
            <a:off x="1290850" y="2967335"/>
            <a:ext cx="65623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Techniku nezastavíme</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Obdélník 5"/>
          <p:cNvSpPr/>
          <p:nvPr/>
        </p:nvSpPr>
        <p:spPr>
          <a:xfrm>
            <a:off x="1820048" y="4005064"/>
            <a:ext cx="5597366"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Konec</a:t>
            </a:r>
            <a:endParaRPr lang="cs-CZ" sz="1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Obdélník 6"/>
          <p:cNvSpPr/>
          <p:nvPr/>
        </p:nvSpPr>
        <p:spPr>
          <a:xfrm>
            <a:off x="1695852" y="2348880"/>
            <a:ext cx="5782802" cy="1015663"/>
          </a:xfrm>
          <a:prstGeom prst="rect">
            <a:avLst/>
          </a:prstGeom>
          <a:noFill/>
        </p:spPr>
        <p:txBody>
          <a:bodyPr wrap="none" lIns="91440" tIns="45720" rIns="91440" bIns="45720">
            <a:spAutoFit/>
          </a:bodyPr>
          <a:lstStyle/>
          <a:p>
            <a:pPr algn="ctr"/>
            <a:r>
              <a:rPr lang="cs-CZ" sz="6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Technika je všude</a:t>
            </a:r>
            <a:endParaRPr lang="cs-CZ" sz="6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ovéPole 2"/>
          <p:cNvSpPr txBox="1"/>
          <p:nvPr/>
        </p:nvSpPr>
        <p:spPr>
          <a:xfrm>
            <a:off x="539552" y="476672"/>
            <a:ext cx="7560840" cy="584775"/>
          </a:xfrm>
          <a:prstGeom prst="rect">
            <a:avLst/>
          </a:prstGeom>
          <a:noFill/>
        </p:spPr>
        <p:txBody>
          <a:bodyPr wrap="square" rtlCol="0">
            <a:spAutoFit/>
          </a:bodyPr>
          <a:lstStyle/>
          <a:p>
            <a:r>
              <a:rPr lang="cs-CZ" sz="3200" dirty="0" smtClean="0">
                <a:latin typeface="Batang" pitchFamily="18" charset="-127"/>
                <a:ea typeface="Batang" pitchFamily="18" charset="-127"/>
              </a:rPr>
              <a:t> </a:t>
            </a:r>
            <a:endParaRPr lang="cs-CZ" sz="3200" b="1" dirty="0">
              <a:effectLst>
                <a:outerShdw blurRad="38100" dist="38100" dir="2700000" algn="tl">
                  <a:srgbClr val="000000">
                    <a:alpha val="43137"/>
                  </a:srgbClr>
                </a:outerShdw>
              </a:effectLst>
              <a:latin typeface="Batang" pitchFamily="18" charset="-127"/>
              <a:ea typeface="Batang" pitchFamily="18" charset="-127"/>
            </a:endParaRPr>
          </a:p>
        </p:txBody>
      </p:sp>
      <p:sp>
        <p:nvSpPr>
          <p:cNvPr id="6" name="Obdélník 5"/>
          <p:cNvSpPr/>
          <p:nvPr/>
        </p:nvSpPr>
        <p:spPr>
          <a:xfrm>
            <a:off x="431760" y="620688"/>
            <a:ext cx="8245527" cy="1107996"/>
          </a:xfrm>
          <a:prstGeom prst="rect">
            <a:avLst/>
          </a:prstGeom>
          <a:noFill/>
        </p:spPr>
        <p:txBody>
          <a:bodyPr wrap="none" lIns="91440" tIns="45720" rIns="91440" bIns="45720">
            <a:spAutoFit/>
          </a:bodyPr>
          <a:lstStyle/>
          <a:p>
            <a:pPr algn="ctr"/>
            <a:r>
              <a:rPr lang="cs-CZ"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Závislost na technice</a:t>
            </a:r>
            <a:endParaRPr lang="cs-CZ"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endParaRPr>
          </a:p>
        </p:txBody>
      </p:sp>
      <p:sp>
        <p:nvSpPr>
          <p:cNvPr id="7" name="TextovéPole 6"/>
          <p:cNvSpPr txBox="1"/>
          <p:nvPr/>
        </p:nvSpPr>
        <p:spPr>
          <a:xfrm>
            <a:off x="721718" y="1916832"/>
            <a:ext cx="7668632" cy="4370427"/>
          </a:xfrm>
          <a:prstGeom prst="rect">
            <a:avLst/>
          </a:prstGeom>
          <a:noFill/>
        </p:spPr>
        <p:txBody>
          <a:bodyPr wrap="square" rtlCol="0">
            <a:spAutoFit/>
          </a:bodyPr>
          <a:lstStyle/>
          <a:p>
            <a:r>
              <a:rPr lang="cs-CZ" sz="5400" b="1" dirty="0" smtClean="0">
                <a:solidFill>
                  <a:schemeClr val="bg1"/>
                </a:solidFill>
                <a:effectLst>
                  <a:outerShdw blurRad="38100" dist="38100" dir="2700000" algn="tl">
                    <a:srgbClr val="000000">
                      <a:alpha val="43137"/>
                    </a:srgbClr>
                  </a:outerShdw>
                </a:effectLst>
                <a:latin typeface="Algerian" pitchFamily="82" charset="0"/>
              </a:rPr>
              <a:t>-K</a:t>
            </a:r>
            <a:r>
              <a:rPr lang="cs-CZ" sz="2800" b="1" dirty="0" smtClean="0">
                <a:solidFill>
                  <a:schemeClr val="bg1"/>
                </a:solidFill>
                <a:effectLst>
                  <a:outerShdw blurRad="38100" dist="38100" dir="2700000" algn="tl">
                    <a:srgbClr val="000000">
                      <a:alpha val="43137"/>
                    </a:srgbClr>
                  </a:outerShdw>
                </a:effectLst>
              </a:rPr>
              <a:t>aždý </a:t>
            </a:r>
            <a:r>
              <a:rPr lang="cs-CZ" sz="2800" b="1" dirty="0" smtClean="0">
                <a:solidFill>
                  <a:schemeClr val="bg1"/>
                </a:solidFill>
                <a:effectLst>
                  <a:outerShdw blurRad="38100" dist="38100" dir="2700000" algn="tl">
                    <a:srgbClr val="000000">
                      <a:alpha val="43137"/>
                    </a:srgbClr>
                  </a:outerShdw>
                </a:effectLst>
              </a:rPr>
              <a:t>den se najde člověk který je k počítači, televizi nebo podobným přístrojům, připojen imaginárním řetězem. Každý takoví člověk pomalu šílí a časem zjistí že ho to nebaví a že skončí. Nikoliv. Bude dál připoutaný každý by si měl dávat pozor na tento řetěz. Nikdy nevíte kdy se do něj chytíte. Najdou se i lidé kteří si začaly plést tento život s počítačovými. Většinou tak bývá když se jim třeba zhroutí vztah nebo je vyhodí z práce.</a:t>
            </a:r>
            <a:endParaRPr lang="cs-CZ" sz="2800" b="1" dirty="0">
              <a:solidFill>
                <a:schemeClr val="bg1"/>
              </a:solidFill>
              <a:effectLst>
                <a:outerShdw blurRad="38100" dist="38100" dir="2700000" algn="tl">
                  <a:srgbClr val="000000">
                    <a:alpha val="43137"/>
                  </a:srgbClr>
                </a:outerShdw>
              </a:effectLst>
            </a:endParaRPr>
          </a:p>
        </p:txBody>
      </p:sp>
      <p:pic>
        <p:nvPicPr>
          <p:cNvPr id="5122" name="Picture 2" descr="http://www.gify.nou.cz/r_bubliny_soubory/bu2.gif"/>
          <p:cNvPicPr>
            <a:picLocks noChangeAspect="1" noChangeArrowheads="1" noCrop="1"/>
          </p:cNvPicPr>
          <p:nvPr/>
        </p:nvPicPr>
        <p:blipFill>
          <a:blip r:embed="rId3" cstate="print"/>
          <a:srcRect/>
          <a:stretch>
            <a:fillRect/>
          </a:stretch>
        </p:blipFill>
        <p:spPr bwMode="auto">
          <a:xfrm>
            <a:off x="179512" y="4005064"/>
            <a:ext cx="609600" cy="1162050"/>
          </a:xfrm>
          <a:prstGeom prst="rect">
            <a:avLst/>
          </a:prstGeom>
          <a:noFill/>
        </p:spPr>
      </p:pic>
      <p:pic>
        <p:nvPicPr>
          <p:cNvPr id="5124" name="Picture 4" descr="http://www.gify.nou.cz/r_bubliny_soubory/bu2.gif"/>
          <p:cNvPicPr>
            <a:picLocks noChangeAspect="1" noChangeArrowheads="1" noCrop="1"/>
          </p:cNvPicPr>
          <p:nvPr/>
        </p:nvPicPr>
        <p:blipFill>
          <a:blip r:embed="rId3" cstate="print"/>
          <a:srcRect/>
          <a:stretch>
            <a:fillRect/>
          </a:stretch>
        </p:blipFill>
        <p:spPr bwMode="auto">
          <a:xfrm>
            <a:off x="8316416" y="3789040"/>
            <a:ext cx="609600" cy="1162050"/>
          </a:xfrm>
          <a:prstGeom prst="rect">
            <a:avLst/>
          </a:prstGeom>
          <a:noFill/>
        </p:spPr>
      </p:pic>
    </p:spTree>
    <p:extLst>
      <p:ext uri="{BB962C8B-B14F-4D97-AF65-F5344CB8AC3E}">
        <p14:creationId xmlns:p14="http://schemas.microsoft.com/office/powerpoint/2010/main" xmlns="" val="95603069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Obdélník 2"/>
          <p:cNvSpPr/>
          <p:nvPr/>
        </p:nvSpPr>
        <p:spPr>
          <a:xfrm>
            <a:off x="187921" y="476672"/>
            <a:ext cx="8768170" cy="2123658"/>
          </a:xfrm>
          <a:prstGeom prst="rect">
            <a:avLst/>
          </a:prstGeom>
          <a:noFill/>
        </p:spPr>
        <p:txBody>
          <a:bodyPr wrap="none" lIns="91440" tIns="45720" rIns="91440" bIns="45720">
            <a:spAutoFit/>
          </a:bodyPr>
          <a:lstStyle/>
          <a:p>
            <a:pPr algn="ctr"/>
            <a:r>
              <a:rPr lang="cs-CZ"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Zhouba nebo krok vpřed</a:t>
            </a:r>
          </a:p>
          <a:p>
            <a:pPr algn="ctr"/>
            <a:r>
              <a:rPr lang="cs-CZ"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cs-CZ"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ovéPole 5"/>
          <p:cNvSpPr txBox="1"/>
          <p:nvPr/>
        </p:nvSpPr>
        <p:spPr>
          <a:xfrm>
            <a:off x="1115616" y="2204864"/>
            <a:ext cx="7128792" cy="3785652"/>
          </a:xfrm>
          <a:prstGeom prst="rect">
            <a:avLst/>
          </a:prstGeom>
          <a:noFill/>
        </p:spPr>
        <p:txBody>
          <a:bodyPr wrap="square" rtlCol="0">
            <a:spAutoFit/>
          </a:bodyPr>
          <a:lstStyle/>
          <a:p>
            <a:r>
              <a:rPr lang="cs-CZ" sz="8000" b="1" dirty="0" smtClean="0">
                <a:solidFill>
                  <a:schemeClr val="bg1"/>
                </a:solidFill>
                <a:effectLst>
                  <a:outerShdw blurRad="38100" dist="38100" dir="2700000" algn="tl">
                    <a:srgbClr val="000000">
                      <a:alpha val="43137"/>
                    </a:srgbClr>
                  </a:outerShdw>
                </a:effectLst>
                <a:latin typeface="Algerian" pitchFamily="82" charset="0"/>
              </a:rPr>
              <a:t>-Z</a:t>
            </a:r>
            <a:r>
              <a:rPr lang="cs-CZ" sz="3200" b="1" dirty="0" smtClean="0">
                <a:solidFill>
                  <a:schemeClr val="bg1"/>
                </a:solidFill>
                <a:effectLst>
                  <a:outerShdw blurRad="38100" dist="38100" dir="2700000" algn="tl">
                    <a:srgbClr val="000000">
                      <a:alpha val="43137"/>
                    </a:srgbClr>
                  </a:outerShdw>
                </a:effectLst>
              </a:rPr>
              <a:t>atím </a:t>
            </a:r>
            <a:r>
              <a:rPr lang="cs-CZ" sz="3200" b="1" dirty="0" smtClean="0">
                <a:solidFill>
                  <a:schemeClr val="bg1"/>
                </a:solidFill>
                <a:effectLst>
                  <a:outerShdw blurRad="38100" dist="38100" dir="2700000" algn="tl">
                    <a:srgbClr val="000000">
                      <a:alpha val="43137"/>
                    </a:srgbClr>
                  </a:outerShdw>
                </a:effectLst>
              </a:rPr>
              <a:t>nikdo neví zda je moderní technik dobrá nebo zlá. Ale je zvláštní co už všechno dokázala kolik lidí zachránila a kolik lidí i zabila. Jestli že by se celý svět vypojil z elektřiny zabilo by to alespoň půl miliardy lidí</a:t>
            </a:r>
            <a:endParaRPr lang="cs-CZ" sz="3200" b="1" dirty="0">
              <a:solidFill>
                <a:schemeClr val="bg1"/>
              </a:solidFill>
              <a:effectLst>
                <a:outerShdw blurRad="38100" dist="38100" dir="2700000" algn="tl">
                  <a:srgbClr val="000000">
                    <a:alpha val="43137"/>
                  </a:srgbClr>
                </a:outerShdw>
              </a:effectLst>
            </a:endParaRPr>
          </a:p>
        </p:txBody>
      </p:sp>
      <p:pic>
        <p:nvPicPr>
          <p:cNvPr id="4098" name="Picture 2" descr="http://www.gify.nou.cz/r_mraky_soubory/mr23.gif"/>
          <p:cNvPicPr>
            <a:picLocks noChangeAspect="1" noChangeArrowheads="1" noCrop="1"/>
          </p:cNvPicPr>
          <p:nvPr/>
        </p:nvPicPr>
        <p:blipFill>
          <a:blip r:embed="rId3" cstate="print"/>
          <a:srcRect/>
          <a:stretch>
            <a:fillRect/>
          </a:stretch>
        </p:blipFill>
        <p:spPr bwMode="auto">
          <a:xfrm>
            <a:off x="971600" y="0"/>
            <a:ext cx="1171575" cy="1114425"/>
          </a:xfrm>
          <a:prstGeom prst="rect">
            <a:avLst/>
          </a:prstGeom>
          <a:noFill/>
        </p:spPr>
      </p:pic>
      <p:pic>
        <p:nvPicPr>
          <p:cNvPr id="4100" name="Picture 4" descr="http://www.gify.nou.cz/r_mraky_soubory/mr23.gif"/>
          <p:cNvPicPr>
            <a:picLocks noChangeAspect="1" noChangeArrowheads="1" noCrop="1"/>
          </p:cNvPicPr>
          <p:nvPr/>
        </p:nvPicPr>
        <p:blipFill>
          <a:blip r:embed="rId3" cstate="print"/>
          <a:srcRect/>
          <a:stretch>
            <a:fillRect/>
          </a:stretch>
        </p:blipFill>
        <p:spPr bwMode="auto">
          <a:xfrm>
            <a:off x="2987824" y="0"/>
            <a:ext cx="1171575" cy="1114425"/>
          </a:xfrm>
          <a:prstGeom prst="rect">
            <a:avLst/>
          </a:prstGeom>
          <a:noFill/>
        </p:spPr>
      </p:pic>
      <p:pic>
        <p:nvPicPr>
          <p:cNvPr id="4102" name="Picture 6" descr="http://www.gify.nou.cz/r_mraky_soubory/mr23.gif"/>
          <p:cNvPicPr>
            <a:picLocks noChangeAspect="1" noChangeArrowheads="1" noCrop="1"/>
          </p:cNvPicPr>
          <p:nvPr/>
        </p:nvPicPr>
        <p:blipFill>
          <a:blip r:embed="rId3" cstate="print"/>
          <a:srcRect/>
          <a:stretch>
            <a:fillRect/>
          </a:stretch>
        </p:blipFill>
        <p:spPr bwMode="auto">
          <a:xfrm>
            <a:off x="5508104" y="0"/>
            <a:ext cx="1171575" cy="1114425"/>
          </a:xfrm>
          <a:prstGeom prst="rect">
            <a:avLst/>
          </a:prstGeom>
          <a:noFill/>
        </p:spPr>
      </p:pic>
    </p:spTree>
    <p:extLst>
      <p:ext uri="{BB962C8B-B14F-4D97-AF65-F5344CB8AC3E}">
        <p14:creationId xmlns:p14="http://schemas.microsoft.com/office/powerpoint/2010/main" xmlns="" val="783426971"/>
      </p:ext>
    </p:extLst>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Nadpis 1"/>
          <p:cNvSpPr>
            <a:spLocks noGrp="1"/>
          </p:cNvSpPr>
          <p:nvPr>
            <p:ph type="title" idx="4294967295"/>
          </p:nvPr>
        </p:nvSpPr>
        <p:spPr>
          <a:xfrm>
            <a:off x="0" y="274638"/>
            <a:ext cx="8229600" cy="1143000"/>
          </a:xfrm>
        </p:spPr>
        <p:txBody>
          <a:bodyPr/>
          <a:lstStyle/>
          <a:p>
            <a:r>
              <a:rPr lang="cs-CZ" dirty="0" smtClean="0"/>
              <a:t>Porovnejte svět kdysi a teď</a:t>
            </a:r>
            <a:endParaRPr lang="cs-CZ" dirty="0"/>
          </a:p>
        </p:txBody>
      </p:sp>
      <p:pic>
        <p:nvPicPr>
          <p:cNvPr id="22530" name="Picture 2" descr="http://www.doupe.cz/Files/Obrazky/art2/m/mediveal2/med2-03.jpg"/>
          <p:cNvPicPr>
            <a:picLocks noChangeAspect="1" noChangeArrowheads="1"/>
          </p:cNvPicPr>
          <p:nvPr/>
        </p:nvPicPr>
        <p:blipFill>
          <a:blip r:embed="rId3" cstate="print"/>
          <a:srcRect/>
          <a:stretch>
            <a:fillRect/>
          </a:stretch>
        </p:blipFill>
        <p:spPr bwMode="auto">
          <a:xfrm>
            <a:off x="683568" y="1844824"/>
            <a:ext cx="3691169" cy="2768377"/>
          </a:xfrm>
          <a:prstGeom prst="rect">
            <a:avLst/>
          </a:prstGeom>
          <a:noFill/>
        </p:spPr>
      </p:pic>
      <p:sp>
        <p:nvSpPr>
          <p:cNvPr id="8" name="TextovéPole 7"/>
          <p:cNvSpPr txBox="1"/>
          <p:nvPr/>
        </p:nvSpPr>
        <p:spPr>
          <a:xfrm>
            <a:off x="1619672" y="4653136"/>
            <a:ext cx="2736304" cy="584775"/>
          </a:xfrm>
          <a:prstGeom prst="rect">
            <a:avLst/>
          </a:prstGeom>
          <a:noFill/>
        </p:spPr>
        <p:txBody>
          <a:bodyPr wrap="square" rtlCol="0">
            <a:spAutoFit/>
          </a:bodyPr>
          <a:lstStyle/>
          <a:p>
            <a:r>
              <a:rPr lang="cs-CZ" sz="3200" b="1" dirty="0" smtClean="0">
                <a:effectLst>
                  <a:outerShdw blurRad="38100" dist="38100" dir="2700000" algn="tl">
                    <a:srgbClr val="000000">
                      <a:alpha val="43137"/>
                    </a:srgbClr>
                  </a:outerShdw>
                </a:effectLst>
              </a:rPr>
              <a:t>Dávno</a:t>
            </a:r>
            <a:r>
              <a:rPr lang="cs-CZ" dirty="0" smtClean="0"/>
              <a:t> </a:t>
            </a:r>
            <a:endParaRPr lang="cs-CZ" dirty="0"/>
          </a:p>
        </p:txBody>
      </p:sp>
      <p:pic>
        <p:nvPicPr>
          <p:cNvPr id="22532" name="Picture 4" descr="http://www.coolagent.cz/upload/img/brisbane-mrakodrapy.jpg"/>
          <p:cNvPicPr>
            <a:picLocks noChangeAspect="1" noChangeArrowheads="1"/>
          </p:cNvPicPr>
          <p:nvPr/>
        </p:nvPicPr>
        <p:blipFill>
          <a:blip r:embed="rId4" cstate="print"/>
          <a:srcRect/>
          <a:stretch>
            <a:fillRect/>
          </a:stretch>
        </p:blipFill>
        <p:spPr bwMode="auto">
          <a:xfrm>
            <a:off x="5508104" y="2204864"/>
            <a:ext cx="2857500" cy="2143125"/>
          </a:xfrm>
          <a:prstGeom prst="rect">
            <a:avLst/>
          </a:prstGeom>
          <a:noFill/>
        </p:spPr>
      </p:pic>
      <p:sp>
        <p:nvSpPr>
          <p:cNvPr id="11" name="TextovéPole 10"/>
          <p:cNvSpPr txBox="1"/>
          <p:nvPr/>
        </p:nvSpPr>
        <p:spPr>
          <a:xfrm>
            <a:off x="5940152" y="4509120"/>
            <a:ext cx="2088232" cy="646331"/>
          </a:xfrm>
          <a:prstGeom prst="rect">
            <a:avLst/>
          </a:prstGeom>
          <a:noFill/>
        </p:spPr>
        <p:txBody>
          <a:bodyPr wrap="square" rtlCol="0">
            <a:spAutoFit/>
          </a:bodyPr>
          <a:lstStyle/>
          <a:p>
            <a:r>
              <a:rPr lang="cs-CZ" sz="3600" b="1" dirty="0" smtClean="0">
                <a:effectLst>
                  <a:outerShdw blurRad="38100" dist="38100" dir="2700000" algn="tl">
                    <a:srgbClr val="000000">
                      <a:alpha val="43137"/>
                    </a:srgbClr>
                  </a:outerShdw>
                </a:effectLst>
              </a:rPr>
              <a:t>teď</a:t>
            </a:r>
            <a:endParaRPr lang="cs-CZ" sz="3600" b="1" dirty="0">
              <a:effectLst>
                <a:outerShdw blurRad="38100" dist="38100" dir="2700000" algn="tl">
                  <a:srgbClr val="000000">
                    <a:alpha val="43137"/>
                  </a:srgbClr>
                </a:outerShdw>
              </a:effectLst>
            </a:endParaRPr>
          </a:p>
        </p:txBody>
      </p:sp>
      <p:sp>
        <p:nvSpPr>
          <p:cNvPr id="12" name="TextovéPole 11"/>
          <p:cNvSpPr txBox="1"/>
          <p:nvPr/>
        </p:nvSpPr>
        <p:spPr>
          <a:xfrm>
            <a:off x="1907704" y="5589240"/>
            <a:ext cx="5616624" cy="707886"/>
          </a:xfrm>
          <a:prstGeom prst="rect">
            <a:avLst/>
          </a:prstGeom>
          <a:noFill/>
        </p:spPr>
        <p:txBody>
          <a:bodyPr wrap="square" rtlCol="0">
            <a:spAutoFit/>
          </a:bodyPr>
          <a:lstStyle/>
          <a:p>
            <a:r>
              <a:rPr lang="cs-CZ" dirty="0" smtClean="0"/>
              <a:t>               </a:t>
            </a:r>
            <a:r>
              <a:rPr lang="cs-CZ" sz="4000" b="1" dirty="0" smtClean="0">
                <a:effectLst>
                  <a:outerShdw blurRad="38100" dist="38100" dir="2700000" algn="tl">
                    <a:srgbClr val="000000">
                      <a:alpha val="43137"/>
                    </a:srgbClr>
                  </a:outerShdw>
                </a:effectLst>
              </a:rPr>
              <a:t>Co byste si vybrali???</a:t>
            </a:r>
            <a:endParaRPr lang="cs-CZ" sz="40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Obdélník 3"/>
          <p:cNvSpPr/>
          <p:nvPr/>
        </p:nvSpPr>
        <p:spPr>
          <a:xfrm>
            <a:off x="251520" y="260648"/>
            <a:ext cx="8377486" cy="1015663"/>
          </a:xfrm>
          <a:prstGeom prst="rect">
            <a:avLst/>
          </a:prstGeom>
          <a:noFill/>
        </p:spPr>
        <p:txBody>
          <a:bodyPr wrap="none" lIns="91440" tIns="45720" rIns="91440" bIns="45720">
            <a:spAutoFit/>
          </a:bodyPr>
          <a:lstStyle/>
          <a:p>
            <a:pPr algn="ctr"/>
            <a:r>
              <a:rPr lang="cs-CZ"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Jak mě ovlivňuje technika</a:t>
            </a:r>
            <a:endParaRPr lang="cs-CZ"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5" name="TextovéPole 4"/>
          <p:cNvSpPr txBox="1"/>
          <p:nvPr/>
        </p:nvSpPr>
        <p:spPr>
          <a:xfrm>
            <a:off x="539552" y="1700808"/>
            <a:ext cx="6768752" cy="3354765"/>
          </a:xfrm>
          <a:prstGeom prst="rect">
            <a:avLst/>
          </a:prstGeom>
          <a:noFill/>
        </p:spPr>
        <p:txBody>
          <a:bodyPr wrap="square" rtlCol="0">
            <a:spAutoFit/>
          </a:bodyPr>
          <a:lstStyle/>
          <a:p>
            <a:r>
              <a:rPr lang="cs-CZ" sz="7200" b="1" dirty="0" smtClean="0">
                <a:solidFill>
                  <a:schemeClr val="bg1"/>
                </a:solidFill>
                <a:effectLst>
                  <a:outerShdw blurRad="38100" dist="38100" dir="2700000" algn="tl">
                    <a:srgbClr val="000000">
                      <a:alpha val="43137"/>
                    </a:srgbClr>
                  </a:outerShdw>
                </a:effectLst>
              </a:rPr>
              <a:t>-</a:t>
            </a:r>
            <a:r>
              <a:rPr lang="cs-CZ" sz="72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J</a:t>
            </a:r>
            <a:r>
              <a:rPr lang="cs-CZ" sz="2800" b="1" dirty="0" smtClean="0">
                <a:solidFill>
                  <a:schemeClr val="bg1"/>
                </a:solidFill>
                <a:effectLst>
                  <a:outerShdw blurRad="38100" dist="38100" dir="2700000" algn="tl">
                    <a:srgbClr val="000000">
                      <a:alpha val="43137"/>
                    </a:srgbClr>
                  </a:outerShdw>
                </a:effectLst>
              </a:rPr>
              <a:t>ako </a:t>
            </a:r>
            <a:r>
              <a:rPr lang="cs-CZ" sz="2800" b="1" dirty="0" smtClean="0">
                <a:solidFill>
                  <a:schemeClr val="bg1"/>
                </a:solidFill>
                <a:effectLst>
                  <a:outerShdw blurRad="38100" dist="38100" dir="2700000" algn="tl">
                    <a:srgbClr val="000000">
                      <a:alpha val="43137"/>
                    </a:srgbClr>
                  </a:outerShdw>
                </a:effectLst>
              </a:rPr>
              <a:t>malý jsem technikou pohrdal. Říkal jsem si že to je jen pro závislé. Ale jednou jsem to zkusil a do teď lituju že jsem to udělal už od toho nedokážu odtrhnout. Respektive se nedokážu odtrhnout od počítače a počítačových her… pohltilo mě to</a:t>
            </a:r>
            <a:endParaRPr lang="cs-CZ" sz="2800" b="1" dirty="0">
              <a:solidFill>
                <a:schemeClr val="bg1"/>
              </a:solidFill>
              <a:effectLst>
                <a:outerShdw blurRad="38100" dist="38100" dir="2700000" algn="tl">
                  <a:srgbClr val="000000">
                    <a:alpha val="43137"/>
                  </a:srgbClr>
                </a:outerShdw>
              </a:effectLst>
            </a:endParaRPr>
          </a:p>
        </p:txBody>
      </p:sp>
      <p:pic>
        <p:nvPicPr>
          <p:cNvPr id="3074" name="Picture 2" descr="http://www.gify.nou.cz/pc1_soubory/98.gif"/>
          <p:cNvPicPr>
            <a:picLocks noChangeAspect="1" noChangeArrowheads="1" noCrop="1"/>
          </p:cNvPicPr>
          <p:nvPr/>
        </p:nvPicPr>
        <p:blipFill>
          <a:blip r:embed="rId3" cstate="print"/>
          <a:srcRect/>
          <a:stretch>
            <a:fillRect/>
          </a:stretch>
        </p:blipFill>
        <p:spPr bwMode="auto">
          <a:xfrm>
            <a:off x="6076950" y="4653136"/>
            <a:ext cx="3067050" cy="1981201"/>
          </a:xfrm>
          <a:prstGeom prst="rect">
            <a:avLst/>
          </a:prstGeom>
          <a:noFill/>
        </p:spPr>
      </p:pic>
      <p:pic>
        <p:nvPicPr>
          <p:cNvPr id="3078" name="Picture 6" descr="http://www.gify.nou.cz/pc_texty_soubory/e30.gif"/>
          <p:cNvPicPr>
            <a:picLocks noChangeAspect="1" noChangeArrowheads="1" noCrop="1"/>
          </p:cNvPicPr>
          <p:nvPr/>
        </p:nvPicPr>
        <p:blipFill>
          <a:blip r:embed="rId4" cstate="print"/>
          <a:srcRect/>
          <a:stretch>
            <a:fillRect/>
          </a:stretch>
        </p:blipFill>
        <p:spPr bwMode="auto">
          <a:xfrm>
            <a:off x="5220072" y="5085184"/>
            <a:ext cx="952500" cy="952500"/>
          </a:xfrm>
          <a:prstGeom prst="rect">
            <a:avLst/>
          </a:prstGeom>
          <a:ln>
            <a:noFill/>
          </a:ln>
          <a:effectLst>
            <a:softEdge rad="112500"/>
          </a:effectLst>
        </p:spPr>
      </p:pic>
    </p:spTree>
    <p:extLst>
      <p:ext uri="{BB962C8B-B14F-4D97-AF65-F5344CB8AC3E}">
        <p14:creationId xmlns:p14="http://schemas.microsoft.com/office/powerpoint/2010/main" xmlns="" val="12627582"/>
      </p:ext>
    </p:extLst>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Obdélník 1"/>
          <p:cNvSpPr/>
          <p:nvPr/>
        </p:nvSpPr>
        <p:spPr>
          <a:xfrm>
            <a:off x="1073400" y="908720"/>
            <a:ext cx="6401304" cy="1107996"/>
          </a:xfrm>
          <a:prstGeom prst="rect">
            <a:avLst/>
          </a:prstGeom>
          <a:noFill/>
        </p:spPr>
        <p:txBody>
          <a:bodyPr wrap="none" lIns="91440" tIns="45720" rIns="91440" bIns="45720">
            <a:spAutoFit/>
          </a:bodyPr>
          <a:lstStyle/>
          <a:p>
            <a:pPr algn="ctr"/>
            <a:r>
              <a:rPr lang="cs-CZ" sz="6600" b="1" cap="none" spc="0" dirty="0" smtClean="0">
                <a:ln w="10541" cmpd="sng">
                  <a:solidFill>
                    <a:schemeClr val="accent1">
                      <a:shade val="88000"/>
                      <a:satMod val="110000"/>
                    </a:schemeClr>
                  </a:solidFill>
                  <a:prstDash val="solid"/>
                </a:ln>
                <a:solidFill>
                  <a:srgbClr val="00B0F0"/>
                </a:solidFill>
                <a:effectLst>
                  <a:outerShdw blurRad="38100" dist="38100" dir="2700000" algn="tl">
                    <a:srgbClr val="000000">
                      <a:alpha val="43137"/>
                    </a:srgbClr>
                  </a:outerShdw>
                </a:effectLst>
              </a:rPr>
              <a:t>N</a:t>
            </a:r>
            <a:r>
              <a:rPr lang="cs-CZ" sz="6000" b="1" cap="none" spc="0" dirty="0" smtClean="0">
                <a:ln w="10541" cmpd="sng">
                  <a:solidFill>
                    <a:schemeClr val="accent1">
                      <a:shade val="88000"/>
                      <a:satMod val="110000"/>
                    </a:schemeClr>
                  </a:solidFill>
                  <a:prstDash val="solid"/>
                </a:ln>
                <a:solidFill>
                  <a:srgbClr val="00B0F0"/>
                </a:solidFill>
                <a:effectLst>
                  <a:outerShdw blurRad="38100" dist="38100" dir="2700000" algn="tl">
                    <a:srgbClr val="000000">
                      <a:alpha val="43137"/>
                    </a:srgbClr>
                  </a:outerShdw>
                </a:effectLst>
              </a:rPr>
              <a:t>a čem jsem závislí</a:t>
            </a:r>
            <a:endParaRPr lang="cs-CZ" sz="6000" b="1" cap="none" spc="0" dirty="0">
              <a:ln w="10541" cmpd="sng">
                <a:solidFill>
                  <a:schemeClr val="accent1">
                    <a:shade val="88000"/>
                    <a:satMod val="110000"/>
                  </a:schemeClr>
                </a:solidFill>
                <a:prstDash val="solid"/>
              </a:ln>
              <a:solidFill>
                <a:srgbClr val="00B0F0"/>
              </a:solidFill>
              <a:effectLst>
                <a:outerShdw blurRad="38100" dist="38100" dir="2700000" algn="tl">
                  <a:srgbClr val="000000">
                    <a:alpha val="43137"/>
                  </a:srgbClr>
                </a:outerShdw>
              </a:effectLst>
            </a:endParaRPr>
          </a:p>
        </p:txBody>
      </p:sp>
      <p:sp>
        <p:nvSpPr>
          <p:cNvPr id="4" name="TextovéPole 3"/>
          <p:cNvSpPr txBox="1"/>
          <p:nvPr/>
        </p:nvSpPr>
        <p:spPr>
          <a:xfrm>
            <a:off x="467544" y="1832050"/>
            <a:ext cx="8496944" cy="3693319"/>
          </a:xfrm>
          <a:prstGeom prst="rect">
            <a:avLst/>
          </a:prstGeom>
          <a:noFill/>
        </p:spPr>
        <p:txBody>
          <a:bodyPr wrap="square" rtlCol="0">
            <a:spAutoFit/>
          </a:bodyPr>
          <a:lstStyle/>
          <a:p>
            <a:r>
              <a:rPr lang="cs-CZ" sz="6600" b="1" dirty="0" smtClean="0">
                <a:solidFill>
                  <a:schemeClr val="bg1"/>
                </a:solidFill>
                <a:effectLst>
                  <a:outerShdw blurRad="38100" dist="38100" dir="2700000" algn="tl">
                    <a:srgbClr val="000000">
                      <a:alpha val="43137"/>
                    </a:srgbClr>
                  </a:outerShdw>
                </a:effectLst>
                <a:latin typeface="Algerian" pitchFamily="82" charset="0"/>
              </a:rPr>
              <a:t>J</a:t>
            </a:r>
            <a:r>
              <a:rPr lang="cs-CZ" sz="2800" b="1" dirty="0" smtClean="0">
                <a:solidFill>
                  <a:schemeClr val="bg1"/>
                </a:solidFill>
                <a:effectLst>
                  <a:outerShdw blurRad="38100" dist="38100" dir="2700000" algn="tl">
                    <a:srgbClr val="000000">
                      <a:alpha val="43137"/>
                    </a:srgbClr>
                  </a:outerShdw>
                </a:effectLst>
              </a:rPr>
              <a:t>ako malý jsem byl hodně závislí na počítačové hře HEROES IV, dále jsem objevil že hra má pokračování a tak jsem začal hrát HEROES V. Jak jsem brázdil internet zjistil jsem další hry příklad SPORE, Warcraft III World of warcraft, Jen ta poslední World of warcraft je pro mě nedosažitelná . Nemáme internet a můj notebook je už starý na tuto hru.</a:t>
            </a:r>
            <a:endParaRPr lang="cs-CZ"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19957715"/>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Obdélník 1"/>
          <p:cNvSpPr/>
          <p:nvPr/>
        </p:nvSpPr>
        <p:spPr>
          <a:xfrm>
            <a:off x="251520" y="260648"/>
            <a:ext cx="5121467" cy="923330"/>
          </a:xfrm>
          <a:prstGeom prst="rect">
            <a:avLst/>
          </a:prstGeom>
          <a:noFill/>
        </p:spPr>
        <p:txBody>
          <a:bodyPr wrap="none" lIns="91440" tIns="45720" rIns="91440" bIns="45720">
            <a:spAutoFit/>
          </a:bodyPr>
          <a:lstStyle/>
          <a:p>
            <a:pPr algn="ctr"/>
            <a:r>
              <a:rPr lang="cs-CZ" sz="5400" b="1" cap="none"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Věděli jste že</a:t>
            </a:r>
            <a:r>
              <a:rPr lang="cs-CZ"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cs-CZ"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TextovéPole 2"/>
          <p:cNvSpPr txBox="1"/>
          <p:nvPr/>
        </p:nvSpPr>
        <p:spPr>
          <a:xfrm>
            <a:off x="467544" y="1052736"/>
            <a:ext cx="4248472" cy="2677656"/>
          </a:xfrm>
          <a:prstGeom prst="rect">
            <a:avLst/>
          </a:prstGeom>
          <a:noFill/>
        </p:spPr>
        <p:txBody>
          <a:bodyPr wrap="square" rtlCol="0">
            <a:spAutoFit/>
          </a:bodyPr>
          <a:lstStyle/>
          <a:p>
            <a:r>
              <a:rPr lang="cs-CZ" sz="2800" dirty="0" smtClean="0">
                <a:solidFill>
                  <a:schemeClr val="tx2">
                    <a:lumMod val="40000"/>
                    <a:lumOff val="60000"/>
                  </a:schemeClr>
                </a:solidFill>
              </a:rPr>
              <a:t>Hra na které jsou lidé nejvíc závislí (</a:t>
            </a:r>
            <a:r>
              <a:rPr lang="cs-CZ" sz="2800" dirty="0" err="1" smtClean="0">
                <a:solidFill>
                  <a:schemeClr val="tx2">
                    <a:lumMod val="40000"/>
                    <a:lumOff val="60000"/>
                  </a:schemeClr>
                </a:solidFill>
              </a:rPr>
              <a:t>World</a:t>
            </a:r>
            <a:r>
              <a:rPr lang="cs-CZ" sz="2800" dirty="0" smtClean="0">
                <a:solidFill>
                  <a:schemeClr val="tx2">
                    <a:lumMod val="40000"/>
                    <a:lumOff val="60000"/>
                  </a:schemeClr>
                </a:solidFill>
              </a:rPr>
              <a:t> </a:t>
            </a:r>
            <a:r>
              <a:rPr lang="cs-CZ" sz="2800" dirty="0" err="1" smtClean="0">
                <a:solidFill>
                  <a:schemeClr val="tx2">
                    <a:lumMod val="40000"/>
                    <a:lumOff val="60000"/>
                  </a:schemeClr>
                </a:solidFill>
              </a:rPr>
              <a:t>of</a:t>
            </a:r>
            <a:r>
              <a:rPr lang="cs-CZ" sz="2800" dirty="0" smtClean="0">
                <a:solidFill>
                  <a:schemeClr val="tx2">
                    <a:lumMod val="40000"/>
                    <a:lumOff val="60000"/>
                  </a:schemeClr>
                </a:solidFill>
              </a:rPr>
              <a:t> </a:t>
            </a:r>
            <a:r>
              <a:rPr lang="cs-CZ" sz="2800" dirty="0" err="1" smtClean="0">
                <a:solidFill>
                  <a:schemeClr val="tx2">
                    <a:lumMod val="40000"/>
                    <a:lumOff val="60000"/>
                  </a:schemeClr>
                </a:solidFill>
              </a:rPr>
              <a:t>warcraft</a:t>
            </a:r>
            <a:r>
              <a:rPr lang="cs-CZ" sz="2800" dirty="0" smtClean="0">
                <a:solidFill>
                  <a:schemeClr val="tx2">
                    <a:lumMod val="40000"/>
                    <a:lumOff val="60000"/>
                  </a:schemeClr>
                </a:solidFill>
              </a:rPr>
              <a:t>) dosáhla v roce 2009 rekordu tuto hru hraje přes jednu třetinu obyvatel této planety</a:t>
            </a:r>
            <a:endParaRPr lang="cs-CZ" sz="2800" dirty="0">
              <a:solidFill>
                <a:schemeClr val="tx2">
                  <a:lumMod val="40000"/>
                  <a:lumOff val="60000"/>
                </a:schemeClr>
              </a:solidFill>
            </a:endParaRPr>
          </a:p>
        </p:txBody>
      </p:sp>
      <p:sp>
        <p:nvSpPr>
          <p:cNvPr id="21510" name="AutoShape 6" descr="data:image/jpeg;base64,/9j/4AAQSkZJRgABAQAAAQABAAD/2wCEAAkGBhQSEBQUEhQVFBQWFBQVFBUXFRQUFBcUFxUVFBcXFBQXHCYeFxojGRQVHy8gJCcpLCwsFR4xNTAqNSYrLCkBCQoKDgwOFw8PGikcHBwpLCkpLCwsLCwpLCksKSkpKSkpKSksKSopLCkpKSksLCkpKSksLCwpKSwpLCkpKSwsKf/AABEIAMIBAwMBIgACEQEDEQH/xAAbAAACAwEBAQAAAAAAAAAAAAACAwABBAUGB//EAD0QAAEDAgQEAwcDAgUDBQAAAAEAAhEDIQQSMUEFUWFxIoGRBhMyobHB8ELR4SPxFFJygpIHYqIVM2Oywv/EABgBAAMBAQAAAAAAAAAAAAAAAAABAgME/8QAIREBAQEBAAIDAQADAQAAAAAAAAERAgMhEjFBURMiYTL/2gAMAwEAAhEDEQA/APHsppvuU5rVcLnQUKCo0E8BCQgE+4QmgtIKtAZxhkDqa1lLcUGyll78lb6Nk1wk+X7JjAkdY/cqDDynVWQ6yb7u0oJjbROm6M4WRZaGAFMp4cTIS1TnCll1Hnr6wne6BHh/uVvdRS8tiltOYRgaNjJvJ/Pqm1mQLalVRZue358kWQuAvdG07IoUNtlYYIT3GyWNCqSyswsOkaJuMdDUQbBSq4i5E/VLTwWTwz0F1nxd2wP7dU174Frj7pYbrPMeinT+LnMwDbC+usSmnhYv4ZA3IuPRdilQBbJt3jnKYaYg+ID5+qNo9ONhcKIPmRvJ0SRw+5t/ZdhlCJIggz+BLcI77I2j0y1MPYAcrdVkq4UgXF7eev7Lq4G4E7TbsSFrfQHunPizTYTa9jHyRbYJjzNCleCt1KkB3RvaHba+QQCo2QHEAbbeSPlTsY6vxFRSo9snxN9QottZ478IoVQrCSEVEqyFRQEVhSFYQEKW9qYAqc1I2WoNexTA5VUFnf6SiptkJHfpNU1miEsRsTwiAwjS6cxqLKiaLIw9SLImsVKy5GDV5AqLYVKyjC0FQIAmPQIPVhR4VQrIlLFazvp9EosP59itbgFGtbCWH8gUWHL5oarfJaAI0WPHcTYwR8TuQ+52VYn7HT6GFZGbXX8+a5+D4wJ/qAN5ETlj91vpXu0yOYujC+kwpBYejqrf/I/YosVXigGmwkknte/5ssmAqf8AujlWf6Hf5Fc/ieONTwN+Fuv/AHGefJTYrn3WOpxY3gWJsenbmufVeSZPqtr8OAAdTOiy4waI5sbWYTnVJcqLVD6GQpKtCVLAUKZFbUYQAQrDVcIwEgBC5OyJVfwtJOgBKAwY3FtYHZt2mEOC4rTiM2mp215rlOqiq7O8Eht42AzAeZvPkvQYLgJ/wwqmkfdG2YiRYgHS+8aawq+J3qT7poIIkXB3TGtWCm6nSMBwaC4iCQBt6f3XSCBmByqBE4IQmFIZUc9UxAG1qOELVaRAcFQROVBBrIQOCIuUqJBnf01UKYCqxNRrGy4gAfkd0GxcRx5ptEfEdOQG5K4WYuMnU3K1Va2eXHf5AaD86oGU5hZ3ptzzimNEJ/BsXkfl/S82PJ2/qlQk6lEos0PECRUfzzOPqVKZtpZXXfmcSZ+6ujSkdQjo+ROZIWPijIHVdJtTZZ8VSDiSenoo5uVpfceeylRbX4a6i6fkxx71yEInKoUMBU0cJbU0FAWGpjQgaiBQDmNWbi9Me6fsMpTQ9ZuJumm6dIMpfpMXsxx7DjCOpPol9XOHF7YzZBJgE/DYkL0b8TiBg/dUmN9043ANN1Vt5AqFs8m7Tbbf5bhqmR86C4K9jwf2oo0GRTY553+ENJ12bYKvJzc9e1+Pw+O78moeyTmFrqrgc3iM5YbbeesAxe48hwoyOLB8OoHKbkDpr2R8bp1sRToYyo0Brapa1g0aCAWkk83NN+yXwzxj3hEOfEDcNPwNHMmJ6nslxbZ7aeXJcka3FLDUbgoNFbEssVQmSrLUjLYUYQAI2hACUBKNywYviTWHKPE7kLR3KVEmtNSoBcmANyuZjuKuJimREXdFyekrFjsYXu8VmjRuonmeZSW1uii3+Neef6aKr5kvdPcpFV7nWc4mBaSSAmCpKttG8zdTq8SmyLItEFR0Khud/okaU3mJRDVZW1SJ+i10BIlOwinc9zoiDIlMqskeYRuMpacY2uMrQYi+qXVb5LNUxB/f+yWav6MLlFjOLUWvxZ69wCrhUQoCm5hKSorAQB01YH1QtKNAQLHxN0Mk6Ay7sAdt7wti43tTWigQN7ff7Jw48njbDNbxGzbzHPlC7vstwV1ZgcyC4ucMpIEwdA42Dr7815xhLokk6QTttHZbuEccqYQvyBrmuIlrgSJGht0K16lz0vm877faeFUMzGMreDxNOSWkuyGcoy2y2OY8p8vn/DuKNYGuYGkM9/VyES1pcXNp5erWjN29Euh7YvrMNECnRdVIYalNjzUFO5e0vc6ACBFhp0K87xHEU85FAEMAAFySYYG5jO5yl3+/oseOL7l/Wnk733GunxmK2am3IyR4ATEAAGZ1n7r11J8ieYBHYr5vQqn83/he29n6+aiJuWnL5fEPkY8lt1PTB1FaqUTlmRYajAVFRALcFkpcNY2bZi4kkm5vey2EKig442P4MXGaYEbgk6rXgeHBjRIBduf2W5wVApYr5XHN4jgJEtbfeLWXGP8AC9USuFi3DOcogyZ5TzA2UdT9Vxb9MD3WkjRWK1k3EUxELHUpEKZ7aJrK04WqIjdZL3ULtFVhOiUDN1Kf7SoXQoMLzZY6zdftZb4ss2IYiKcpzb8lE5zVFvrN7tQIQUTFLASsKirBQFhWoFaAsLzHtTWkgch+69MTZeL4zUzPKrn7OONhQbxymDyTHkEE9L/Rdb2b4MyqSHk2MWMdl0vab2LNBlJ9HPU945zCwAucCAHAgASQb68lf+TmX4tL47nyeWw+gPKVQN/Qrv4D2AxlVsFnupkgVSabjET4Ylo0u4AaQulhf+nbWGa9cOOhZSF+V6jxYa/pOhRfLxP0p4ur+PLYLBOfEMcRzEX7Alep4NQNGqGkVGtqslvvKZZL2a5TJa6xOi9l7O+x9KkYYXvblzA+CWGTqTAPpC6PtVhWNYzwAVAbOb8JYRrEQ13haDGsDVYzzfLrPxr14/jzrzZaheizISrcylFGmyooCiVSkoS5MLKoFUSqQaPXn8cMtV3Uz63XoDdLfSBs4A9xKVmnLjzVWqN1MzJEzEGzdZ21XoRw+n/kb6T9VkxeLos8MA6jwtaY2uo+ONPlrgFyGmYKc/LeJ31i/kNELmEjefMpLaGV/orB5rEHQbrfT1U2YaByVVfPonPZGix4mdEp7BBIUVKLVL2sWVtVhWAhzn0sG9/wsJHOzW/8nEA+SU6mWkg6gkHuLJnFMRiM2GZhjrSDntgQdIJMG1iEuq5xe/3ga12Z05SXNmTMEgHXmlLrTrnFtRBA1DUqwhCsW+GO7LxmOBJsCdTYE/RerxOIYfC50bkDWEOH48GjJRpsIIjK5zmHyIaR6mUTrDcHgDKrKnwVIOsNf5aCy9wzidRjT8YJECA6QO/5oufgMZVbILajB/lqH3rP9lVl29im1eK7tc9jo0Ic9s+YuPQrPv8A2utuPLeZjWMZWqvaWQyBBznLM5SOuoO26y4vhtUv+MmSMxbMQOU6o6PG8zfEAHRNiS17RqWHmOS00q4/zEzfX+JUz1+H/m6Z8P7Suo2rtqUjA8Q+F50s4aHXtsteK4wwsJc5mQw4QdRFryS7SzjJmxS8S6nUaWu8UiCO68hxTgJYYo5iCRLTcgWvO91fM5v/ABU89n3NekY/MARoQCPMSoUmm8ta0EWDQPCCRYRaNArOKaBmJECSb8rlaa5LDKRt5u/+xRSsOD4ww02l0gxJGUnUnS35K2Uage3MNDpaN408k5TsqnIUTlUKiCVFZCiAGUFeuGAucYATCFxvaCofA3mST5WH1KRybQYzjJc05PCOf6j25LjlaKbQB1Uw2Hza+XdZ2t5CmwFpdTMSLhRtC9xC0MdNlFq2Q0ZgAc/VOogjVMyxKAXS0sE4WlZKj7rRUfLYWao1Pk8ZzV6KJUKlriHuZRhKYU1iGDo4fibWPF3H+hTaWi12l2pJHM81ixFbM5zojMSY11MrmPxZLzlYXZZEiII37Qd1mxnESJubDRhn1folJn0u237dBtUtdB8Qm3+YDcRvGxTn1ZE02OfGoyjN/wAXDxeR8lw+F4n3jS7dpdIGwOh6/wALpe8oVWAOqPa7cF7sp+wS6l1LlYrHeMZRl1luQMuY1G+g1K04PiOWW5G36QfUQuTicM0OcGncwQetr7rVhQKognLUHo7qtMmE7WG4kxp+CD0c4j0JWk4/MfjePLw/JcUVCy1RgPUeH+Fro1qO5e3n+oHvEFRZDFjOG1C4PpuY6Dmtz3t1GqzUMdUYYg/6Tt0uujQyZpp1iYvGR0j0W2thG1W7O5GC0/NTb/TcmnxAE38JVVuJhpEmRsde4P5ssuPwzqQLrlouYF47Li4jiXvbNEd1fPEoe1ovBaDETeYi3cI8siHeK2pDXD0cPuvHYTG1WaPLek+E/b1XVw3H3aPAPy+lii84euw/Asdq1o6guYfSC1CMAQP6dRwGsEBzeerdkqlxqmbF2XuPuP2T3VGm7XA3/Tc+gulho3NvlJ/7T/8Ak3QHER8Qc3uLeosn+Lv/AKhP8oHvjUEc8rpHoU9TkC2sDoQfNW1wKLKwjxBp7sj5hSnw5v6JHPI5rh/xKej4gcVzeKEZqcgkS7TXYgLe6iQYzjlDhkPqk4rDv8JyZsjw7wkGRvH5si3SkscPG1v6h8JbzB17pWHcfqtGPe4VHEtcJcS0kEWvzWJleFFjblra9Rr7pYqg2CWHEa2UYvWgmVWZWyCJVe65KVAaJB5xPos7i4i3MrSBCsgBkdFUTXGc8yom1AJKpbM3saLSZjTc6AeZsnNaSDEv5x4aY7vMT2spVt/8hGk2pjs0apFaq5zQXmbDwizR2CjUYvE1QWZZLhplYMlMdzq75rz/ABnFEtDbQNgIH8rsl0tlxDW+pPYLg8WqhzoYIHq4/sq5+ww4XFupOzNMHSOY3BHJbOHcRbmh4BB58+4XNfRI9J9bpWWFrhY9FiAwnwWHKZjzWZ1rgwRoVzqONLdb/Va2Y5p1Md00Y7HDuPz4awB66LsNwVOoJYYnmF5B7QdCmcP4mQYBuCs+uP4b0zeEuDpHkW/QytFJr2fE2G85n/kIWbA8bcYBE31+t1vw/Eg+pkAkkgAAiZloHzIWN39M9lEEEhua7RsAAdTe0X5RC6GP/wCmOFfRDqJNKoJc6Je0tJJPgcREXAuPhv0xU/Zu7xTJDgSHAvNiHFwbH6RMjzXTwnFqtMupvEFwgSWwYBaIv8N/mVl13Z75dnj8Xr/aPE+0PsnWwbmh39Rjm5mVGtcGxydbwuFrSdd1xotHUnzMadLL7vTczEMY03+Itgx4c2Wf/E+q8D7a+xDqRdWojPS1qBouw7ugat6jT5rXx+adeqz78WTY8C9XTruaZaSCjbSumFo5LoYNuG9pqos45h1An1W2j7SA/G0jtBt1XEbTQupjnCV5g163D8SpvsHCeRsU2pQ6ef8AIXhi1aKPEatOMryPmPMFTeVa9gazgIzSOTgHj5qv8TcTTYeZbLFwaftKRHvKbX9R4XeoXQZxui+Llh5G/LdZ3Yr06hrMdYl7RycA4fNIqYWk/wDTTeOkscUsVZADSDNrXWeq7K+CCIPY6LPVYVX4NSOgfT6iXtWU8FeT4alN8DnB9HBdI1jEgx35cgrZih+tjT1FintPHL906kQXMIidR4ZuPiFt1jfXAG33XpA+n+l7qc7G4/ZIqcKa79NN03sMpPm0pbP03DNcEenVLxY5Hsuu7glLQtew8wcw9D+65VbhjwDBB84PoVUwq5jmdVFo/wDSn82+v8KLZD05xIHxGB+aLBiONtFmDTc3PkNB+XXIr4kvN0lrTJhE4Q1YjEl5ufnqgEDoo0wLjt5q6TR+rXa1hzVgJcSIMRsC1pI8yLdkBwoKc78tH3RU22k6c+fRvM/RAYv8BI6pL8ARv911C/8AArACehxcrgdISwSD1XffRB5BZzgRH8I0M9PixDI/UZFreZ/Nlt9lsfGNpveYaXN94dLC+u1ws4wIGolEzDAaBT1lln9Oerr0FDiFSpjKrqbyHOrVLi4u8wSOVx6rvUOMnEMqUKgYcQxw925wDmAjcjkYg915TC8Y93SDW0xmBkEQCbhxLibzIHkFgrY6oK7qrPCXmSBeN/rdR8N9OjnyTmfe/wBfSOAe0mamXkNmcmSIAc2AQRuGzvM9LrTieMvqDMHEuBIDCYDiLkAaAxMdl8x4Li30a7JcSxzsrv8AcdfVevx+MDSQcuUyWzPja2COrKjZEOGqy/xTm+mvj7+U3+PM8QphtV4abTIGkTfKQdxp5LOZWrF1A95cJMxE2Og10uswqWIXS4uv/VwLHXUcdVRCEhCQlqHJ5TzsmA3vPzKKo0c5+nklVRlyppwjsucA5QdbWQOtZMYdvyUjJGKe11nEea6NL2gqggmHjk6/Syw1Wkgbxp26IGOMdOSV5lEr0lDjVF1ngtM6i4/db20mEZmua/leD6LxmSfsjZVIWd8c/FfJ6XFNM2HlF9diFnktMiR2J7rnUeNPZoTbZ1/qtlHj7Daoy2xHPz1U3mxUsaxjHixh06E2ITK3EAW+Nk9f5CTTxFB48L4O0hJxeHIFiD1Cj9Uxveyd/UKLE511F0YyGKduRU9yoXImVFqyTL8tFQYmh3NLebpKUT0UmVApKAhCkqyUIKQWHlGHoC5UWlAMVlqVB8lASkY4TGgJAKsFMhVKcoqz3OILiTFh07KAqNKY2/QMxURmEIaglhQ9VGqFsoBRKAVCmN+SAiSkqAq6oW1FVZVSZ+FJTRTr/MQVTm8kptMpwaUJJDr8vkqdzJTg6ShLkGDKT1/ZU8QLInOVE2QbO1xhEcU9tgSEtzroHlVhLdjnTr8gosxKtVkJ3GsTSxA2oo6okg7OYy7dR9CkFinvFfvkjG2kYzQYmJ2lL3VNqiTCouQY4VZVQcmDyQCiVbDqreOSUH3Sohjngagz5fRG/p5pD3CEVB1u35ZSo1lOURCBuIgK/fpksuQkKOq8kv3sJkPN5qRKU7ENdorNfoPokrDnOLdVDW016ibeiTTrIalQbILDnmUomOaBtfoiqVf2MoMruZR0W6wltaNtE4VEGey6BzoSxU8kwVBuhJTdSjeAQb32SXOubpefmg2gUbdENOkZgfnqh/xMBL96Z1CMoHXobrK5q0uq2ukPqpwMpCiMlRWl1gqlRRCVpdVRRIfoaaMKKIMRTQoogUKS9RRIQlxspTKtRCjGaqnG6iiCU4qqh+ipRMMTzf1W2kZbdRRFOFtPiRFRRAW/RN/T6fdRRKgE3RDRUogi6m3dGoomZdVZ3qKIJAUTVaiZjqFZn/nqqUSISpRR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1512" name="Picture 8" descr="http://www.actionfigureinsider.com/blog/wp-content/uploads/wow-logo1.jpg"/>
          <p:cNvPicPr>
            <a:picLocks noChangeAspect="1" noChangeArrowheads="1"/>
          </p:cNvPicPr>
          <p:nvPr/>
        </p:nvPicPr>
        <p:blipFill>
          <a:blip r:embed="rId3" cstate="print"/>
          <a:srcRect/>
          <a:stretch>
            <a:fillRect/>
          </a:stretch>
        </p:blipFill>
        <p:spPr bwMode="auto">
          <a:xfrm>
            <a:off x="4499992" y="3789040"/>
            <a:ext cx="428625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http://upload.wikimedia.org/wikipedia/ru/4/4e/Spore_logo.jpg"/>
          <p:cNvPicPr>
            <a:picLocks noChangeAspect="1" noChangeArrowheads="1"/>
          </p:cNvPicPr>
          <p:nvPr/>
        </p:nvPicPr>
        <p:blipFill>
          <a:blip r:embed="rId3" cstate="print"/>
          <a:srcRect/>
          <a:stretch>
            <a:fillRect/>
          </a:stretch>
        </p:blipFill>
        <p:spPr bwMode="auto">
          <a:xfrm rot="19961193">
            <a:off x="145520" y="180411"/>
            <a:ext cx="3240360" cy="31500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ovéPole 3"/>
          <p:cNvSpPr txBox="1"/>
          <p:nvPr/>
        </p:nvSpPr>
        <p:spPr>
          <a:xfrm rot="19876347">
            <a:off x="1935620" y="2810257"/>
            <a:ext cx="3240360" cy="769441"/>
          </a:xfrm>
          <a:prstGeom prst="rect">
            <a:avLst/>
          </a:prstGeom>
          <a:noFill/>
        </p:spPr>
        <p:txBody>
          <a:bodyPr wrap="square" rtlCol="0">
            <a:spAutoFit/>
          </a:bodyPr>
          <a:lstStyle/>
          <a:p>
            <a:r>
              <a:rPr lang="cs-CZ" sz="4400" dirty="0" smtClean="0">
                <a:solidFill>
                  <a:schemeClr val="bg1"/>
                </a:solidFill>
              </a:rPr>
              <a:t>Spore</a:t>
            </a:r>
            <a:endParaRPr lang="cs-CZ" sz="4400" dirty="0">
              <a:solidFill>
                <a:schemeClr val="bg1"/>
              </a:solidFill>
            </a:endParaRPr>
          </a:p>
        </p:txBody>
      </p:sp>
      <p:pic>
        <p:nvPicPr>
          <p:cNvPr id="1028" name="Picture 4" descr="http://heroesiv.xf.cz/images/logo.jpg"/>
          <p:cNvPicPr>
            <a:picLocks noChangeAspect="1" noChangeArrowheads="1"/>
          </p:cNvPicPr>
          <p:nvPr/>
        </p:nvPicPr>
        <p:blipFill>
          <a:blip r:embed="rId4" cstate="print"/>
          <a:srcRect/>
          <a:stretch>
            <a:fillRect/>
          </a:stretch>
        </p:blipFill>
        <p:spPr bwMode="auto">
          <a:xfrm rot="186244">
            <a:off x="3518100" y="557005"/>
            <a:ext cx="2995498" cy="1049551"/>
          </a:xfrm>
          <a:prstGeom prst="rect">
            <a:avLst/>
          </a:prstGeom>
          <a:ln>
            <a:noFill/>
          </a:ln>
          <a:effectLst>
            <a:softEdge rad="112500"/>
          </a:effectLst>
        </p:spPr>
      </p:pic>
      <p:pic>
        <p:nvPicPr>
          <p:cNvPr id="1032" name="Picture 8" descr="http://t2.gstatic.com/images?q=tbn:ANd9GcRg0ABTwRutHQ6G6dGHFWPmdgrBTaEvxHv5Nq0RjNNTFY2cCZb5LNck-sMi"/>
          <p:cNvPicPr>
            <a:picLocks noChangeAspect="1" noChangeArrowheads="1"/>
          </p:cNvPicPr>
          <p:nvPr/>
        </p:nvPicPr>
        <p:blipFill>
          <a:blip r:embed="rId5" cstate="print"/>
          <a:srcRect/>
          <a:stretch>
            <a:fillRect/>
          </a:stretch>
        </p:blipFill>
        <p:spPr bwMode="auto">
          <a:xfrm>
            <a:off x="5796136" y="1844824"/>
            <a:ext cx="2466975" cy="1847851"/>
          </a:xfrm>
          <a:prstGeom prst="rect">
            <a:avLst/>
          </a:prstGeom>
          <a:ln>
            <a:noFill/>
          </a:ln>
          <a:effectLst>
            <a:softEdge rad="112500"/>
          </a:effectLst>
        </p:spPr>
      </p:pic>
    </p:spTree>
    <p:extLst>
      <p:ext uri="{BB962C8B-B14F-4D97-AF65-F5344CB8AC3E}">
        <p14:creationId xmlns:p14="http://schemas.microsoft.com/office/powerpoint/2010/main" xmlns="" val="4140637401"/>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www.hanulka.cz/fotos/010000/0079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ovéPole 4"/>
          <p:cNvSpPr txBox="1"/>
          <p:nvPr/>
        </p:nvSpPr>
        <p:spPr>
          <a:xfrm>
            <a:off x="1259632" y="476672"/>
            <a:ext cx="6768752" cy="4154984"/>
          </a:xfrm>
          <a:prstGeom prst="rect">
            <a:avLst/>
          </a:prstGeom>
          <a:noFill/>
        </p:spPr>
        <p:txBody>
          <a:bodyPr wrap="square" rtlCol="0">
            <a:spAutoFit/>
          </a:bodyPr>
          <a:lstStyle/>
          <a:p>
            <a:r>
              <a:rPr lang="cs-CZ" sz="4400" b="1" dirty="0" smtClean="0">
                <a:solidFill>
                  <a:srgbClr val="7030A0"/>
                </a:solidFill>
                <a:effectLst>
                  <a:outerShdw blurRad="38100" dist="38100" dir="2700000" algn="tl">
                    <a:srgbClr val="000000">
                      <a:alpha val="43137"/>
                    </a:srgbClr>
                  </a:outerShdw>
                </a:effectLst>
              </a:rPr>
              <a:t>-Každý den používáme techniku. Ať už fotoaparát, mikrovlnou troubu nebo podobně představme si svět bez elektřiny. Co by se asi všechno změnilo.</a:t>
            </a:r>
            <a:endParaRPr lang="cs-CZ" sz="4400" b="1" dirty="0">
              <a:solidFill>
                <a:srgbClr val="7030A0"/>
              </a:solidFill>
              <a:effectLst>
                <a:outerShdw blurRad="38100" dist="38100" dir="2700000" algn="tl">
                  <a:srgbClr val="000000">
                    <a:alpha val="43137"/>
                  </a:srgbClr>
                </a:outerShdw>
              </a:effectLst>
            </a:endParaRPr>
          </a:p>
        </p:txBody>
      </p:sp>
      <p:pic>
        <p:nvPicPr>
          <p:cNvPr id="20486" name="Picture 6" descr="Gif blesk"/>
          <p:cNvPicPr>
            <a:picLocks noChangeAspect="1" noChangeArrowheads="1" noCrop="1"/>
          </p:cNvPicPr>
          <p:nvPr/>
        </p:nvPicPr>
        <p:blipFill>
          <a:blip r:embed="rId3" cstate="print"/>
          <a:srcRect/>
          <a:stretch>
            <a:fillRect/>
          </a:stretch>
        </p:blipFill>
        <p:spPr bwMode="auto">
          <a:xfrm>
            <a:off x="2915816" y="0"/>
            <a:ext cx="1581150" cy="1704976"/>
          </a:xfrm>
          <a:prstGeom prst="rect">
            <a:avLst/>
          </a:prstGeom>
          <a:noFill/>
        </p:spPr>
      </p:pic>
      <p:pic>
        <p:nvPicPr>
          <p:cNvPr id="20490" name="Picture 10" descr="Gif blesk"/>
          <p:cNvPicPr>
            <a:picLocks noChangeAspect="1" noChangeArrowheads="1" noCrop="1"/>
          </p:cNvPicPr>
          <p:nvPr/>
        </p:nvPicPr>
        <p:blipFill>
          <a:blip r:embed="rId3" cstate="print"/>
          <a:srcRect/>
          <a:stretch>
            <a:fillRect/>
          </a:stretch>
        </p:blipFill>
        <p:spPr bwMode="auto">
          <a:xfrm flipH="1">
            <a:off x="7631832" y="0"/>
            <a:ext cx="1512168" cy="1704976"/>
          </a:xfrm>
          <a:prstGeom prst="rect">
            <a:avLst/>
          </a:prstGeom>
          <a:noFill/>
        </p:spPr>
      </p:pic>
      <p:pic>
        <p:nvPicPr>
          <p:cNvPr id="20492" name="Picture 12" descr="Gif blesk"/>
          <p:cNvPicPr>
            <a:picLocks noChangeAspect="1" noChangeArrowheads="1" noCrop="1"/>
          </p:cNvPicPr>
          <p:nvPr/>
        </p:nvPicPr>
        <p:blipFill>
          <a:blip r:embed="rId3" cstate="print"/>
          <a:srcRect/>
          <a:stretch>
            <a:fillRect/>
          </a:stretch>
        </p:blipFill>
        <p:spPr bwMode="auto">
          <a:xfrm flipH="1">
            <a:off x="6228184" y="1124744"/>
            <a:ext cx="1584176" cy="1704976"/>
          </a:xfrm>
          <a:prstGeom prst="rect">
            <a:avLst/>
          </a:prstGeom>
          <a:noFill/>
        </p:spPr>
      </p:pic>
      <p:sp>
        <p:nvSpPr>
          <p:cNvPr id="11" name="TextovéPole 10"/>
          <p:cNvSpPr txBox="1"/>
          <p:nvPr/>
        </p:nvSpPr>
        <p:spPr>
          <a:xfrm>
            <a:off x="827584" y="5229200"/>
            <a:ext cx="6984776" cy="523220"/>
          </a:xfrm>
          <a:prstGeom prst="rect">
            <a:avLst/>
          </a:prstGeom>
          <a:noFill/>
        </p:spPr>
        <p:txBody>
          <a:bodyPr wrap="square" rtlCol="0">
            <a:spAutoFit/>
          </a:bodyPr>
          <a:lstStyle/>
          <a:p>
            <a:r>
              <a:rPr lang="cs-CZ" sz="2800" dirty="0" smtClean="0">
                <a:solidFill>
                  <a:srgbClr val="7030A0"/>
                </a:solidFill>
              </a:rPr>
              <a:t>Zdroj:</a:t>
            </a:r>
            <a:endParaRPr lang="cs-CZ" sz="2800" dirty="0">
              <a:solidFill>
                <a:srgbClr val="7030A0"/>
              </a:solidFill>
            </a:endParaRPr>
          </a:p>
        </p:txBody>
      </p:sp>
      <p:pic>
        <p:nvPicPr>
          <p:cNvPr id="20496" name="Picture 16" descr="http://www.geek.com/wp-content/uploads/2009/01/1_google_logo.jpg"/>
          <p:cNvPicPr>
            <a:picLocks noChangeAspect="1" noChangeArrowheads="1"/>
          </p:cNvPicPr>
          <p:nvPr/>
        </p:nvPicPr>
        <p:blipFill>
          <a:blip r:embed="rId4" cstate="print"/>
          <a:srcRect/>
          <a:stretch>
            <a:fillRect/>
          </a:stretch>
        </p:blipFill>
        <p:spPr bwMode="auto">
          <a:xfrm>
            <a:off x="2339752" y="5229200"/>
            <a:ext cx="2016224" cy="142143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349</Words>
  <Application>Microsoft Office PowerPoint</Application>
  <PresentationFormat>Předvádění na obrazovce (4:3)</PresentationFormat>
  <Paragraphs>25</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systému Office</vt:lpstr>
      <vt:lpstr>Snímek 1</vt:lpstr>
      <vt:lpstr>Snímek 2</vt:lpstr>
      <vt:lpstr>Snímek 3</vt:lpstr>
      <vt:lpstr>Porovnejte svět kdysi a teď</vt:lpstr>
      <vt:lpstr>Snímek 5</vt:lpstr>
      <vt:lpstr>Snímek 6</vt:lpstr>
      <vt:lpstr>Snímek 7</vt:lpstr>
      <vt:lpstr>Snímek 8</vt:lpstr>
      <vt:lpstr>Snímek 9</vt:lpstr>
      <vt:lpstr>Snímek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zak</dc:creator>
  <cp:lastModifiedBy>Žák</cp:lastModifiedBy>
  <cp:revision>11</cp:revision>
  <dcterms:created xsi:type="dcterms:W3CDTF">2012-05-18T06:55:26Z</dcterms:created>
  <dcterms:modified xsi:type="dcterms:W3CDTF">2012-05-18T08:38:23Z</dcterms:modified>
</cp:coreProperties>
</file>