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510867-D290-48BE-8CC0-5EAE8F15A94F}" type="datetimeFigureOut">
              <a:rPr lang="cs-CZ" smtClean="0"/>
              <a:t>17.5.2013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54E87E-7854-433C-94AB-B15E44CA86D2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" TargetMode="External"/><Relationship Id="rId2" Type="http://schemas.openxmlformats.org/officeDocument/2006/relationships/hyperlink" Target="http://www.unicef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hyperlink" Target="http://www.skutecnapomoc.cz/jak-a-kde-pomahame/voda/pitna-voda-pro-etiopii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slide" Target="slide11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slide" Target="slide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7504" y="1988840"/>
            <a:ext cx="4419600" cy="1600327"/>
          </a:xfrm>
        </p:spPr>
        <p:txBody>
          <a:bodyPr>
            <a:normAutofit fontScale="90000"/>
          </a:bodyPr>
          <a:lstStyle/>
          <a:p>
            <a:r>
              <a:rPr lang="cs-CZ" sz="5400" cap="small" dirty="0" smtClean="0">
                <a:latin typeface="Gill Sans Ultra Bold" pitchFamily="34" charset="-18"/>
              </a:rPr>
              <a:t>Nedostatek vody ve světě</a:t>
            </a:r>
            <a:endParaRPr lang="cs-CZ" sz="5400" cap="small" dirty="0">
              <a:latin typeface="Gill Sans Ultra Bold" pitchFamily="34" charset="-18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3200" dirty="0" smtClean="0">
                <a:latin typeface="Bell MT" pitchFamily="18" charset="0"/>
              </a:rPr>
              <a:t>Adam Robenek</a:t>
            </a:r>
            <a:endParaRPr lang="cs-CZ" sz="3200" dirty="0"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19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smtClean="0">
                <a:ln w="13335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  <a:t>Zdroje</a:t>
            </a:r>
            <a:endParaRPr lang="cs-CZ" sz="6000" dirty="0">
              <a:ln w="13335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5400" dirty="0" smtClean="0">
                <a:latin typeface="Bell MT" pitchFamily="18" charset="0"/>
                <a:hlinkClick r:id="rId2"/>
              </a:rPr>
              <a:t>Unicef.cz</a:t>
            </a:r>
            <a:endParaRPr lang="cs-CZ" sz="5400" dirty="0" smtClean="0">
              <a:latin typeface="Bell MT" pitchFamily="18" charset="0"/>
            </a:endParaRPr>
          </a:p>
          <a:p>
            <a:pPr algn="ctr"/>
            <a:r>
              <a:rPr lang="cs-CZ" sz="5400" dirty="0" smtClean="0">
                <a:latin typeface="Bell MT" pitchFamily="18" charset="0"/>
                <a:hlinkClick r:id="rId3"/>
              </a:rPr>
              <a:t>Google.cz</a:t>
            </a:r>
            <a:endParaRPr lang="cs-CZ" sz="5400" dirty="0" smtClean="0">
              <a:latin typeface="Bell MT" pitchFamily="18" charset="0"/>
            </a:endParaRPr>
          </a:p>
          <a:p>
            <a:pPr algn="ctr"/>
            <a:r>
              <a:rPr lang="cs-CZ" sz="5400" dirty="0" smtClean="0">
                <a:latin typeface="Bell MT" pitchFamily="18" charset="0"/>
                <a:hlinkClick r:id="rId4"/>
              </a:rPr>
              <a:t>Skutecnapomoc.cz</a:t>
            </a:r>
            <a:endParaRPr lang="cs-CZ" sz="5400" dirty="0" smtClean="0">
              <a:latin typeface="Bell MT" pitchFamily="18" charset="0"/>
            </a:endParaRPr>
          </a:p>
          <a:p>
            <a:pPr algn="ctr"/>
            <a:endParaRPr lang="cs-CZ" sz="3200" dirty="0">
              <a:latin typeface="Bell MT" pitchFamily="18" charset="0"/>
            </a:endParaRPr>
          </a:p>
        </p:txBody>
      </p:sp>
      <p:sp>
        <p:nvSpPr>
          <p:cNvPr id="4" name="Tlačítko akce: Dopředu nebo Další 3">
            <a:hlinkClick r:id="rId5" action="ppaction://hlinksldjump" highlightClick="1"/>
          </p:cNvPr>
          <p:cNvSpPr/>
          <p:nvPr/>
        </p:nvSpPr>
        <p:spPr>
          <a:xfrm>
            <a:off x="395536" y="5727817"/>
            <a:ext cx="1080120" cy="86409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80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48464" y="1700808"/>
            <a:ext cx="72008" cy="7200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Prosím neplýtvejte a neznečišťujte vodu vodou.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Uděláte tím radost sobě, své peněžence a taky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této holčice.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Děkuji za shlédnutí této prezentace…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40967"/>
            <a:ext cx="3432423" cy="22882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197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k\AppData\Local\Microsoft\Windows\Temporary Internet Files\Content.IE5\OH1YU5RT\MC900441753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053" y="4137248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ill Sans Ultra Bold" pitchFamily="34" charset="-18"/>
              </a:rPr>
              <a:t>Voda je naše potřeba…</a:t>
            </a:r>
            <a:endParaRPr lang="cs-CZ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ill Sans Ultra Bold" pitchFamily="34" charset="-18"/>
              </a:rPr>
              <a:t>Bez vody se nedá žít. Je důležitá pro všechny živé organismy.</a:t>
            </a:r>
          </a:p>
          <a:p>
            <a:endParaRPr lang="cs-CZ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ill Sans Ultra Bold" pitchFamily="34" charset="-18"/>
            </a:endParaRPr>
          </a:p>
          <a:p>
            <a:r>
              <a:rPr lang="cs-CZ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ill Sans Ultra Bold" pitchFamily="34" charset="-18"/>
              </a:rPr>
              <a:t>Někteří lidé vodu nemají, někteří ji mají málo a někteří s ní plýtvají jako by se nedala vyčerpat.</a:t>
            </a:r>
          </a:p>
          <a:p>
            <a:endParaRPr lang="cs-CZ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ill Sans Ultra Bold" pitchFamily="34" charset="-18"/>
            </a:endParaRPr>
          </a:p>
          <a:p>
            <a:r>
              <a:rPr lang="cs-CZ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Gill Sans Ultra Bold" pitchFamily="34" charset="-18"/>
              </a:rPr>
              <a:t>Lidé by bez vody vyhynuli. Rostliny by nebyli.</a:t>
            </a:r>
            <a:endParaRPr lang="cs-CZ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Gill Sans Ul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1503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ill Sans Ultra Bold" pitchFamily="34" charset="-18"/>
              </a:rPr>
              <a:t>Tato prezentace obsahuje:</a:t>
            </a:r>
            <a:endParaRPr lang="cs-CZ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B0F0"/>
                </a:solidFill>
                <a:latin typeface="Gill Sans Ultra Bold" pitchFamily="34" charset="-18"/>
                <a:hlinkClick r:id="rId2" action="ppaction://hlinksldjump"/>
              </a:rPr>
              <a:t>Lidé co vodu nemají</a:t>
            </a:r>
            <a:endParaRPr lang="cs-CZ" dirty="0" smtClean="0">
              <a:solidFill>
                <a:srgbClr val="00B0F0"/>
              </a:solidFill>
              <a:latin typeface="Gill Sans Ultra Bold" pitchFamily="34" charset="-18"/>
            </a:endParaRPr>
          </a:p>
          <a:p>
            <a:endParaRPr lang="cs-CZ" dirty="0" smtClean="0">
              <a:solidFill>
                <a:srgbClr val="00B0F0"/>
              </a:solidFill>
              <a:latin typeface="Gill Sans Ultra Bold" pitchFamily="34" charset="-18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Gill Sans Ultra Bold" pitchFamily="34" charset="-18"/>
                <a:hlinkClick r:id="rId3" action="ppaction://hlinksldjump"/>
              </a:rPr>
              <a:t>Obrázky znečištěné vody</a:t>
            </a:r>
            <a:endParaRPr lang="cs-CZ" dirty="0" smtClean="0">
              <a:solidFill>
                <a:srgbClr val="00B0F0"/>
              </a:solidFill>
              <a:latin typeface="Gill Sans Ultra Bold" pitchFamily="34" charset="-18"/>
            </a:endParaRPr>
          </a:p>
          <a:p>
            <a:endParaRPr lang="cs-CZ" dirty="0">
              <a:solidFill>
                <a:srgbClr val="00B0F0"/>
              </a:solidFill>
              <a:latin typeface="Gill Sans Ultra Bold" pitchFamily="34" charset="-18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Gill Sans Ultra Bold" pitchFamily="34" charset="-18"/>
                <a:hlinkClick r:id="rId4" action="ppaction://hlinksldjump"/>
              </a:rPr>
              <a:t>Lidé co si vody neváží</a:t>
            </a:r>
            <a:endParaRPr lang="cs-CZ" dirty="0" smtClean="0">
              <a:solidFill>
                <a:srgbClr val="00B0F0"/>
              </a:solidFill>
              <a:latin typeface="Gill Sans Ultra Bold" pitchFamily="34" charset="-18"/>
            </a:endParaRPr>
          </a:p>
          <a:p>
            <a:endParaRPr lang="cs-CZ" dirty="0">
              <a:solidFill>
                <a:srgbClr val="00B0F0"/>
              </a:solidFill>
              <a:latin typeface="Gill Sans Ultra Bold" pitchFamily="34" charset="-18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Gill Sans Ultra Bold" pitchFamily="34" charset="-18"/>
                <a:hlinkClick r:id="rId5" action="ppaction://hlinksldjump"/>
              </a:rPr>
              <a:t>Lidé co v nouzi lidem pomáhají</a:t>
            </a:r>
            <a:endParaRPr lang="cs-CZ" dirty="0" smtClean="0">
              <a:solidFill>
                <a:srgbClr val="00B0F0"/>
              </a:solidFill>
              <a:latin typeface="Gill Sans Ultra Bold" pitchFamily="34" charset="-18"/>
            </a:endParaRPr>
          </a:p>
          <a:p>
            <a:endParaRPr lang="cs-CZ" dirty="0">
              <a:solidFill>
                <a:srgbClr val="00B0F0"/>
              </a:solidFill>
              <a:latin typeface="Gill Sans Ultra Bold" pitchFamily="34" charset="-18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Gill Sans Ultra Bold" pitchFamily="34" charset="-18"/>
                <a:hlinkClick r:id="rId6" action="ppaction://hlinksldjump"/>
              </a:rPr>
              <a:t>Zdroje</a:t>
            </a:r>
            <a:endParaRPr lang="cs-CZ" dirty="0" smtClean="0">
              <a:solidFill>
                <a:srgbClr val="00B0F0"/>
              </a:solidFill>
              <a:latin typeface="Gill Sans Ultra Bold" pitchFamily="34" charset="-18"/>
            </a:endParaRPr>
          </a:p>
          <a:p>
            <a:endParaRPr lang="cs-CZ" dirty="0">
              <a:solidFill>
                <a:srgbClr val="00B0F0"/>
              </a:solidFill>
              <a:latin typeface="Gill Sans Ultra Bold" pitchFamily="34" charset="-18"/>
            </a:endParaRPr>
          </a:p>
          <a:p>
            <a:r>
              <a:rPr lang="cs-CZ" dirty="0" smtClean="0">
                <a:solidFill>
                  <a:srgbClr val="00B0F0"/>
                </a:solidFill>
                <a:latin typeface="Gill Sans Ultra Bold" pitchFamily="34" charset="-18"/>
                <a:hlinkClick r:id="rId7" action="ppaction://hlinksldjump"/>
              </a:rPr>
              <a:t>Ponaučení</a:t>
            </a:r>
            <a:endParaRPr lang="cs-CZ" dirty="0" smtClean="0">
              <a:solidFill>
                <a:srgbClr val="00B0F0"/>
              </a:solidFill>
              <a:latin typeface="Gill Sans Ultra Bold" pitchFamily="34" charset="-18"/>
            </a:endParaRPr>
          </a:p>
          <a:p>
            <a:endParaRPr lang="cs-CZ" dirty="0">
              <a:solidFill>
                <a:srgbClr val="00B0F0"/>
              </a:solidFill>
              <a:latin typeface="Gill Sans Ultra Bold" pitchFamily="34" charset="-18"/>
            </a:endParaRPr>
          </a:p>
          <a:p>
            <a:pPr marL="0" indent="0">
              <a:buNone/>
            </a:pPr>
            <a:endParaRPr lang="cs-CZ" dirty="0">
              <a:solidFill>
                <a:srgbClr val="00B0F0"/>
              </a:solidFill>
              <a:latin typeface="Gill Sans Ultra Bold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39303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  <a:t>Lidé v </a:t>
            </a:r>
            <a:br>
              <a:rPr lang="cs-CZ" sz="360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</a:br>
            <a:r>
              <a:rPr lang="cs-CZ" sz="360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  <a:t>Etiopii</a:t>
            </a:r>
            <a:endParaRPr lang="cs-CZ" sz="360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cs-CZ" sz="1700" dirty="0">
                <a:latin typeface="Bell MT" pitchFamily="18" charset="0"/>
              </a:rPr>
              <a:t>V Etiopii platí více než kdekoli jinde, že voda znamená život. Tradičně se zde pije voda z malých rybníčků, které zachycují dešťovou vodu. Pokud však dostatečně neprší, nádržky vyschnou. Jedinými zdroji vody pak zůstávají studny </a:t>
            </a:r>
            <a:r>
              <a:rPr lang="cs-CZ" sz="1700" dirty="0">
                <a:solidFill>
                  <a:schemeClr val="bg2"/>
                </a:solidFill>
                <a:latin typeface="Bell MT" pitchFamily="18" charset="0"/>
              </a:rPr>
              <a:t>a prameny.</a:t>
            </a:r>
          </a:p>
        </p:txBody>
      </p:sp>
      <p:pic>
        <p:nvPicPr>
          <p:cNvPr id="5" name="Zástupný symbol pro obrázek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1" r="17261"/>
          <a:stretch>
            <a:fillRect/>
          </a:stretch>
        </p:blipFill>
        <p:spPr>
          <a:xfrm>
            <a:off x="2987824" y="548680"/>
            <a:ext cx="5760640" cy="5422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ovéPole 5"/>
          <p:cNvSpPr txBox="1"/>
          <p:nvPr/>
        </p:nvSpPr>
        <p:spPr>
          <a:xfrm>
            <a:off x="5580112" y="6309320"/>
            <a:ext cx="4427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Bell MT" pitchFamily="18" charset="0"/>
              </a:rPr>
              <a:t>Fronta u studně</a:t>
            </a:r>
          </a:p>
          <a:p>
            <a:r>
              <a:rPr lang="cs-CZ" sz="2000" dirty="0" smtClean="0">
                <a:latin typeface="Bell MT" pitchFamily="18" charset="0"/>
              </a:rPr>
              <a:t>.</a:t>
            </a:r>
            <a:endParaRPr lang="cs-CZ" sz="2000" dirty="0">
              <a:latin typeface="Bell MT" pitchFamily="18" charset="0"/>
            </a:endParaRPr>
          </a:p>
        </p:txBody>
      </p:sp>
      <p:sp>
        <p:nvSpPr>
          <p:cNvPr id="9" name="Tlačítko akce: Dopředu nebo Další 8">
            <a:hlinkClick r:id="rId3" action="ppaction://hlinksldjump" highlightClick="1"/>
          </p:cNvPr>
          <p:cNvSpPr/>
          <p:nvPr/>
        </p:nvSpPr>
        <p:spPr>
          <a:xfrm>
            <a:off x="179512" y="6091509"/>
            <a:ext cx="864096" cy="692696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3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  <a:t>Lidé v Africe</a:t>
            </a:r>
            <a:endParaRPr lang="cs-CZ" sz="360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467544" y="2286000"/>
            <a:ext cx="2743200" cy="4572000"/>
          </a:xfrm>
        </p:spPr>
        <p:txBody>
          <a:bodyPr>
            <a:noAutofit/>
          </a:bodyPr>
          <a:lstStyle/>
          <a:p>
            <a:r>
              <a:rPr lang="cs-CZ" sz="1900" dirty="0">
                <a:latin typeface="Bell MT" pitchFamily="18" charset="0"/>
              </a:rPr>
              <a:t>Afrika je na tom s vodou špatně. Není jí dost, deště jsou dnes pravidelně nepravidelné na to, aby se naplnily studny a zavlažila vyprahlá pole. Kvůli velkým suchům se čas od času neurodí vůbec nic, a pak hrozí hladomor.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196752"/>
            <a:ext cx="5290281" cy="3526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lačítko akce: Dopředu nebo Další 5">
            <a:hlinkClick r:id="rId3" action="ppaction://hlinksldjump" highlightClick="1"/>
          </p:cNvPr>
          <p:cNvSpPr/>
          <p:nvPr/>
        </p:nvSpPr>
        <p:spPr>
          <a:xfrm>
            <a:off x="251520" y="6021288"/>
            <a:ext cx="936104" cy="720080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189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250160" cy="3412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12" y="3601243"/>
            <a:ext cx="3695956" cy="301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5" y="3419316"/>
            <a:ext cx="2124657" cy="31976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56" y="188641"/>
            <a:ext cx="3718808" cy="2903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680" y="3092277"/>
            <a:ext cx="3456384" cy="3524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lačítko akce: Dopředu nebo Další 6">
            <a:hlinkClick r:id="rId7" action="ppaction://hlinksldjump" highlightClick="1"/>
          </p:cNvPr>
          <p:cNvSpPr/>
          <p:nvPr/>
        </p:nvSpPr>
        <p:spPr>
          <a:xfrm>
            <a:off x="317102" y="5877272"/>
            <a:ext cx="792088" cy="648072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0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  <a:t>Lidé co si vody neváží</a:t>
            </a:r>
            <a:endParaRPr lang="cs-CZ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683568" y="2252255"/>
            <a:ext cx="2743200" cy="4572000"/>
          </a:xfrm>
        </p:spPr>
        <p:txBody>
          <a:bodyPr>
            <a:noAutofit/>
          </a:bodyPr>
          <a:lstStyle/>
          <a:p>
            <a:r>
              <a:rPr lang="cs-CZ" sz="2200" dirty="0" smtClean="0">
                <a:latin typeface="Bell MT" pitchFamily="18" charset="0"/>
              </a:rPr>
              <a:t>Lidé by se měli podívat na to, jestli náhodou nenechali puštěný kohoutek v koupelně před tím, než neodešli do práce nebo někam neodjel…</a:t>
            </a:r>
            <a:endParaRPr lang="cs-CZ" sz="2200" dirty="0">
              <a:latin typeface="Bell MT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268760"/>
            <a:ext cx="4704523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lačítko akce: Dopředu nebo Další 5">
            <a:hlinkClick r:id="rId3" action="ppaction://hlinksldjump" highlightClick="1"/>
          </p:cNvPr>
          <p:cNvSpPr/>
          <p:nvPr/>
        </p:nvSpPr>
        <p:spPr>
          <a:xfrm>
            <a:off x="395536" y="5877272"/>
            <a:ext cx="1008112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99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55576" y="404664"/>
            <a:ext cx="2377440" cy="1080120"/>
          </a:xfrm>
        </p:spPr>
        <p:txBody>
          <a:bodyPr>
            <a:normAutofit/>
          </a:bodyPr>
          <a:lstStyle/>
          <a:p>
            <a:r>
              <a:rPr lang="cs-CZ" sz="360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  <a:t>UNICEF</a:t>
            </a:r>
            <a:endParaRPr lang="cs-CZ" sz="3600" dirty="0">
              <a:ln w="127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r>
              <a:rPr lang="cs-CZ" sz="2100" dirty="0">
                <a:latin typeface="Bell MT" pitchFamily="18" charset="0"/>
              </a:rPr>
              <a:t>UNICEF </a:t>
            </a:r>
            <a:r>
              <a:rPr lang="cs-CZ" sz="2100" dirty="0" smtClean="0">
                <a:latin typeface="Bell MT" pitchFamily="18" charset="0"/>
              </a:rPr>
              <a:t>je </a:t>
            </a:r>
            <a:r>
              <a:rPr lang="cs-CZ" sz="2100" dirty="0">
                <a:latin typeface="Bell MT" pitchFamily="18" charset="0"/>
              </a:rPr>
              <a:t>hlavní světovou organizací, která se zabývá ochranou a zlepšováním životních podmínek dětí a podporou jejich všestranného rozvoje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908720"/>
            <a:ext cx="3672408" cy="4545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lačítko akce: Dopředu nebo Další 5">
            <a:hlinkClick r:id="rId3" action="ppaction://hlinksldjump" highlightClick="1"/>
          </p:cNvPr>
          <p:cNvSpPr/>
          <p:nvPr/>
        </p:nvSpPr>
        <p:spPr>
          <a:xfrm>
            <a:off x="251520" y="5805264"/>
            <a:ext cx="936104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5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 smtClean="0">
                <a:ln w="127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latin typeface="Gill Sans Ultra Bold" pitchFamily="34" charset="-18"/>
              </a:rPr>
              <a:t>Poseidon</a:t>
            </a:r>
            <a:r>
              <a:rPr lang="cs-CZ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ill Sans Ultra Bold" pitchFamily="34" charset="-18"/>
              </a:rPr>
              <a:t/>
            </a:r>
            <a:br>
              <a:rPr lang="cs-CZ" sz="28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Gill Sans Ultra Bold" pitchFamily="34" charset="-18"/>
              </a:rPr>
            </a:br>
            <a:endParaRPr lang="cs-CZ" sz="2800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Gill Sans Ultra Bold" pitchFamily="34" charset="-18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2"/>
          </p:nvPr>
        </p:nvSpPr>
        <p:spPr>
          <a:xfrm>
            <a:off x="539552" y="1629308"/>
            <a:ext cx="2743200" cy="45720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latin typeface="Bell MT" pitchFamily="18" charset="0"/>
              </a:rPr>
              <a:t>Poseidon zkoumá vodu v Africe a všude po celém světě.</a:t>
            </a:r>
          </a:p>
          <a:p>
            <a:r>
              <a:rPr lang="cs-CZ" sz="2400" dirty="0" smtClean="0">
                <a:latin typeface="Bell MT" pitchFamily="18" charset="0"/>
              </a:rPr>
              <a:t>Bývá u všech nehodách týkající se vody.</a:t>
            </a:r>
            <a:endParaRPr lang="cs-CZ" sz="2400" dirty="0">
              <a:latin typeface="Bell MT" pitchFamily="18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-1212" r="27544" b="1"/>
          <a:stretch/>
        </p:blipFill>
        <p:spPr>
          <a:xfrm>
            <a:off x="3563888" y="1340768"/>
            <a:ext cx="5394618" cy="40564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lačítko akce: Dopředu nebo Další 5">
            <a:hlinkClick r:id="rId3" action="ppaction://hlinksldjump" highlightClick="1"/>
          </p:cNvPr>
          <p:cNvSpPr/>
          <p:nvPr/>
        </p:nvSpPr>
        <p:spPr>
          <a:xfrm>
            <a:off x="179512" y="5877272"/>
            <a:ext cx="936104" cy="792088"/>
          </a:xfrm>
          <a:prstGeom prst="actionButtonForwardNex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28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130</TotalTime>
  <Words>239</Words>
  <Application>Microsoft Office PowerPoint</Application>
  <PresentationFormat>Předvádění na obrazovce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Tok</vt:lpstr>
      <vt:lpstr>Nedostatek vody ve světě</vt:lpstr>
      <vt:lpstr>Voda je naše potřeba…</vt:lpstr>
      <vt:lpstr>Tato prezentace obsahuje:</vt:lpstr>
      <vt:lpstr>Lidé v  Etiopii</vt:lpstr>
      <vt:lpstr>Lidé v Africe</vt:lpstr>
      <vt:lpstr>Prezentace aplikace PowerPoint</vt:lpstr>
      <vt:lpstr>Lidé co si vody neváží</vt:lpstr>
      <vt:lpstr>UNICEF</vt:lpstr>
      <vt:lpstr>Poseidon 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</dc:creator>
  <cp:lastModifiedBy>Zak</cp:lastModifiedBy>
  <cp:revision>14</cp:revision>
  <dcterms:created xsi:type="dcterms:W3CDTF">2013-05-17T07:53:49Z</dcterms:created>
  <dcterms:modified xsi:type="dcterms:W3CDTF">2013-05-17T10:06:01Z</dcterms:modified>
</cp:coreProperties>
</file>