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2" r:id="rId7"/>
    <p:sldId id="263" r:id="rId8"/>
    <p:sldId id="264" r:id="rId9"/>
    <p:sldId id="265" r:id="rId10"/>
    <p:sldId id="268" r:id="rId11"/>
    <p:sldId id="266" r:id="rId12"/>
    <p:sldId id="267" r:id="rId13"/>
    <p:sldId id="258"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A1E46E21-AB6D-4D54-8135-19F7842C3E15}" type="datetimeFigureOut">
              <a:rPr lang="cs-CZ" smtClean="0"/>
              <a:t>17.5.2013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59E018-5D0B-46B7-969E-A0C97FA08533}" type="slidenum">
              <a:rPr lang="cs-CZ" smtClean="0"/>
              <a:t>‹#›</a:t>
            </a:fld>
            <a:endParaRPr lang="cs-CZ"/>
          </a:p>
        </p:txBody>
      </p:sp>
    </p:spTree>
    <p:extLst>
      <p:ext uri="{BB962C8B-B14F-4D97-AF65-F5344CB8AC3E}">
        <p14:creationId xmlns:p14="http://schemas.microsoft.com/office/powerpoint/2010/main" val="319964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1E46E21-AB6D-4D54-8135-19F7842C3E15}" type="datetimeFigureOut">
              <a:rPr lang="cs-CZ" smtClean="0"/>
              <a:t>17.5.2013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59E018-5D0B-46B7-969E-A0C97FA08533}" type="slidenum">
              <a:rPr lang="cs-CZ" smtClean="0"/>
              <a:t>‹#›</a:t>
            </a:fld>
            <a:endParaRPr lang="cs-CZ"/>
          </a:p>
        </p:txBody>
      </p:sp>
    </p:spTree>
    <p:extLst>
      <p:ext uri="{BB962C8B-B14F-4D97-AF65-F5344CB8AC3E}">
        <p14:creationId xmlns:p14="http://schemas.microsoft.com/office/powerpoint/2010/main" val="71115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1E46E21-AB6D-4D54-8135-19F7842C3E15}" type="datetimeFigureOut">
              <a:rPr lang="cs-CZ" smtClean="0"/>
              <a:t>17.5.2013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59E018-5D0B-46B7-969E-A0C97FA08533}" type="slidenum">
              <a:rPr lang="cs-CZ" smtClean="0"/>
              <a:t>‹#›</a:t>
            </a:fld>
            <a:endParaRPr lang="cs-CZ"/>
          </a:p>
        </p:txBody>
      </p:sp>
    </p:spTree>
    <p:extLst>
      <p:ext uri="{BB962C8B-B14F-4D97-AF65-F5344CB8AC3E}">
        <p14:creationId xmlns:p14="http://schemas.microsoft.com/office/powerpoint/2010/main" val="354902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1E46E21-AB6D-4D54-8135-19F7842C3E15}" type="datetimeFigureOut">
              <a:rPr lang="cs-CZ" smtClean="0"/>
              <a:t>17.5.2013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59E018-5D0B-46B7-969E-A0C97FA08533}" type="slidenum">
              <a:rPr lang="cs-CZ" smtClean="0"/>
              <a:t>‹#›</a:t>
            </a:fld>
            <a:endParaRPr lang="cs-CZ"/>
          </a:p>
        </p:txBody>
      </p:sp>
    </p:spTree>
    <p:extLst>
      <p:ext uri="{BB962C8B-B14F-4D97-AF65-F5344CB8AC3E}">
        <p14:creationId xmlns:p14="http://schemas.microsoft.com/office/powerpoint/2010/main" val="56656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1E46E21-AB6D-4D54-8135-19F7842C3E15}" type="datetimeFigureOut">
              <a:rPr lang="cs-CZ" smtClean="0"/>
              <a:t>17.5.2013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59E018-5D0B-46B7-969E-A0C97FA08533}" type="slidenum">
              <a:rPr lang="cs-CZ" smtClean="0"/>
              <a:t>‹#›</a:t>
            </a:fld>
            <a:endParaRPr lang="cs-CZ"/>
          </a:p>
        </p:txBody>
      </p:sp>
    </p:spTree>
    <p:extLst>
      <p:ext uri="{BB962C8B-B14F-4D97-AF65-F5344CB8AC3E}">
        <p14:creationId xmlns:p14="http://schemas.microsoft.com/office/powerpoint/2010/main" val="330033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1E46E21-AB6D-4D54-8135-19F7842C3E15}" type="datetimeFigureOut">
              <a:rPr lang="cs-CZ" smtClean="0"/>
              <a:t>17.5.2013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59E018-5D0B-46B7-969E-A0C97FA08533}" type="slidenum">
              <a:rPr lang="cs-CZ" smtClean="0"/>
              <a:t>‹#›</a:t>
            </a:fld>
            <a:endParaRPr lang="cs-CZ"/>
          </a:p>
        </p:txBody>
      </p:sp>
    </p:spTree>
    <p:extLst>
      <p:ext uri="{BB962C8B-B14F-4D97-AF65-F5344CB8AC3E}">
        <p14:creationId xmlns:p14="http://schemas.microsoft.com/office/powerpoint/2010/main" val="3888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1E46E21-AB6D-4D54-8135-19F7842C3E15}" type="datetimeFigureOut">
              <a:rPr lang="cs-CZ" smtClean="0"/>
              <a:t>17.5.2013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59E018-5D0B-46B7-969E-A0C97FA08533}" type="slidenum">
              <a:rPr lang="cs-CZ" smtClean="0"/>
              <a:t>‹#›</a:t>
            </a:fld>
            <a:endParaRPr lang="cs-CZ"/>
          </a:p>
        </p:txBody>
      </p:sp>
    </p:spTree>
    <p:extLst>
      <p:ext uri="{BB962C8B-B14F-4D97-AF65-F5344CB8AC3E}">
        <p14:creationId xmlns:p14="http://schemas.microsoft.com/office/powerpoint/2010/main" val="262215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1E46E21-AB6D-4D54-8135-19F7842C3E15}" type="datetimeFigureOut">
              <a:rPr lang="cs-CZ" smtClean="0"/>
              <a:t>17.5.2013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59E018-5D0B-46B7-969E-A0C97FA08533}" type="slidenum">
              <a:rPr lang="cs-CZ" smtClean="0"/>
              <a:t>‹#›</a:t>
            </a:fld>
            <a:endParaRPr lang="cs-CZ"/>
          </a:p>
        </p:txBody>
      </p:sp>
    </p:spTree>
    <p:extLst>
      <p:ext uri="{BB962C8B-B14F-4D97-AF65-F5344CB8AC3E}">
        <p14:creationId xmlns:p14="http://schemas.microsoft.com/office/powerpoint/2010/main" val="389661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1E46E21-AB6D-4D54-8135-19F7842C3E15}" type="datetimeFigureOut">
              <a:rPr lang="cs-CZ" smtClean="0"/>
              <a:t>17.5.2013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59E018-5D0B-46B7-969E-A0C97FA08533}" type="slidenum">
              <a:rPr lang="cs-CZ" smtClean="0"/>
              <a:t>‹#›</a:t>
            </a:fld>
            <a:endParaRPr lang="cs-CZ"/>
          </a:p>
        </p:txBody>
      </p:sp>
    </p:spTree>
    <p:extLst>
      <p:ext uri="{BB962C8B-B14F-4D97-AF65-F5344CB8AC3E}">
        <p14:creationId xmlns:p14="http://schemas.microsoft.com/office/powerpoint/2010/main" val="94619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1E46E21-AB6D-4D54-8135-19F7842C3E15}" type="datetimeFigureOut">
              <a:rPr lang="cs-CZ" smtClean="0"/>
              <a:t>17.5.2013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59E018-5D0B-46B7-969E-A0C97FA08533}" type="slidenum">
              <a:rPr lang="cs-CZ" smtClean="0"/>
              <a:t>‹#›</a:t>
            </a:fld>
            <a:endParaRPr lang="cs-CZ"/>
          </a:p>
        </p:txBody>
      </p:sp>
    </p:spTree>
    <p:extLst>
      <p:ext uri="{BB962C8B-B14F-4D97-AF65-F5344CB8AC3E}">
        <p14:creationId xmlns:p14="http://schemas.microsoft.com/office/powerpoint/2010/main" val="346593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1E46E21-AB6D-4D54-8135-19F7842C3E15}" type="datetimeFigureOut">
              <a:rPr lang="cs-CZ" smtClean="0"/>
              <a:t>17.5.2013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59E018-5D0B-46B7-969E-A0C97FA08533}" type="slidenum">
              <a:rPr lang="cs-CZ" smtClean="0"/>
              <a:t>‹#›</a:t>
            </a:fld>
            <a:endParaRPr lang="cs-CZ"/>
          </a:p>
        </p:txBody>
      </p:sp>
    </p:spTree>
    <p:extLst>
      <p:ext uri="{BB962C8B-B14F-4D97-AF65-F5344CB8AC3E}">
        <p14:creationId xmlns:p14="http://schemas.microsoft.com/office/powerpoint/2010/main" val="3053523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artisticGlowDiffused/>
                    </a14:imgEffect>
                    <a14:imgEffect>
                      <a14:saturation sat="66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46E21-AB6D-4D54-8135-19F7842C3E15}" type="datetimeFigureOut">
              <a:rPr lang="cs-CZ" smtClean="0"/>
              <a:t>17.5.2013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9E018-5D0B-46B7-969E-A0C97FA08533}" type="slidenum">
              <a:rPr lang="cs-CZ" smtClean="0"/>
              <a:t>‹#›</a:t>
            </a:fld>
            <a:endParaRPr lang="cs-CZ"/>
          </a:p>
        </p:txBody>
      </p:sp>
    </p:spTree>
    <p:extLst>
      <p:ext uri="{BB962C8B-B14F-4D97-AF65-F5344CB8AC3E}">
        <p14:creationId xmlns:p14="http://schemas.microsoft.com/office/powerpoint/2010/main" val="237372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adela.kaluzova@centrum.cz"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hyperlink" Target="http://cs.detske-hry.com/na-kapky-deste-11733.htm" TargetMode="External"/><Relationship Id="rId3" Type="http://schemas.openxmlformats.org/officeDocument/2006/relationships/hyperlink" Target="http://ucebnice2.enviregion.cz/voda/znecisteni-vod/jakost-___-kvalita-vody-_chemicke-a-biologicke-stanoveni-kvality_" TargetMode="External"/><Relationship Id="rId7" Type="http://schemas.openxmlformats.org/officeDocument/2006/relationships/hyperlink" Target="http://server.sk/zaujimavosti/pod-lampou/ako-vznika-kyslik/" TargetMode="External"/><Relationship Id="rId2" Type="http://schemas.openxmlformats.org/officeDocument/2006/relationships/hyperlink" Target="http://www.cenyenergie.cz/voda/clanky-2/kvalita-vody-srovnani-mest.aspx" TargetMode="External"/><Relationship Id="rId1" Type="http://schemas.openxmlformats.org/officeDocument/2006/relationships/slideLayout" Target="../slideLayouts/slideLayout2.xml"/><Relationship Id="rId6" Type="http://schemas.openxmlformats.org/officeDocument/2006/relationships/hyperlink" Target="http://cs.wikipedia.org/wiki/Lidsk%C3%A1_v%C3%BD%C5%BEiva" TargetMode="External"/><Relationship Id="rId5" Type="http://schemas.openxmlformats.org/officeDocument/2006/relationships/hyperlink" Target="http://cs.wikipedia.org/wiki/Fotosynt%C3%A9za" TargetMode="External"/><Relationship Id="rId4" Type="http://schemas.openxmlformats.org/officeDocument/2006/relationships/hyperlink" Target="http://www.lidovky.cz/kvalita-vody-donutila-hygieniky-zavrit-koupaliste-po-cele-cr-pud-/zpravy-domov.aspx?c=a090807_161506_ln_domov_mel" TargetMode="External"/><Relationship Id="rId9" Type="http://schemas.openxmlformats.org/officeDocument/2006/relationships/hyperlink" Target="http://www.viviente.cz/pitny-rezim-pri-sportovnim-vykonu/"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3.png"/><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499992" y="2132856"/>
            <a:ext cx="5112568" cy="936105"/>
          </a:xfrm>
        </p:spPr>
        <p:txBody>
          <a:bodyPr/>
          <a:lstStyle/>
          <a:p>
            <a:r>
              <a:rPr lang="cs-CZ" i="1" dirty="0" smtClean="0">
                <a:solidFill>
                  <a:srgbClr val="002060"/>
                </a:solidFill>
                <a:latin typeface="Comic Sans MS" pitchFamily="66" charset="0"/>
              </a:rPr>
              <a:t>Voda</a:t>
            </a:r>
            <a:endParaRPr lang="cs-CZ" i="1" dirty="0">
              <a:solidFill>
                <a:srgbClr val="002060"/>
              </a:solidFill>
              <a:latin typeface="Comic Sans MS" pitchFamily="66" charset="0"/>
            </a:endParaRPr>
          </a:p>
        </p:txBody>
      </p:sp>
      <p:sp>
        <p:nvSpPr>
          <p:cNvPr id="3" name="Podnadpis 2"/>
          <p:cNvSpPr>
            <a:spLocks noGrp="1"/>
          </p:cNvSpPr>
          <p:nvPr>
            <p:ph type="subTitle" idx="1"/>
          </p:nvPr>
        </p:nvSpPr>
        <p:spPr>
          <a:xfrm>
            <a:off x="4247456" y="6021288"/>
            <a:ext cx="4896544" cy="648072"/>
          </a:xfrm>
        </p:spPr>
        <p:txBody>
          <a:bodyPr/>
          <a:lstStyle/>
          <a:p>
            <a:r>
              <a:rPr lang="cs-CZ" i="1" dirty="0" smtClean="0">
                <a:solidFill>
                  <a:schemeClr val="bg1"/>
                </a:solidFill>
                <a:latin typeface="Comic Sans MS" pitchFamily="66" charset="0"/>
              </a:rPr>
              <a:t>Adéla Kalužová</a:t>
            </a:r>
            <a:endParaRPr lang="cs-CZ" i="1" dirty="0">
              <a:solidFill>
                <a:schemeClr val="bg1"/>
              </a:solidFill>
              <a:latin typeface="Comic Sans MS" pitchFamily="66" charset="0"/>
            </a:endParaRPr>
          </a:p>
        </p:txBody>
      </p:sp>
    </p:spTree>
    <p:extLst>
      <p:ext uri="{BB962C8B-B14F-4D97-AF65-F5344CB8AC3E}">
        <p14:creationId xmlns:p14="http://schemas.microsoft.com/office/powerpoint/2010/main" val="40481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latin typeface="Comic Sans MS" pitchFamily="66" charset="0"/>
              </a:rPr>
              <a:t>Kyselé deště</a:t>
            </a:r>
            <a:endParaRPr lang="cs-CZ" i="1" dirty="0">
              <a:latin typeface="Comic Sans MS" pitchFamily="66" charset="0"/>
            </a:endParaRPr>
          </a:p>
        </p:txBody>
      </p:sp>
      <p:sp>
        <p:nvSpPr>
          <p:cNvPr id="3" name="Zástupný symbol pro obsah 2"/>
          <p:cNvSpPr>
            <a:spLocks noGrp="1"/>
          </p:cNvSpPr>
          <p:nvPr>
            <p:ph idx="1"/>
          </p:nvPr>
        </p:nvSpPr>
        <p:spPr/>
        <p:txBody>
          <a:bodyPr>
            <a:normAutofit/>
          </a:bodyPr>
          <a:lstStyle/>
          <a:p>
            <a:pPr marL="0" indent="0" algn="ctr">
              <a:buNone/>
            </a:pPr>
            <a:r>
              <a:rPr lang="cs-CZ" sz="2000" i="1" dirty="0" smtClean="0">
                <a:latin typeface="Comic Sans MS" pitchFamily="66" charset="0"/>
              </a:rPr>
              <a:t>Kyselé deště. Škodí absolutně všem. Rostlinám, živočichům, i nám, lidem. Jsem rozhodně proti kyselým dešťům. </a:t>
            </a:r>
            <a:endParaRPr lang="cs-CZ" sz="2000" i="1" dirty="0">
              <a:latin typeface="Comic Sans MS" pitchFamily="66"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571750"/>
            <a:ext cx="4752528" cy="35643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349279" y="6136146"/>
            <a:ext cx="4680520" cy="369332"/>
          </a:xfrm>
          <a:prstGeom prst="rect">
            <a:avLst/>
          </a:prstGeom>
          <a:noFill/>
        </p:spPr>
        <p:txBody>
          <a:bodyPr wrap="square" rtlCol="0">
            <a:spAutoFit/>
          </a:bodyPr>
          <a:lstStyle/>
          <a:p>
            <a:pPr algn="ctr"/>
            <a:r>
              <a:rPr lang="cs-CZ" i="1" dirty="0" smtClean="0">
                <a:latin typeface="Comic Sans MS" pitchFamily="66" charset="0"/>
              </a:rPr>
              <a:t>Následky kyselých dešťů</a:t>
            </a:r>
            <a:endParaRPr lang="cs-CZ" i="1" dirty="0">
              <a:latin typeface="Comic Sans MS" pitchFamily="66" charset="0"/>
            </a:endParaRPr>
          </a:p>
        </p:txBody>
      </p:sp>
      <p:sp>
        <p:nvSpPr>
          <p:cNvPr id="8" name="Šipka doprava 7">
            <a:hlinkClick r:id="rId3" action="ppaction://hlinksldjump"/>
          </p:cNvPr>
          <p:cNvSpPr/>
          <p:nvPr/>
        </p:nvSpPr>
        <p:spPr>
          <a:xfrm rot="10800000">
            <a:off x="395536" y="5883906"/>
            <a:ext cx="1152128" cy="415498"/>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tx1"/>
                </a:solidFill>
              </a:ln>
              <a:solidFill>
                <a:srgbClr val="00B0F0"/>
              </a:solidFill>
            </a:endParaRPr>
          </a:p>
        </p:txBody>
      </p:sp>
    </p:spTree>
    <p:extLst>
      <p:ext uri="{BB962C8B-B14F-4D97-AF65-F5344CB8AC3E}">
        <p14:creationId xmlns:p14="http://schemas.microsoft.com/office/powerpoint/2010/main" val="121421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latin typeface="Comic Sans MS" pitchFamily="66" charset="0"/>
              </a:rPr>
              <a:t>Má firma</a:t>
            </a:r>
            <a:endParaRPr lang="cs-CZ" i="1" dirty="0">
              <a:latin typeface="Comic Sans MS" pitchFamily="66" charset="0"/>
            </a:endParaRPr>
          </a:p>
        </p:txBody>
      </p:sp>
      <p:sp>
        <p:nvSpPr>
          <p:cNvPr id="3" name="Zástupný symbol pro obsah 2"/>
          <p:cNvSpPr>
            <a:spLocks noGrp="1"/>
          </p:cNvSpPr>
          <p:nvPr>
            <p:ph idx="1"/>
          </p:nvPr>
        </p:nvSpPr>
        <p:spPr>
          <a:xfrm>
            <a:off x="485751" y="1357243"/>
            <a:ext cx="8229600" cy="4525963"/>
          </a:xfrm>
        </p:spPr>
        <p:txBody>
          <a:bodyPr>
            <a:normAutofit/>
          </a:bodyPr>
          <a:lstStyle/>
          <a:p>
            <a:pPr marL="0" indent="0" algn="ctr">
              <a:buNone/>
            </a:pPr>
            <a:r>
              <a:rPr lang="cs-CZ" sz="2000" i="1" dirty="0" smtClean="0">
                <a:latin typeface="Comic Sans MS" pitchFamily="66" charset="0"/>
              </a:rPr>
              <a:t>Má firma by se jmenovala kapka pro život. To proto, protože bych se snažila pomáhat lidem v Africe a v ostatních suchých tropických oblastech. Oni jsou vděční i za tu kapku.</a:t>
            </a:r>
            <a:endParaRPr lang="cs-CZ" sz="2000" i="1" dirty="0">
              <a:latin typeface="Comic Sans MS" pitchFamily="66"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882003"/>
            <a:ext cx="3600400" cy="34174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Šipka doprava 5">
            <a:hlinkClick r:id="rId3" action="ppaction://hlinksldjump"/>
          </p:cNvPr>
          <p:cNvSpPr/>
          <p:nvPr/>
        </p:nvSpPr>
        <p:spPr>
          <a:xfrm rot="10800000">
            <a:off x="395536" y="5883906"/>
            <a:ext cx="1152128" cy="415498"/>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tx1"/>
                </a:solidFill>
              </a:ln>
              <a:solidFill>
                <a:srgbClr val="00B0F0"/>
              </a:solidFill>
            </a:endParaRPr>
          </a:p>
        </p:txBody>
      </p:sp>
    </p:spTree>
    <p:extLst>
      <p:ext uri="{BB962C8B-B14F-4D97-AF65-F5344CB8AC3E}">
        <p14:creationId xmlns:p14="http://schemas.microsoft.com/office/powerpoint/2010/main" val="100720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latin typeface="Comic Sans MS" pitchFamily="66" charset="0"/>
              </a:rPr>
              <a:t>Závěr</a:t>
            </a:r>
            <a:endParaRPr lang="cs-CZ" i="1" dirty="0">
              <a:latin typeface="Comic Sans MS" pitchFamily="66" charset="0"/>
            </a:endParaRPr>
          </a:p>
        </p:txBody>
      </p:sp>
      <p:sp>
        <p:nvSpPr>
          <p:cNvPr id="3" name="Zástupný symbol pro obsah 2"/>
          <p:cNvSpPr>
            <a:spLocks noGrp="1"/>
          </p:cNvSpPr>
          <p:nvPr>
            <p:ph idx="1"/>
          </p:nvPr>
        </p:nvSpPr>
        <p:spPr/>
        <p:txBody>
          <a:bodyPr>
            <a:normAutofit/>
          </a:bodyPr>
          <a:lstStyle/>
          <a:p>
            <a:pPr marL="0" indent="0" algn="ctr">
              <a:buNone/>
            </a:pPr>
            <a:r>
              <a:rPr lang="cs-CZ" sz="2000" i="1" dirty="0" smtClean="0">
                <a:latin typeface="Comic Sans MS" pitchFamily="66" charset="0"/>
              </a:rPr>
              <a:t>Děkuji za pozornost, pokud máte ještě nějaké dotazy, ráda vám odpovím na mé emailové adrese. </a:t>
            </a:r>
          </a:p>
          <a:p>
            <a:pPr marL="0" indent="0" algn="ctr">
              <a:buNone/>
            </a:pPr>
            <a:r>
              <a:rPr lang="cs-CZ" sz="2000" i="1" dirty="0" smtClean="0">
                <a:latin typeface="Comic Sans MS" pitchFamily="66" charset="0"/>
                <a:hlinkClick r:id="rId2"/>
              </a:rPr>
              <a:t>mailto:adela.kaluzova@centrum.cz</a:t>
            </a:r>
            <a:endParaRPr lang="cs-CZ" sz="2000" i="1" dirty="0">
              <a:latin typeface="Comic Sans MS" pitchFamily="66"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486279"/>
            <a:ext cx="3810000" cy="2447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a:hlinkClick r:id="rId4" action="ppaction://hlinksldjump"/>
          </p:cNvPr>
          <p:cNvSpPr/>
          <p:nvPr/>
        </p:nvSpPr>
        <p:spPr>
          <a:xfrm rot="10800000">
            <a:off x="395536" y="5883906"/>
            <a:ext cx="1152128" cy="415498"/>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tx1"/>
                </a:solidFill>
              </a:ln>
              <a:solidFill>
                <a:srgbClr val="00B0F0"/>
              </a:solidFill>
            </a:endParaRPr>
          </a:p>
        </p:txBody>
      </p:sp>
    </p:spTree>
    <p:extLst>
      <p:ext uri="{BB962C8B-B14F-4D97-AF65-F5344CB8AC3E}">
        <p14:creationId xmlns:p14="http://schemas.microsoft.com/office/powerpoint/2010/main" val="336320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omic Sans MS" pitchFamily="66" charset="0"/>
              </a:rPr>
              <a:t>Odkazy</a:t>
            </a:r>
            <a:endParaRPr lang="cs-CZ" dirty="0">
              <a:latin typeface="Comic Sans MS" pitchFamily="66" charset="0"/>
            </a:endParaRPr>
          </a:p>
        </p:txBody>
      </p:sp>
      <p:sp>
        <p:nvSpPr>
          <p:cNvPr id="3" name="Zástupný symbol pro obsah 2"/>
          <p:cNvSpPr>
            <a:spLocks noGrp="1"/>
          </p:cNvSpPr>
          <p:nvPr>
            <p:ph idx="1"/>
          </p:nvPr>
        </p:nvSpPr>
        <p:spPr/>
        <p:txBody>
          <a:bodyPr>
            <a:normAutofit/>
          </a:bodyPr>
          <a:lstStyle/>
          <a:p>
            <a:pPr>
              <a:buFont typeface="Symbol" pitchFamily="18" charset="2"/>
              <a:buChar char="®"/>
            </a:pPr>
            <a:r>
              <a:rPr lang="cs-CZ" sz="1000" b="1" i="1" dirty="0" smtClean="0">
                <a:latin typeface="Comic Sans MS" pitchFamily="66" charset="0"/>
              </a:rPr>
              <a:t>Kvalita </a:t>
            </a:r>
            <a:r>
              <a:rPr lang="cs-CZ" sz="1000" b="1" i="1" dirty="0" err="1" smtClean="0">
                <a:latin typeface="Comic Sans MS" pitchFamily="66" charset="0"/>
              </a:rPr>
              <a:t>vody:Srovnání</a:t>
            </a:r>
            <a:r>
              <a:rPr lang="cs-CZ" sz="1000" b="1" i="1" dirty="0" smtClean="0">
                <a:latin typeface="Comic Sans MS" pitchFamily="66" charset="0"/>
              </a:rPr>
              <a:t> měst-ceny energie. In: Www.cenyenergie.cz [online]. 15.11.2012 [cit. 2013-05-17]. Dostupné z: </a:t>
            </a:r>
            <a:r>
              <a:rPr lang="cs-CZ" sz="1000" b="1" i="1" dirty="0" smtClean="0">
                <a:latin typeface="Comic Sans MS" pitchFamily="66" charset="0"/>
                <a:hlinkClick r:id="rId2"/>
              </a:rPr>
              <a:t>http://www.cenyenergie.cz/voda/clanky-2/kvalita-vody-srovnani-mest.aspx</a:t>
            </a:r>
            <a:endParaRPr lang="cs-CZ" sz="1000" b="1" i="1" dirty="0" smtClean="0">
              <a:latin typeface="Comic Sans MS" pitchFamily="66" charset="0"/>
            </a:endParaRPr>
          </a:p>
          <a:p>
            <a:pPr>
              <a:buFont typeface="Symbol" pitchFamily="18" charset="2"/>
              <a:buChar char="®"/>
            </a:pPr>
            <a:r>
              <a:rPr lang="cs-CZ" sz="1000" b="1" i="1" dirty="0" smtClean="0">
                <a:latin typeface="Comic Sans MS" pitchFamily="66" charset="0"/>
              </a:rPr>
              <a:t>Jakost - kvalita vody (chemické a biologické stanovení kvality) - </a:t>
            </a:r>
            <a:r>
              <a:rPr lang="cs-CZ" sz="1000" b="1" i="1" dirty="0" err="1" smtClean="0">
                <a:latin typeface="Comic Sans MS" pitchFamily="66" charset="0"/>
              </a:rPr>
              <a:t>Ucebnice</a:t>
            </a:r>
            <a:r>
              <a:rPr lang="cs-CZ" sz="1000" b="1" i="1" dirty="0" smtClean="0">
                <a:latin typeface="Comic Sans MS" pitchFamily="66" charset="0"/>
              </a:rPr>
              <a:t> 2. st. In: Http://ucebnice2.enviregion.cz/voda/znecisteni-vod/jakost-___-kvalita-vody-_chemicke-a-biologicke-stanoveni-kvality_ [online]. [cit. 2013-05-17]. Dostupné z: </a:t>
            </a:r>
            <a:r>
              <a:rPr lang="cs-CZ" sz="1000" b="1" i="1" dirty="0" smtClean="0">
                <a:latin typeface="Comic Sans MS" pitchFamily="66" charset="0"/>
                <a:hlinkClick r:id="rId3"/>
              </a:rPr>
              <a:t>http://ucebnice2.enviregion.cz/voda/znecisteni-vod/jakost-___-kvalita-vody-_chemicke-a-biologicke-stanoveni-kvality_</a:t>
            </a:r>
            <a:endParaRPr lang="cs-CZ" sz="1000" b="1" i="1" dirty="0" smtClean="0">
              <a:latin typeface="Comic Sans MS" pitchFamily="66" charset="0"/>
            </a:endParaRPr>
          </a:p>
          <a:p>
            <a:pPr>
              <a:buFont typeface="Symbol" pitchFamily="18" charset="2"/>
              <a:buChar char="®"/>
            </a:pPr>
            <a:r>
              <a:rPr lang="cs-CZ" sz="1000" b="1" i="1" dirty="0" smtClean="0">
                <a:latin typeface="Comic Sans MS" pitchFamily="66" charset="0"/>
              </a:rPr>
              <a:t> </a:t>
            </a:r>
            <a:r>
              <a:rPr lang="cs-CZ" sz="1000" b="1" i="1" dirty="0" smtClean="0"/>
              <a:t>Kvalita vody donutila hygieniky zavřít koupaliště po celé ČR - Zprávy z domova í. In: Www.lidovky.cz [online]. 7.8.2009 16:15 [cit. 2013-05-17]. Dostupné z: </a:t>
            </a:r>
            <a:r>
              <a:rPr lang="cs-CZ" sz="1000" b="1" i="1" dirty="0" smtClean="0">
                <a:hlinkClick r:id="rId4"/>
              </a:rPr>
              <a:t>http://www.lidovky.cz/kvalita-vody-donutila-hygieniky-zavrit-koupaliste-po-cele-cr-pud-/zpravy-domov.aspx?c=a090807_161506_ln_domov_mel</a:t>
            </a:r>
            <a:endParaRPr lang="cs-CZ" sz="1000" b="1" i="1" dirty="0" smtClean="0"/>
          </a:p>
          <a:p>
            <a:pPr>
              <a:buFont typeface="Symbol" pitchFamily="18" charset="2"/>
              <a:buChar char="®"/>
            </a:pPr>
            <a:r>
              <a:rPr lang="cs-CZ" sz="1000" i="1" dirty="0" smtClean="0">
                <a:latin typeface="Comic Sans MS" pitchFamily="66" charset="0"/>
              </a:rPr>
              <a:t>Fotosyntéza - Wikipedie. In: </a:t>
            </a:r>
            <a:r>
              <a:rPr lang="cs-CZ" sz="1000" i="1" dirty="0" err="1" smtClean="0">
                <a:latin typeface="Comic Sans MS" pitchFamily="66" charset="0"/>
              </a:rPr>
              <a:t>Wikipedia</a:t>
            </a:r>
            <a:r>
              <a:rPr lang="cs-CZ" sz="1000" i="1" dirty="0" smtClean="0">
                <a:latin typeface="Comic Sans MS" pitchFamily="66" charset="0"/>
              </a:rPr>
              <a:t>: </a:t>
            </a:r>
            <a:r>
              <a:rPr lang="cs-CZ" sz="1000" i="1" dirty="0" err="1" smtClean="0">
                <a:latin typeface="Comic Sans MS" pitchFamily="66" charset="0"/>
              </a:rPr>
              <a:t>the</a:t>
            </a:r>
            <a:r>
              <a:rPr lang="cs-CZ" sz="1000" i="1" dirty="0" smtClean="0">
                <a:latin typeface="Comic Sans MS" pitchFamily="66" charset="0"/>
              </a:rPr>
              <a:t> free </a:t>
            </a:r>
            <a:r>
              <a:rPr lang="cs-CZ" sz="1000" i="1" dirty="0" err="1" smtClean="0">
                <a:latin typeface="Comic Sans MS" pitchFamily="66" charset="0"/>
              </a:rPr>
              <a:t>encyclopedia</a:t>
            </a:r>
            <a:r>
              <a:rPr lang="cs-CZ" sz="1000" i="1" dirty="0" smtClean="0">
                <a:latin typeface="Comic Sans MS" pitchFamily="66" charset="0"/>
              </a:rPr>
              <a:t> [online]. San Francisco (CA): </a:t>
            </a:r>
            <a:r>
              <a:rPr lang="cs-CZ" sz="1000" i="1" dirty="0" err="1" smtClean="0">
                <a:latin typeface="Comic Sans MS" pitchFamily="66" charset="0"/>
              </a:rPr>
              <a:t>Wikimedia</a:t>
            </a:r>
            <a:r>
              <a:rPr lang="cs-CZ" sz="1000" i="1" dirty="0" smtClean="0">
                <a:latin typeface="Comic Sans MS" pitchFamily="66" charset="0"/>
              </a:rPr>
              <a:t> </a:t>
            </a:r>
            <a:r>
              <a:rPr lang="cs-CZ" sz="1000" i="1" dirty="0" err="1" smtClean="0">
                <a:latin typeface="Comic Sans MS" pitchFamily="66" charset="0"/>
              </a:rPr>
              <a:t>Foundation</a:t>
            </a:r>
            <a:r>
              <a:rPr lang="cs-CZ" sz="1000" i="1" dirty="0" smtClean="0">
                <a:latin typeface="Comic Sans MS" pitchFamily="66" charset="0"/>
              </a:rPr>
              <a:t>, 2001- [cit. 2013-05-17]. Dostupné z: </a:t>
            </a:r>
            <a:r>
              <a:rPr lang="cs-CZ" sz="1000" i="1" dirty="0" smtClean="0">
                <a:latin typeface="Comic Sans MS" pitchFamily="66" charset="0"/>
                <a:hlinkClick r:id="rId5"/>
              </a:rPr>
              <a:t>http://cs.wikipedia.org/wiki/Fotosynt%C3%A9za</a:t>
            </a:r>
            <a:endParaRPr lang="cs-CZ" sz="1000" i="1" dirty="0" smtClean="0">
              <a:latin typeface="Comic Sans MS" pitchFamily="66" charset="0"/>
            </a:endParaRPr>
          </a:p>
          <a:p>
            <a:pPr>
              <a:buFont typeface="Symbol" pitchFamily="18" charset="2"/>
              <a:buChar char="®"/>
            </a:pPr>
            <a:r>
              <a:rPr lang="cs-CZ" sz="1000" i="1" dirty="0" smtClean="0">
                <a:latin typeface="Comic Sans MS" pitchFamily="66" charset="0"/>
              </a:rPr>
              <a:t>Lidská výživa - Wikipedie. In: </a:t>
            </a:r>
            <a:r>
              <a:rPr lang="cs-CZ" sz="1000" i="1" dirty="0" err="1" smtClean="0">
                <a:latin typeface="Comic Sans MS" pitchFamily="66" charset="0"/>
              </a:rPr>
              <a:t>Wikipedia</a:t>
            </a:r>
            <a:r>
              <a:rPr lang="cs-CZ" sz="1000" i="1" dirty="0" smtClean="0">
                <a:latin typeface="Comic Sans MS" pitchFamily="66" charset="0"/>
              </a:rPr>
              <a:t>: </a:t>
            </a:r>
            <a:r>
              <a:rPr lang="cs-CZ" sz="1000" i="1" dirty="0" err="1" smtClean="0">
                <a:latin typeface="Comic Sans MS" pitchFamily="66" charset="0"/>
              </a:rPr>
              <a:t>the</a:t>
            </a:r>
            <a:r>
              <a:rPr lang="cs-CZ" sz="1000" i="1" dirty="0" smtClean="0">
                <a:latin typeface="Comic Sans MS" pitchFamily="66" charset="0"/>
              </a:rPr>
              <a:t> free </a:t>
            </a:r>
            <a:r>
              <a:rPr lang="cs-CZ" sz="1000" i="1" dirty="0" err="1" smtClean="0">
                <a:latin typeface="Comic Sans MS" pitchFamily="66" charset="0"/>
              </a:rPr>
              <a:t>encyclopedia</a:t>
            </a:r>
            <a:r>
              <a:rPr lang="cs-CZ" sz="1000" i="1" dirty="0" smtClean="0">
                <a:latin typeface="Comic Sans MS" pitchFamily="66" charset="0"/>
              </a:rPr>
              <a:t> [online]. San Francisco (CA): </a:t>
            </a:r>
            <a:r>
              <a:rPr lang="cs-CZ" sz="1000" i="1" dirty="0" err="1" smtClean="0">
                <a:latin typeface="Comic Sans MS" pitchFamily="66" charset="0"/>
              </a:rPr>
              <a:t>Wikimedia</a:t>
            </a:r>
            <a:r>
              <a:rPr lang="cs-CZ" sz="1000" i="1" dirty="0" smtClean="0">
                <a:latin typeface="Comic Sans MS" pitchFamily="66" charset="0"/>
              </a:rPr>
              <a:t> </a:t>
            </a:r>
            <a:r>
              <a:rPr lang="cs-CZ" sz="1000" i="1" dirty="0" err="1" smtClean="0">
                <a:latin typeface="Comic Sans MS" pitchFamily="66" charset="0"/>
              </a:rPr>
              <a:t>Foundation</a:t>
            </a:r>
            <a:r>
              <a:rPr lang="cs-CZ" sz="1000" i="1" dirty="0" smtClean="0">
                <a:latin typeface="Comic Sans MS" pitchFamily="66" charset="0"/>
              </a:rPr>
              <a:t>, 2001- [cit. 2013-05-17]. Dostupné z: </a:t>
            </a:r>
            <a:r>
              <a:rPr lang="cs-CZ" sz="1000" i="1" dirty="0" smtClean="0">
                <a:latin typeface="Comic Sans MS" pitchFamily="66" charset="0"/>
                <a:hlinkClick r:id="rId6"/>
              </a:rPr>
              <a:t>http://cs.wikipedia.org/wiki/Lidsk%C3%A1_v%C3%BD%C5%BEiva</a:t>
            </a:r>
            <a:endParaRPr lang="cs-CZ" sz="1000" i="1" dirty="0" smtClean="0">
              <a:latin typeface="Comic Sans MS" pitchFamily="66" charset="0"/>
            </a:endParaRPr>
          </a:p>
          <a:p>
            <a:pPr>
              <a:buFont typeface="Symbol" pitchFamily="18" charset="2"/>
              <a:buChar char="®"/>
            </a:pPr>
            <a:r>
              <a:rPr lang="cs-CZ" sz="1000" i="1" dirty="0" err="1" smtClean="0">
                <a:latin typeface="Comic Sans MS" pitchFamily="66" charset="0"/>
              </a:rPr>
              <a:t>Ako</a:t>
            </a:r>
            <a:r>
              <a:rPr lang="cs-CZ" sz="1000" i="1" dirty="0" smtClean="0">
                <a:latin typeface="Comic Sans MS" pitchFamily="66" charset="0"/>
              </a:rPr>
              <a:t> vzniká kyslík? - server.sk. In: Server.sk [online]. 27.7.2012 [cit. 2013-05-17]. Dostupné z: </a:t>
            </a:r>
            <a:r>
              <a:rPr lang="cs-CZ" sz="1000" i="1" dirty="0" smtClean="0">
                <a:latin typeface="Comic Sans MS" pitchFamily="66" charset="0"/>
                <a:hlinkClick r:id="rId7"/>
              </a:rPr>
              <a:t>http://server.sk/zaujimavosti/pod-lampou/ako-vznika-kyslik/</a:t>
            </a:r>
            <a:endParaRPr lang="cs-CZ" sz="1000" i="1" dirty="0" smtClean="0">
              <a:latin typeface="Comic Sans MS" pitchFamily="66" charset="0"/>
            </a:endParaRPr>
          </a:p>
          <a:p>
            <a:pPr>
              <a:buFont typeface="Symbol" pitchFamily="18" charset="2"/>
              <a:buChar char="®"/>
            </a:pPr>
            <a:r>
              <a:rPr lang="cs-CZ" sz="1000" i="1" dirty="0" smtClean="0">
                <a:latin typeface="Comic Sans MS" pitchFamily="66" charset="0"/>
              </a:rPr>
              <a:t>Na kapky deště - Dětské hry. In: Cs.detske-hry.com [online]. 27.8.2008 02:01 [cit. 2013-05-17]. Dostupné z: </a:t>
            </a:r>
            <a:r>
              <a:rPr lang="cs-CZ" sz="1000" i="1" dirty="0" smtClean="0">
                <a:latin typeface="Comic Sans MS" pitchFamily="66" charset="0"/>
                <a:hlinkClick r:id="rId8"/>
              </a:rPr>
              <a:t>http://cs.detske-hry.com/na-kapky-deste-11733.htm</a:t>
            </a:r>
            <a:endParaRPr lang="cs-CZ" sz="1000" i="1" dirty="0" smtClean="0">
              <a:latin typeface="Comic Sans MS" pitchFamily="66" charset="0"/>
            </a:endParaRPr>
          </a:p>
          <a:p>
            <a:pPr>
              <a:buFont typeface="Symbol" pitchFamily="18" charset="2"/>
              <a:buChar char="®"/>
            </a:pPr>
            <a:r>
              <a:rPr lang="cs-CZ" sz="1000" i="1" dirty="0" smtClean="0">
                <a:latin typeface="Comic Sans MS" pitchFamily="66" charset="0"/>
              </a:rPr>
              <a:t>Pitný režim při sportu - </a:t>
            </a:r>
            <a:r>
              <a:rPr lang="cs-CZ" sz="1000" i="1" dirty="0" err="1" smtClean="0">
                <a:latin typeface="Comic Sans MS" pitchFamily="66" charset="0"/>
              </a:rPr>
              <a:t>Viviente</a:t>
            </a:r>
            <a:r>
              <a:rPr lang="cs-CZ" sz="1000" i="1" dirty="0" smtClean="0">
                <a:latin typeface="Comic Sans MS" pitchFamily="66" charset="0"/>
              </a:rPr>
              <a:t>. In: Www.viviente.cz [online]. 20.5.2011 [cit. 2013-05-17]. Dostupné z: </a:t>
            </a:r>
            <a:r>
              <a:rPr lang="cs-CZ" sz="1000" i="1" dirty="0" smtClean="0">
                <a:latin typeface="Comic Sans MS" pitchFamily="66" charset="0"/>
                <a:hlinkClick r:id="rId9"/>
              </a:rPr>
              <a:t>http://www.viviente.cz/pitny-rezim-pri-sportovnim-vykonu/</a:t>
            </a:r>
            <a:endParaRPr lang="cs-CZ" sz="1000" i="1" dirty="0" smtClean="0">
              <a:latin typeface="Comic Sans MS" pitchFamily="66" charset="0"/>
            </a:endParaRPr>
          </a:p>
          <a:p>
            <a:pPr>
              <a:buFont typeface="Symbol" pitchFamily="18" charset="2"/>
              <a:buChar char="®"/>
            </a:pPr>
            <a:endParaRPr lang="cs-CZ" sz="1000" i="1" dirty="0" smtClean="0">
              <a:latin typeface="Comic Sans MS" pitchFamily="66" charset="0"/>
            </a:endParaRPr>
          </a:p>
          <a:p>
            <a:pPr>
              <a:buFont typeface="Symbol" pitchFamily="18" charset="2"/>
              <a:buChar char="®"/>
            </a:pPr>
            <a:endParaRPr lang="cs-CZ" sz="1000" i="1" dirty="0" smtClean="0">
              <a:latin typeface="Comic Sans MS" pitchFamily="66" charset="0"/>
            </a:endParaRPr>
          </a:p>
          <a:p>
            <a:pPr>
              <a:buFont typeface="Symbol" pitchFamily="18" charset="2"/>
              <a:buChar char="®"/>
            </a:pPr>
            <a:endParaRPr lang="cs-CZ" sz="1000" b="1" i="1" dirty="0" smtClean="0">
              <a:latin typeface="Comic Sans MS" pitchFamily="66" charset="0"/>
            </a:endParaRPr>
          </a:p>
          <a:p>
            <a:pPr>
              <a:buFont typeface="Symbol" pitchFamily="18" charset="2"/>
              <a:buChar char="®"/>
            </a:pPr>
            <a:endParaRPr lang="cs-CZ" sz="1000" b="1" i="1" dirty="0" smtClean="0">
              <a:latin typeface="Comic Sans MS" pitchFamily="66" charset="0"/>
            </a:endParaRPr>
          </a:p>
          <a:p>
            <a:pPr>
              <a:buFont typeface="Symbol" pitchFamily="18" charset="2"/>
              <a:buChar char="®"/>
            </a:pPr>
            <a:endParaRPr lang="cs-CZ" sz="1000" dirty="0">
              <a:latin typeface="Comic Sans MS" pitchFamily="66" charset="0"/>
            </a:endParaRPr>
          </a:p>
        </p:txBody>
      </p:sp>
    </p:spTree>
    <p:extLst>
      <p:ext uri="{BB962C8B-B14F-4D97-AF65-F5344CB8AC3E}">
        <p14:creationId xmlns:p14="http://schemas.microsoft.com/office/powerpoint/2010/main" val="284755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latin typeface="Comic Sans MS" pitchFamily="66" charset="0"/>
              </a:rPr>
              <a:t>Obsah</a:t>
            </a:r>
            <a:endParaRPr lang="cs-CZ" i="1" dirty="0">
              <a:latin typeface="Comic Sans MS" pitchFamily="66" charset="0"/>
            </a:endParaRPr>
          </a:p>
        </p:txBody>
      </p:sp>
      <p:sp>
        <p:nvSpPr>
          <p:cNvPr id="3" name="Zástupný symbol pro obsah 2"/>
          <p:cNvSpPr>
            <a:spLocks noGrp="1"/>
          </p:cNvSpPr>
          <p:nvPr>
            <p:ph idx="1"/>
          </p:nvPr>
        </p:nvSpPr>
        <p:spPr>
          <a:xfrm>
            <a:off x="899592" y="1628800"/>
            <a:ext cx="6120680" cy="2952328"/>
          </a:xfrm>
        </p:spPr>
        <p:txBody>
          <a:bodyPr>
            <a:normAutofit fontScale="85000" lnSpcReduction="20000"/>
          </a:bodyPr>
          <a:lstStyle/>
          <a:p>
            <a:pPr>
              <a:buFont typeface="Symbol" pitchFamily="18" charset="2"/>
              <a:buChar char="®"/>
            </a:pPr>
            <a:r>
              <a:rPr lang="cs-CZ" sz="2000" i="1" dirty="0" smtClean="0">
                <a:latin typeface="Comic Sans MS" pitchFamily="66" charset="0"/>
                <a:hlinkClick r:id="rId2" action="ppaction://hlinksldjump"/>
              </a:rPr>
              <a:t>Něco málo o vodě</a:t>
            </a:r>
            <a:endParaRPr lang="cs-CZ" sz="2000" i="1" dirty="0" smtClean="0">
              <a:latin typeface="Comic Sans MS" pitchFamily="66" charset="0"/>
            </a:endParaRPr>
          </a:p>
          <a:p>
            <a:pPr>
              <a:buFont typeface="Symbol" pitchFamily="18" charset="2"/>
              <a:buChar char="®"/>
            </a:pPr>
            <a:r>
              <a:rPr lang="cs-CZ" sz="2000" i="1" dirty="0" smtClean="0">
                <a:latin typeface="Comic Sans MS" pitchFamily="66" charset="0"/>
                <a:hlinkClick r:id="rId3" action="ppaction://hlinksldjump"/>
              </a:rPr>
              <a:t>Voda v Africe</a:t>
            </a:r>
            <a:endParaRPr lang="cs-CZ" sz="2000" i="1" dirty="0" smtClean="0">
              <a:latin typeface="Comic Sans MS" pitchFamily="66" charset="0"/>
            </a:endParaRPr>
          </a:p>
          <a:p>
            <a:pPr>
              <a:buFont typeface="Symbol" pitchFamily="18" charset="2"/>
              <a:buChar char="®"/>
            </a:pPr>
            <a:r>
              <a:rPr lang="cs-CZ" sz="2000" i="1" dirty="0" smtClean="0">
                <a:latin typeface="Comic Sans MS" pitchFamily="66" charset="0"/>
                <a:hlinkClick r:id="rId4" action="ppaction://hlinksldjump"/>
              </a:rPr>
              <a:t>Spotřeba  vody</a:t>
            </a:r>
            <a:endParaRPr lang="cs-CZ" sz="2000" i="1" dirty="0" smtClean="0">
              <a:latin typeface="Comic Sans MS" pitchFamily="66" charset="0"/>
            </a:endParaRPr>
          </a:p>
          <a:p>
            <a:pPr>
              <a:buFont typeface="Symbol" pitchFamily="18" charset="2"/>
              <a:buChar char="®"/>
            </a:pPr>
            <a:r>
              <a:rPr lang="cs-CZ" sz="2000" i="1" dirty="0" smtClean="0">
                <a:latin typeface="Comic Sans MS" pitchFamily="66" charset="0"/>
                <a:hlinkClick r:id="rId5" action="ppaction://hlinksldjump"/>
              </a:rPr>
              <a:t>Můj názor na vysoké zpoplatňování vody</a:t>
            </a:r>
            <a:endParaRPr lang="cs-CZ" sz="2000" i="1" dirty="0" smtClean="0">
              <a:latin typeface="Comic Sans MS" pitchFamily="66" charset="0"/>
            </a:endParaRPr>
          </a:p>
          <a:p>
            <a:pPr>
              <a:buFont typeface="Symbol" pitchFamily="18" charset="2"/>
              <a:buChar char="®"/>
            </a:pPr>
            <a:r>
              <a:rPr lang="cs-CZ" sz="2000" i="1" dirty="0" smtClean="0">
                <a:latin typeface="Comic Sans MS" pitchFamily="66" charset="0"/>
                <a:hlinkClick r:id="rId6" action="ppaction://hlinksldjump"/>
              </a:rPr>
              <a:t>Kvalita vody v ČR</a:t>
            </a:r>
            <a:endParaRPr lang="cs-CZ" sz="2000" i="1" dirty="0" smtClean="0">
              <a:latin typeface="Comic Sans MS" pitchFamily="66" charset="0"/>
            </a:endParaRPr>
          </a:p>
          <a:p>
            <a:pPr>
              <a:buFont typeface="Symbol" pitchFamily="18" charset="2"/>
              <a:buChar char="®"/>
            </a:pPr>
            <a:r>
              <a:rPr lang="cs-CZ" sz="2000" i="1" dirty="0" smtClean="0">
                <a:latin typeface="Comic Sans MS" pitchFamily="66" charset="0"/>
                <a:hlinkClick r:id="rId7" action="ppaction://hlinksldjump"/>
              </a:rPr>
              <a:t>Voda pro lidský život</a:t>
            </a:r>
            <a:endParaRPr lang="cs-CZ" sz="2000" i="1" dirty="0" smtClean="0">
              <a:latin typeface="Comic Sans MS" pitchFamily="66" charset="0"/>
            </a:endParaRPr>
          </a:p>
          <a:p>
            <a:pPr>
              <a:buFont typeface="Symbol" pitchFamily="18" charset="2"/>
              <a:buChar char="®"/>
            </a:pPr>
            <a:r>
              <a:rPr lang="cs-CZ" sz="2000" i="1" dirty="0" smtClean="0">
                <a:latin typeface="Comic Sans MS" pitchFamily="66" charset="0"/>
                <a:hlinkClick r:id="rId8" action="ppaction://hlinksldjump"/>
              </a:rPr>
              <a:t>Voda pro rostliny</a:t>
            </a:r>
            <a:endParaRPr lang="cs-CZ" sz="2000" i="1" dirty="0" smtClean="0">
              <a:latin typeface="Comic Sans MS" pitchFamily="66" charset="0"/>
            </a:endParaRPr>
          </a:p>
          <a:p>
            <a:pPr>
              <a:buFont typeface="Symbol" pitchFamily="18" charset="2"/>
              <a:buChar char="®"/>
            </a:pPr>
            <a:r>
              <a:rPr lang="cs-CZ" sz="2000" i="1" dirty="0" smtClean="0">
                <a:latin typeface="Comic Sans MS" pitchFamily="66" charset="0"/>
                <a:hlinkClick r:id="rId9" action="ppaction://hlinksldjump"/>
              </a:rPr>
              <a:t>Kyselý déšť</a:t>
            </a:r>
            <a:endParaRPr lang="cs-CZ" sz="2000" i="1" dirty="0" smtClean="0">
              <a:latin typeface="Comic Sans MS" pitchFamily="66" charset="0"/>
            </a:endParaRPr>
          </a:p>
          <a:p>
            <a:pPr>
              <a:buFont typeface="Symbol" pitchFamily="18" charset="2"/>
              <a:buChar char="®"/>
            </a:pPr>
            <a:r>
              <a:rPr lang="cs-CZ" sz="2000" i="1" dirty="0" smtClean="0">
                <a:latin typeface="Comic Sans MS" pitchFamily="66" charset="0"/>
                <a:hlinkClick r:id="rId10" action="ppaction://hlinksldjump"/>
              </a:rPr>
              <a:t>Má firma</a:t>
            </a:r>
            <a:endParaRPr lang="cs-CZ" sz="2000" i="1" dirty="0" smtClean="0">
              <a:latin typeface="Comic Sans MS" pitchFamily="66" charset="0"/>
            </a:endParaRPr>
          </a:p>
          <a:p>
            <a:pPr>
              <a:buFont typeface="Symbol" pitchFamily="18" charset="2"/>
              <a:buChar char="®"/>
            </a:pPr>
            <a:r>
              <a:rPr lang="cs-CZ" sz="2000" i="1" dirty="0" smtClean="0">
                <a:latin typeface="Comic Sans MS" pitchFamily="66" charset="0"/>
                <a:hlinkClick r:id="rId11" action="ppaction://hlinksldjump"/>
              </a:rPr>
              <a:t>Závěr</a:t>
            </a:r>
            <a:endParaRPr lang="cs-CZ" sz="2000" i="1" dirty="0" smtClean="0">
              <a:latin typeface="Comic Sans MS" pitchFamily="66" charset="0"/>
            </a:endParaRPr>
          </a:p>
          <a:p>
            <a:pPr>
              <a:buFont typeface="Symbol" pitchFamily="18" charset="2"/>
              <a:buChar char="®"/>
            </a:pPr>
            <a:r>
              <a:rPr lang="cs-CZ" sz="2000" i="1" dirty="0" smtClean="0">
                <a:latin typeface="Comic Sans MS" pitchFamily="66" charset="0"/>
                <a:hlinkClick r:id="rId12" action="ppaction://hlinksldjump"/>
              </a:rPr>
              <a:t>Odkazy</a:t>
            </a:r>
            <a:endParaRPr lang="cs-CZ" sz="2000" i="1" dirty="0">
              <a:latin typeface="Comic Sans MS" pitchFamily="66" charset="0"/>
            </a:endParaRPr>
          </a:p>
        </p:txBody>
      </p:sp>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4008" y="4077072"/>
            <a:ext cx="2780248" cy="22264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65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latin typeface="Comic Sans MS" pitchFamily="66" charset="0"/>
              </a:rPr>
              <a:t>Něco málo</a:t>
            </a:r>
            <a:endParaRPr lang="cs-CZ" i="1" dirty="0">
              <a:latin typeface="Comic Sans MS" pitchFamily="66" charset="0"/>
            </a:endParaRPr>
          </a:p>
        </p:txBody>
      </p:sp>
      <p:sp>
        <p:nvSpPr>
          <p:cNvPr id="3" name="Zástupný symbol pro obsah 2"/>
          <p:cNvSpPr>
            <a:spLocks noGrp="1"/>
          </p:cNvSpPr>
          <p:nvPr>
            <p:ph idx="1"/>
          </p:nvPr>
        </p:nvSpPr>
        <p:spPr/>
        <p:txBody>
          <a:bodyPr>
            <a:normAutofit/>
          </a:bodyPr>
          <a:lstStyle/>
          <a:p>
            <a:pPr marL="0" indent="0" algn="ctr">
              <a:buNone/>
            </a:pPr>
            <a:r>
              <a:rPr lang="cs-CZ" sz="2000" i="1" dirty="0" smtClean="0">
                <a:latin typeface="Comic Sans MS" pitchFamily="66" charset="0"/>
              </a:rPr>
              <a:t>Bez vody, bychom zde nebyli, to ví jistě každý, ale vody není nazbyt. Stojí velmi mnoho peněz. Voda pokrývá  71% naší zeměkoule.  Ale ne na všech místech…</a:t>
            </a:r>
            <a:endParaRPr lang="cs-CZ" sz="2000" i="1" dirty="0">
              <a:latin typeface="Comic Sans MS" pitchFamily="66"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972717"/>
            <a:ext cx="4673623" cy="34377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prava 5">
            <a:hlinkClick r:id="rId3" action="ppaction://hlinksldjump"/>
          </p:cNvPr>
          <p:cNvSpPr/>
          <p:nvPr/>
        </p:nvSpPr>
        <p:spPr>
          <a:xfrm rot="10800000">
            <a:off x="395536" y="5883906"/>
            <a:ext cx="1152128" cy="415498"/>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tx1"/>
                </a:solidFill>
              </a:ln>
              <a:solidFill>
                <a:srgbClr val="00B0F0"/>
              </a:solidFill>
            </a:endParaRPr>
          </a:p>
        </p:txBody>
      </p:sp>
    </p:spTree>
    <p:extLst>
      <p:ext uri="{BB962C8B-B14F-4D97-AF65-F5344CB8AC3E}">
        <p14:creationId xmlns:p14="http://schemas.microsoft.com/office/powerpoint/2010/main" val="7904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latin typeface="Comic Sans MS" pitchFamily="66" charset="0"/>
              </a:rPr>
              <a:t>Voda v Africe</a:t>
            </a:r>
            <a:endParaRPr lang="cs-CZ" i="1" dirty="0">
              <a:latin typeface="Comic Sans MS" pitchFamily="66" charset="0"/>
            </a:endParaRPr>
          </a:p>
        </p:txBody>
      </p:sp>
      <p:sp>
        <p:nvSpPr>
          <p:cNvPr id="3" name="Zástupný symbol pro obsah 2"/>
          <p:cNvSpPr>
            <a:spLocks noGrp="1"/>
          </p:cNvSpPr>
          <p:nvPr>
            <p:ph idx="1"/>
          </p:nvPr>
        </p:nvSpPr>
        <p:spPr>
          <a:xfrm>
            <a:off x="457200" y="1600201"/>
            <a:ext cx="8229600" cy="1468760"/>
          </a:xfrm>
        </p:spPr>
        <p:txBody>
          <a:bodyPr>
            <a:normAutofit/>
          </a:bodyPr>
          <a:lstStyle/>
          <a:p>
            <a:pPr marL="0" indent="0" algn="ctr">
              <a:buNone/>
            </a:pPr>
            <a:r>
              <a:rPr lang="cs-CZ" sz="2000" i="1" dirty="0" smtClean="0">
                <a:latin typeface="Comic Sans MS" pitchFamily="66" charset="0"/>
              </a:rPr>
              <a:t>Afrika. Toto je téma, které zajímá ne jednoho člověka. Zde, jsou děti a dospělí lidé co trpí a co si nemohou vodu buď kvůli financím, či kvůli přístupu k ní, dovolit. Osobně je mi jich velmi líto a kdybych mohla, ráda bych jim pomohla. Ovšem nikdo neví jak.</a:t>
            </a:r>
            <a:endParaRPr lang="cs-CZ" sz="2000" i="1" dirty="0">
              <a:latin typeface="Comic Sans MS"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212976"/>
            <a:ext cx="2857500" cy="2857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a:hlinkClick r:id="rId3" action="ppaction://hlinksldjump"/>
          </p:cNvPr>
          <p:cNvSpPr/>
          <p:nvPr/>
        </p:nvSpPr>
        <p:spPr>
          <a:xfrm rot="10800000">
            <a:off x="395536" y="5883906"/>
            <a:ext cx="1152128" cy="415498"/>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tx1"/>
                </a:solidFill>
              </a:ln>
              <a:solidFill>
                <a:srgbClr val="00B0F0"/>
              </a:solidFill>
            </a:endParaRPr>
          </a:p>
        </p:txBody>
      </p:sp>
    </p:spTree>
    <p:extLst>
      <p:ext uri="{BB962C8B-B14F-4D97-AF65-F5344CB8AC3E}">
        <p14:creationId xmlns:p14="http://schemas.microsoft.com/office/powerpoint/2010/main" val="344936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latin typeface="Comic Sans MS" pitchFamily="66" charset="0"/>
              </a:rPr>
              <a:t>Spotřeba vody</a:t>
            </a:r>
            <a:endParaRPr lang="cs-CZ" i="1" dirty="0">
              <a:latin typeface="Comic Sans MS" pitchFamily="66" charset="0"/>
            </a:endParaRPr>
          </a:p>
        </p:txBody>
      </p:sp>
      <p:sp>
        <p:nvSpPr>
          <p:cNvPr id="3" name="Zástupný symbol pro obsah 2"/>
          <p:cNvSpPr>
            <a:spLocks noGrp="1"/>
          </p:cNvSpPr>
          <p:nvPr>
            <p:ph idx="1"/>
          </p:nvPr>
        </p:nvSpPr>
        <p:spPr/>
        <p:txBody>
          <a:bodyPr>
            <a:normAutofit/>
          </a:bodyPr>
          <a:lstStyle/>
          <a:p>
            <a:pPr marL="0" indent="0" algn="ctr">
              <a:buNone/>
            </a:pPr>
            <a:r>
              <a:rPr lang="cs-CZ" sz="2000" i="1" dirty="0" smtClean="0">
                <a:latin typeface="Comic Sans MS" pitchFamily="66" charset="0"/>
              </a:rPr>
              <a:t>Ano, ne každý si vody cenní. Na obrázku pod tímto článkem lze vidět průměrná spotřeba vody v ČR. Ačkoli jsem to doopravdy nečekala, nejvíce procent, tudíž 42%, vyplýtváme na WC.</a:t>
            </a:r>
            <a:endParaRPr lang="cs-CZ" sz="2000" i="1" dirty="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410365"/>
            <a:ext cx="3470947" cy="32403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a:hlinkClick r:id="rId3" action="ppaction://hlinksldjump"/>
          </p:cNvPr>
          <p:cNvSpPr/>
          <p:nvPr/>
        </p:nvSpPr>
        <p:spPr>
          <a:xfrm rot="10800000">
            <a:off x="395536" y="5883906"/>
            <a:ext cx="1152128" cy="415498"/>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tx1"/>
                </a:solidFill>
              </a:ln>
              <a:solidFill>
                <a:srgbClr val="00B0F0"/>
              </a:solidFill>
            </a:endParaRPr>
          </a:p>
        </p:txBody>
      </p:sp>
    </p:spTree>
    <p:extLst>
      <p:ext uri="{BB962C8B-B14F-4D97-AF65-F5344CB8AC3E}">
        <p14:creationId xmlns:p14="http://schemas.microsoft.com/office/powerpoint/2010/main" val="310991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i="1" dirty="0" smtClean="0">
                <a:latin typeface="Comic Sans MS" pitchFamily="66" charset="0"/>
              </a:rPr>
              <a:t>Můj názor na zpoplatňování vody</a:t>
            </a:r>
            <a:endParaRPr lang="cs-CZ" i="1" dirty="0">
              <a:latin typeface="Comic Sans MS" pitchFamily="66" charset="0"/>
            </a:endParaRPr>
          </a:p>
        </p:txBody>
      </p:sp>
      <p:sp>
        <p:nvSpPr>
          <p:cNvPr id="3" name="Zástupný symbol pro obsah 2"/>
          <p:cNvSpPr>
            <a:spLocks noGrp="1"/>
          </p:cNvSpPr>
          <p:nvPr>
            <p:ph idx="1"/>
          </p:nvPr>
        </p:nvSpPr>
        <p:spPr/>
        <p:txBody>
          <a:bodyPr>
            <a:normAutofit/>
          </a:bodyPr>
          <a:lstStyle/>
          <a:p>
            <a:pPr marL="0" indent="0" algn="ctr">
              <a:buNone/>
            </a:pPr>
            <a:r>
              <a:rPr lang="cs-CZ" sz="2000" i="1" dirty="0" smtClean="0">
                <a:latin typeface="Comic Sans MS" pitchFamily="66" charset="0"/>
              </a:rPr>
              <a:t>Dle mého názoru je voda velmi drahá. Myslím, že se zpoplatnila co nejvíce mohla. V České Republice žije mnoho lidí, co jsou ve finanční krizi, přicházejí o peníze i díky tomuto. Toto je však pouze můj názor.</a:t>
            </a:r>
            <a:endParaRPr lang="cs-CZ" sz="2000" i="1" dirty="0">
              <a:latin typeface="Comic Sans MS" pitchFamily="66"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274" y="2964757"/>
            <a:ext cx="4381500" cy="2924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123728" y="5883906"/>
            <a:ext cx="5328592" cy="830997"/>
          </a:xfrm>
          <a:prstGeom prst="rect">
            <a:avLst/>
          </a:prstGeom>
          <a:noFill/>
        </p:spPr>
        <p:txBody>
          <a:bodyPr wrap="square" rtlCol="0">
            <a:spAutoFit/>
          </a:bodyPr>
          <a:lstStyle/>
          <a:p>
            <a:pPr algn="ctr"/>
            <a:r>
              <a:rPr lang="cs-CZ" sz="1600" i="1" dirty="0" smtClean="0">
                <a:latin typeface="Comic Sans MS" pitchFamily="66" charset="0"/>
              </a:rPr>
              <a:t>Na obrázku lze vidět znečištěná voda, tento typ vody, znečištěný a špinavý, se rozprostírá  po celé zeměkouli ve velkém počtu.</a:t>
            </a:r>
            <a:endParaRPr lang="cs-CZ" sz="1600" i="1" dirty="0">
              <a:latin typeface="Comic Sans MS" pitchFamily="66" charset="0"/>
            </a:endParaRPr>
          </a:p>
        </p:txBody>
      </p:sp>
      <p:sp>
        <p:nvSpPr>
          <p:cNvPr id="5" name="Šipka doprava 4">
            <a:hlinkClick r:id="rId3" action="ppaction://hlinksldjump"/>
          </p:cNvPr>
          <p:cNvSpPr/>
          <p:nvPr/>
        </p:nvSpPr>
        <p:spPr>
          <a:xfrm rot="10800000">
            <a:off x="395536" y="5883906"/>
            <a:ext cx="1152128" cy="415498"/>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tx1"/>
                </a:solidFill>
              </a:ln>
              <a:solidFill>
                <a:srgbClr val="00B0F0"/>
              </a:solidFill>
            </a:endParaRPr>
          </a:p>
        </p:txBody>
      </p:sp>
    </p:spTree>
    <p:extLst>
      <p:ext uri="{BB962C8B-B14F-4D97-AF65-F5344CB8AC3E}">
        <p14:creationId xmlns:p14="http://schemas.microsoft.com/office/powerpoint/2010/main" val="381340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Comic Sans MS" pitchFamily="66" charset="0"/>
              </a:rPr>
              <a:t>Kvalita vody v ČR</a:t>
            </a:r>
            <a:endParaRPr lang="cs-CZ" dirty="0">
              <a:latin typeface="Comic Sans MS" pitchFamily="66" charset="0"/>
            </a:endParaRPr>
          </a:p>
        </p:txBody>
      </p:sp>
      <p:sp>
        <p:nvSpPr>
          <p:cNvPr id="3" name="Zástupný symbol pro obsah 2"/>
          <p:cNvSpPr>
            <a:spLocks noGrp="1"/>
          </p:cNvSpPr>
          <p:nvPr>
            <p:ph idx="1"/>
          </p:nvPr>
        </p:nvSpPr>
        <p:spPr>
          <a:xfrm>
            <a:off x="395536" y="1196753"/>
            <a:ext cx="8229600" cy="792088"/>
          </a:xfrm>
        </p:spPr>
        <p:txBody>
          <a:bodyPr>
            <a:normAutofit/>
          </a:bodyPr>
          <a:lstStyle/>
          <a:p>
            <a:pPr marL="0" indent="0" algn="ctr">
              <a:buNone/>
            </a:pPr>
            <a:r>
              <a:rPr lang="cs-CZ" sz="2000" dirty="0" smtClean="0">
                <a:latin typeface="Comic Sans MS" pitchFamily="66" charset="0"/>
              </a:rPr>
              <a:t>V České Republice dominuje voda znečištěná. Málo lidí s tím chce však něco dělat.</a:t>
            </a:r>
            <a:endParaRPr lang="cs-CZ" sz="2000" dirty="0">
              <a:latin typeface="Comic Sans MS" pitchFamily="66" charset="0"/>
            </a:endParaRP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355" l="0" r="100000">
                        <a14:foregroundMark x1="2699" y1="5302" x2="55460" y2="5484"/>
                        <a14:foregroundMark x1="55460" y1="5484" x2="55460" y2="0"/>
                        <a14:foregroundMark x1="2822" y1="5484" x2="2699" y2="0"/>
                        <a14:foregroundMark x1="2822" y1="1097" x2="54601" y2="366"/>
                        <a14:foregroundMark x1="62331" y1="8775" x2="63067" y2="40585"/>
                        <a14:foregroundMark x1="62331" y1="9141" x2="83681" y2="8775"/>
                        <a14:foregroundMark x1="83681" y1="8775" x2="84417" y2="43510"/>
                        <a14:foregroundMark x1="65644" y1="17733" x2="80736" y2="30530"/>
                      </a14:backgroundRemoval>
                    </a14:imgEffect>
                  </a14:imgLayer>
                </a14:imgProps>
              </a:ext>
              <a:ext uri="{28A0092B-C50C-407E-A947-70E740481C1C}">
                <a14:useLocalDpi xmlns:a14="http://schemas.microsoft.com/office/drawing/2010/main" val="0"/>
              </a:ext>
            </a:extLst>
          </a:blip>
          <a:srcRect/>
          <a:stretch>
            <a:fillRect/>
          </a:stretch>
        </p:blipFill>
        <p:spPr bwMode="auto">
          <a:xfrm>
            <a:off x="1115616" y="2234557"/>
            <a:ext cx="6840759" cy="459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a:hlinkClick r:id="rId4" action="ppaction://hlinksldjump"/>
          </p:cNvPr>
          <p:cNvSpPr/>
          <p:nvPr/>
        </p:nvSpPr>
        <p:spPr>
          <a:xfrm rot="10800000">
            <a:off x="395536" y="5883906"/>
            <a:ext cx="1152128" cy="415498"/>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tx1"/>
                </a:solidFill>
              </a:ln>
              <a:solidFill>
                <a:srgbClr val="00B0F0"/>
              </a:solidFill>
            </a:endParaRPr>
          </a:p>
        </p:txBody>
      </p:sp>
    </p:spTree>
    <p:extLst>
      <p:ext uri="{BB962C8B-B14F-4D97-AF65-F5344CB8AC3E}">
        <p14:creationId xmlns:p14="http://schemas.microsoft.com/office/powerpoint/2010/main" val="198967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latin typeface="Comic Sans MS" pitchFamily="66" charset="0"/>
              </a:rPr>
              <a:t>Voda pro lidský život</a:t>
            </a:r>
            <a:endParaRPr lang="cs-CZ" i="1" dirty="0">
              <a:latin typeface="Comic Sans MS" pitchFamily="66" charset="0"/>
            </a:endParaRPr>
          </a:p>
        </p:txBody>
      </p:sp>
      <p:sp>
        <p:nvSpPr>
          <p:cNvPr id="3" name="Zástupný symbol pro obsah 2"/>
          <p:cNvSpPr>
            <a:spLocks noGrp="1"/>
          </p:cNvSpPr>
          <p:nvPr>
            <p:ph idx="1"/>
          </p:nvPr>
        </p:nvSpPr>
        <p:spPr/>
        <p:txBody>
          <a:bodyPr>
            <a:normAutofit/>
          </a:bodyPr>
          <a:lstStyle/>
          <a:p>
            <a:pPr marL="0" indent="0" algn="ctr">
              <a:buNone/>
            </a:pPr>
            <a:r>
              <a:rPr lang="cs-CZ" sz="2000" i="1" dirty="0" smtClean="0">
                <a:latin typeface="Comic Sans MS" pitchFamily="66" charset="0"/>
              </a:rPr>
              <a:t>V lidském těle je 70%-75% vody. Je to dost, ale jelikož my nutně vodu potřebujeme, a pijeme či konzumujeme ji ve veškerých skupenstvích, velmi často, není to moc velká procentuální částka. Bez vody jsme schopni vydržet maximálně týden. Je pro nás velice důležitá. Ovšem pozor! Pokud zkonzumujete mnoho vody, můžete mít velké zdravotní problémy.</a:t>
            </a:r>
            <a:endParaRPr lang="cs-CZ" sz="2000" i="1" dirty="0">
              <a:latin typeface="Comic Sans MS" pitchFamily="66" charset="0"/>
            </a:endParaRPr>
          </a:p>
        </p:txBody>
      </p:sp>
      <p:sp>
        <p:nvSpPr>
          <p:cNvPr id="4" name="Šipka doprava 3">
            <a:hlinkClick r:id="rId2" action="ppaction://hlinksldjump"/>
          </p:cNvPr>
          <p:cNvSpPr/>
          <p:nvPr/>
        </p:nvSpPr>
        <p:spPr>
          <a:xfrm rot="10800000">
            <a:off x="395536" y="5883906"/>
            <a:ext cx="1152128" cy="415498"/>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tx1"/>
                </a:solidFill>
              </a:ln>
              <a:solidFill>
                <a:srgbClr val="00B0F0"/>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645024"/>
            <a:ext cx="2571750" cy="304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31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latin typeface="Comic Sans MS" pitchFamily="66" charset="0"/>
              </a:rPr>
              <a:t>Voda pro rostliny</a:t>
            </a:r>
            <a:endParaRPr lang="cs-CZ" i="1" dirty="0">
              <a:latin typeface="Comic Sans MS" pitchFamily="66" charset="0"/>
            </a:endParaRPr>
          </a:p>
        </p:txBody>
      </p:sp>
      <p:sp>
        <p:nvSpPr>
          <p:cNvPr id="3" name="Zástupný symbol pro obsah 2"/>
          <p:cNvSpPr>
            <a:spLocks noGrp="1"/>
          </p:cNvSpPr>
          <p:nvPr>
            <p:ph idx="1"/>
          </p:nvPr>
        </p:nvSpPr>
        <p:spPr/>
        <p:txBody>
          <a:bodyPr>
            <a:normAutofit/>
          </a:bodyPr>
          <a:lstStyle/>
          <a:p>
            <a:pPr marL="0" indent="0" algn="ctr">
              <a:buNone/>
            </a:pPr>
            <a:r>
              <a:rPr lang="cs-CZ" sz="2000" i="1" dirty="0" smtClean="0">
                <a:latin typeface="Comic Sans MS" pitchFamily="66" charset="0"/>
              </a:rPr>
              <a:t>Rostliny v sobě ukrývají až 90% vody. Což není vůbec málo. Díky vodě mohou rostliny provádět fotosyntézu.  Bez vody mohou uschnout a pak se již nedají zachránit. Ovšem pokud jakoukoli rostlinu přelijete (každá má totiž jinou spotřebu vody), může shnít. </a:t>
            </a: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016" r="12738"/>
          <a:stretch/>
        </p:blipFill>
        <p:spPr bwMode="auto">
          <a:xfrm>
            <a:off x="3131840" y="3068960"/>
            <a:ext cx="2993923" cy="3024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559662" y="6206559"/>
            <a:ext cx="4138278" cy="369332"/>
          </a:xfrm>
          <a:prstGeom prst="rect">
            <a:avLst/>
          </a:prstGeom>
          <a:noFill/>
        </p:spPr>
        <p:txBody>
          <a:bodyPr wrap="square" rtlCol="0">
            <a:spAutoFit/>
          </a:bodyPr>
          <a:lstStyle/>
          <a:p>
            <a:pPr algn="ctr"/>
            <a:r>
              <a:rPr lang="cs-CZ" i="1" dirty="0" smtClean="0">
                <a:latin typeface="Comic Sans MS" pitchFamily="66" charset="0"/>
              </a:rPr>
              <a:t>fotosyntéza</a:t>
            </a:r>
            <a:endParaRPr lang="cs-CZ" i="1" dirty="0">
              <a:latin typeface="Comic Sans MS" pitchFamily="66" charset="0"/>
            </a:endParaRPr>
          </a:p>
        </p:txBody>
      </p:sp>
      <p:sp>
        <p:nvSpPr>
          <p:cNvPr id="7" name="Šipka doprava 6">
            <a:hlinkClick r:id="rId3" action="ppaction://hlinksldjump"/>
          </p:cNvPr>
          <p:cNvSpPr/>
          <p:nvPr/>
        </p:nvSpPr>
        <p:spPr>
          <a:xfrm rot="10800000">
            <a:off x="395536" y="5883906"/>
            <a:ext cx="1152128" cy="415498"/>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chemeClr val="tx1"/>
                </a:solidFill>
              </a:ln>
              <a:solidFill>
                <a:srgbClr val="00B0F0"/>
              </a:solidFill>
            </a:endParaRPr>
          </a:p>
        </p:txBody>
      </p:sp>
    </p:spTree>
    <p:extLst>
      <p:ext uri="{BB962C8B-B14F-4D97-AF65-F5344CB8AC3E}">
        <p14:creationId xmlns:p14="http://schemas.microsoft.com/office/powerpoint/2010/main" val="229477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728</Words>
  <Application>Microsoft Office PowerPoint</Application>
  <PresentationFormat>Předvádění na obrazovce (4:3)</PresentationFormat>
  <Paragraphs>50</Paragraphs>
  <Slides>13</Slides>
  <Notes>0</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Motiv systému Office</vt:lpstr>
      <vt:lpstr>Voda</vt:lpstr>
      <vt:lpstr>Obsah</vt:lpstr>
      <vt:lpstr>Něco málo</vt:lpstr>
      <vt:lpstr>Voda v Africe</vt:lpstr>
      <vt:lpstr>Spotřeba vody</vt:lpstr>
      <vt:lpstr>Můj názor na zpoplatňování vody</vt:lpstr>
      <vt:lpstr>Kvalita vody v ČR</vt:lpstr>
      <vt:lpstr>Voda pro lidský život</vt:lpstr>
      <vt:lpstr>Voda pro rostliny</vt:lpstr>
      <vt:lpstr>Kyselé deště</vt:lpstr>
      <vt:lpstr>Má firma</vt:lpstr>
      <vt:lpstr>Závěr</vt:lpstr>
      <vt:lpstr>Odkazy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Voda</dc:title>
  <dc:creator>Zak</dc:creator>
  <cp:lastModifiedBy>Zak</cp:lastModifiedBy>
  <cp:revision>11</cp:revision>
  <dcterms:created xsi:type="dcterms:W3CDTF">2013-05-17T08:32:44Z</dcterms:created>
  <dcterms:modified xsi:type="dcterms:W3CDTF">2013-05-17T10:20:37Z</dcterms:modified>
</cp:coreProperties>
</file>