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62" r:id="rId3"/>
    <p:sldId id="261" r:id="rId4"/>
    <p:sldId id="257" r:id="rId5"/>
    <p:sldId id="260" r:id="rId6"/>
    <p:sldId id="258" r:id="rId7"/>
    <p:sldId id="259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1" autoAdjust="0"/>
    <p:restoredTop sz="94660"/>
  </p:normalViewPr>
  <p:slideViewPr>
    <p:cSldViewPr>
      <p:cViewPr>
        <p:scale>
          <a:sx n="60" d="100"/>
          <a:sy n="60" d="100"/>
        </p:scale>
        <p:origin x="-181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C9333-A9A7-4125-AFB8-A4C108DE8632}" type="datetimeFigureOut">
              <a:rPr lang="cs-CZ" smtClean="0"/>
              <a:pPr/>
              <a:t>17.5.2013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ECA19-1E61-4138-9633-AAD046EB9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DD95-3DE9-47B0-926D-B7C1082F17B7}" type="datetime1">
              <a:rPr lang="cs-CZ" smtClean="0"/>
              <a:pPr/>
              <a:t>17.5.2013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B35B-6B94-4AEB-ABC1-0A2A28B27F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487B-EA4D-4F29-8FF1-C0DA44558A27}" type="datetime1">
              <a:rPr lang="cs-CZ" smtClean="0"/>
              <a:pPr/>
              <a:t>17.5.2013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B35B-6B94-4AEB-ABC1-0A2A28B27F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02A4-CD92-4F14-AA38-B55968D3F99F}" type="datetime1">
              <a:rPr lang="cs-CZ" smtClean="0"/>
              <a:pPr/>
              <a:t>17.5.2013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B35B-6B94-4AEB-ABC1-0A2A28B27F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6B55-9D3A-4BE6-AA04-7B0603EDD83E}" type="datetime1">
              <a:rPr lang="cs-CZ" smtClean="0"/>
              <a:pPr/>
              <a:t>17.5.2013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B35B-6B94-4AEB-ABC1-0A2A28B27F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E90E-227C-47A4-B2D9-AC2795A5F03F}" type="datetime1">
              <a:rPr lang="cs-CZ" smtClean="0"/>
              <a:pPr/>
              <a:t>17.5.2013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B35B-6B94-4AEB-ABC1-0A2A28B27F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9618-006A-4050-97D3-7BFFEF9BB29F}" type="datetime1">
              <a:rPr lang="cs-CZ" smtClean="0"/>
              <a:pPr/>
              <a:t>17.5.2013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B35B-6B94-4AEB-ABC1-0A2A28B27F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A02B-8E04-4705-B03E-CA5E73F5FEDE}" type="datetime1">
              <a:rPr lang="cs-CZ" smtClean="0"/>
              <a:pPr/>
              <a:t>17.5.2013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B35B-6B94-4AEB-ABC1-0A2A28B27F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B61-6097-49AB-B2A6-15DB7CCDFAF6}" type="datetime1">
              <a:rPr lang="cs-CZ" smtClean="0"/>
              <a:pPr/>
              <a:t>17.5.2013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B35B-6B94-4AEB-ABC1-0A2A28B27F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C107-E373-4CE8-A1C5-4B5B8D502CDB}" type="datetime1">
              <a:rPr lang="cs-CZ" smtClean="0"/>
              <a:pPr/>
              <a:t>17.5.2013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B35B-6B94-4AEB-ABC1-0A2A28B27F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A8EA-F421-48F8-B7AF-A2243406630F}" type="datetime1">
              <a:rPr lang="cs-CZ" smtClean="0"/>
              <a:pPr/>
              <a:t>17.5.2013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B35B-6B94-4AEB-ABC1-0A2A28B27F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30E5-679D-4727-B80C-839A5C316BE3}" type="datetime1">
              <a:rPr lang="cs-CZ" smtClean="0"/>
              <a:pPr/>
              <a:t>17.5.2013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E8B35B-6B94-4AEB-ABC1-0A2A28B27F0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46DD1D-DA9E-479F-9B3F-E7A8CB63D2DC}" type="datetime1">
              <a:rPr lang="cs-CZ" smtClean="0"/>
              <a:pPr/>
              <a:t>17.5.2013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E8B35B-6B94-4AEB-ABC1-0A2A28B27F01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Voda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Autor: Andrea Bartoníková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B35B-6B94-4AEB-ABC1-0A2A28B27F01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Voda ve vesmíru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Vesmír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cs-CZ" dirty="0" smtClean="0"/>
              <a:t>Ve vesmíru se velké množství vody nachází v molekulárních mračnech v mezihvězdném prostoru. </a:t>
            </a:r>
          </a:p>
          <a:p>
            <a:pPr algn="ctr"/>
            <a:r>
              <a:rPr lang="cs-CZ" dirty="0" smtClean="0"/>
              <a:t>Také protoplanetární mlhovina, ze které vzniklo Slunce a celá sluneční soustava, obsahovala velké množství vody, z níž část se zachovala v Oortově oblaku, kde se z ní zřejmě ještě dnes tvoří nové komety..</a:t>
            </a:r>
            <a:endParaRPr lang="cs-CZ" dirty="0"/>
          </a:p>
        </p:txBody>
      </p:sp>
      <p:pic>
        <p:nvPicPr>
          <p:cNvPr id="59394" name="Picture 2" descr="http://www.aad.hr/slike/691/Oortov_oblak_big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08920"/>
            <a:ext cx="4210545" cy="3157909"/>
          </a:xfrm>
          <a:prstGeom prst="rect">
            <a:avLst/>
          </a:prstGeom>
          <a:noFill/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B35B-6B94-4AEB-ABC1-0A2A28B27F01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Proč je voda důležitá pro člověka?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Pitný režim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cs-CZ" dirty="0" smtClean="0"/>
              <a:t>Pitný režim neboli doplňování tekutin do těla, které by mělo překrýt denní výdej tekutin ale i ztráty </a:t>
            </a:r>
            <a:br>
              <a:rPr lang="cs-CZ" dirty="0" smtClean="0"/>
            </a:br>
            <a:r>
              <a:rPr lang="cs-CZ" dirty="0" smtClean="0"/>
              <a:t>v průběhu spánku. Denní příjem vody by měl odpovídat zhruba dvěma až třem litrům vody </a:t>
            </a:r>
            <a:br>
              <a:rPr lang="cs-CZ" dirty="0" smtClean="0"/>
            </a:br>
            <a:r>
              <a:rPr lang="cs-CZ" dirty="0" smtClean="0"/>
              <a:t>v závislosti na vytížení daného jedince a jeho věku. </a:t>
            </a:r>
          </a:p>
          <a:p>
            <a:pPr algn="ctr"/>
            <a:r>
              <a:rPr lang="cs-CZ" dirty="0" smtClean="0"/>
              <a:t>Při náročných fyzických aktivitách je nutné uzpůsobovat pitný režim, aby nedošlo k dehydrataci.</a:t>
            </a:r>
            <a:endParaRPr lang="cs-CZ" dirty="0"/>
          </a:p>
        </p:txBody>
      </p:sp>
      <p:pic>
        <p:nvPicPr>
          <p:cNvPr id="60418" name="Picture 2" descr="Soubor:Stilles Mineralwasse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988840"/>
            <a:ext cx="3096344" cy="4197729"/>
          </a:xfrm>
          <a:prstGeom prst="rect">
            <a:avLst/>
          </a:prstGeom>
          <a:noFill/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B35B-6B94-4AEB-ABC1-0A2A28B27F01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Koloběh vody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42" name="Picture 2" descr="https://upload.wikimedia.org/wikipedia/commons/thumb/4/42/Watercycleczechhigh.jpg/440px-Watercycleczechhi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6768752" cy="4707359"/>
          </a:xfrm>
          <a:prstGeom prst="rect">
            <a:avLst/>
          </a:prstGeom>
          <a:noFill/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B35B-6B94-4AEB-ABC1-0A2A28B27F01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Znečištění vody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Znečištění vody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Znečištění vody železem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cs-CZ" dirty="0" smtClean="0"/>
              <a:t>Znečištění vody je jeden </a:t>
            </a:r>
            <a:br>
              <a:rPr lang="cs-CZ" dirty="0" smtClean="0"/>
            </a:br>
            <a:r>
              <a:rPr lang="cs-CZ" dirty="0" smtClean="0"/>
              <a:t>z největších problémů současného světa; výrazně totiž omezuje přístup určité části lidské populace k pitné vodě. Znečištěním vodních toků a nádrží se zhoršuje kvalita vodních ekosystémů </a:t>
            </a:r>
            <a:br>
              <a:rPr lang="cs-CZ" dirty="0" smtClean="0"/>
            </a:br>
            <a:r>
              <a:rPr lang="cs-CZ" dirty="0" smtClean="0"/>
              <a:t>i ekosystémů v jejich okolí. Znečištění vody lze v některých případech omezit metodami čištění odpadních vod.</a:t>
            </a:r>
            <a:endParaRPr lang="cs-CZ" dirty="0"/>
          </a:p>
        </p:txBody>
      </p:sp>
      <p:pic>
        <p:nvPicPr>
          <p:cNvPr id="62466" name="Picture 2" descr="Soubor:IronInRocksMakeRiverRed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924944"/>
            <a:ext cx="4041775" cy="2909812"/>
          </a:xfrm>
          <a:prstGeom prst="rect">
            <a:avLst/>
          </a:prstGeom>
          <a:noFill/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B35B-6B94-4AEB-ABC1-0A2A28B27F01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Vodní elektrárny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Vodní elektrárny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Průřez vodní elektrárnou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/>
            <a:r>
              <a:rPr lang="cs-CZ" dirty="0" smtClean="0"/>
              <a:t>Vodní elektrárna je výrobna </a:t>
            </a:r>
            <a:br>
              <a:rPr lang="cs-CZ" dirty="0" smtClean="0"/>
            </a:br>
            <a:r>
              <a:rPr lang="cs-CZ" dirty="0" smtClean="0"/>
              <a:t>elektrické energie, jedná se </a:t>
            </a:r>
            <a:br>
              <a:rPr lang="cs-CZ" dirty="0" smtClean="0"/>
            </a:br>
            <a:r>
              <a:rPr lang="cs-CZ" dirty="0" smtClean="0"/>
              <a:t>o technologický celek, přeměňující potenciální energii vody na elektrickou energii. Jedná se také o vodní dílo ve smyslu </a:t>
            </a:r>
            <a:br>
              <a:rPr lang="cs-CZ" dirty="0" smtClean="0"/>
            </a:br>
            <a:r>
              <a:rPr lang="cs-CZ" dirty="0" smtClean="0"/>
              <a:t>z platných právních předpisů.</a:t>
            </a:r>
            <a:endParaRPr lang="cs-CZ" dirty="0"/>
          </a:p>
        </p:txBody>
      </p:sp>
      <p:pic>
        <p:nvPicPr>
          <p:cNvPr id="63490" name="Picture 2" descr="Soubor:Hydroelectric dam-letters.sv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3067167"/>
            <a:ext cx="4041775" cy="2741378"/>
          </a:xfrm>
          <a:prstGeom prst="rect">
            <a:avLst/>
          </a:prstGeom>
          <a:noFill/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B35B-6B94-4AEB-ABC1-0A2A28B27F01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Složení vody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cs-CZ" dirty="0" smtClean="0"/>
              <a:t>Za vodu nejvyšší kvality považujeme jenom tu, která byla ve svém dokonalém složení nalezena v hlubinách země jako nerost vytvořený silou a energií přírody. Pokud si má tato voda udržet svoji mimořádnou kvalitu, nesmí se žádným způsobem upravovat, filtrovat </a:t>
            </a:r>
            <a:br>
              <a:rPr lang="cs-CZ" dirty="0" smtClean="0"/>
            </a:br>
            <a:r>
              <a:rPr lang="cs-CZ" dirty="0" smtClean="0"/>
              <a:t>a ani ozařovat UV lampou.</a:t>
            </a:r>
          </a:p>
          <a:p>
            <a:pPr algn="ctr"/>
            <a:r>
              <a:rPr lang="cs-CZ" b="1" dirty="0" smtClean="0"/>
              <a:t>Voda musí zůstat nedotčená!</a:t>
            </a:r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B35B-6B94-4AEB-ABC1-0A2A28B27F01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Obrázky- Google, Wikipedie</a:t>
            </a:r>
          </a:p>
          <a:p>
            <a:r>
              <a:rPr lang="cs-CZ" dirty="0" smtClean="0"/>
              <a:t>Články- Google, Wikipedie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B35B-6B94-4AEB-ABC1-0A2A28B27F01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Loučí se s Vámi </a:t>
            </a:r>
            <a:endParaRPr lang="cs-CZ" dirty="0"/>
          </a:p>
        </p:txBody>
      </p:sp>
      <p:pic>
        <p:nvPicPr>
          <p:cNvPr id="4" name="Zástupný symbol pro obsah 3" descr="voda-andrea-bartonikov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0450" y="1935163"/>
            <a:ext cx="7023099" cy="4389437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B35B-6B94-4AEB-ABC1-0A2A28B27F01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Naše firma Sine aqua dest 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Naše firma jménem </a:t>
            </a:r>
            <a:r>
              <a:rPr lang="cs-CZ" b="1" dirty="0" smtClean="0"/>
              <a:t>Sine aqua dest vita</a:t>
            </a:r>
            <a:r>
              <a:rPr lang="cs-CZ" dirty="0" smtClean="0"/>
              <a:t>Vám zaručuje čistou a dobrou vodu! V této prezentaci se dozvíte co voda obsahuje, jestli je jinde ve vesmíru, k čemu slouží pitný režim.</a:t>
            </a:r>
          </a:p>
          <a:p>
            <a:r>
              <a:rPr lang="cs-CZ" dirty="0" smtClean="0"/>
              <a:t>Buonoacqua znamená </a:t>
            </a:r>
            <a:r>
              <a:rPr lang="cs-CZ" u="sng" dirty="0" smtClean="0"/>
              <a:t>Voda základ života</a:t>
            </a:r>
            <a:endParaRPr lang="cs-CZ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B35B-6B94-4AEB-ABC1-0A2A28B27F01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4389120"/>
          </a:xfrm>
        </p:spPr>
        <p:txBody>
          <a:bodyPr/>
          <a:lstStyle/>
          <a:p>
            <a:r>
              <a:rPr lang="cs-CZ" dirty="0" smtClean="0"/>
              <a:t>Podle </a:t>
            </a:r>
            <a:r>
              <a:rPr lang="cs-CZ" dirty="0" smtClean="0"/>
              <a:t>ankety </a:t>
            </a:r>
            <a:r>
              <a:rPr lang="cs-CZ" dirty="0" smtClean="0"/>
              <a:t>jsi nejste jistí co obsahuje voda ve vaší domácnosti! To je hodně špatné, člověk by měl vědět co pije, z čeho vaří atd.</a:t>
            </a:r>
            <a:endParaRPr lang="cs-CZ" dirty="0"/>
          </a:p>
        </p:txBody>
      </p:sp>
      <p:pic>
        <p:nvPicPr>
          <p:cNvPr id="54274" name="Picture 2" descr="http://www.inovace.cz/files/200002080-dc070dd00e/gra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429000"/>
            <a:ext cx="4608512" cy="3099226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B35B-6B94-4AEB-ABC1-0A2A28B27F01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Voda se rozděluje na 3 skupenství:</a:t>
            </a:r>
          </a:p>
          <a:p>
            <a:pPr lvl="1"/>
            <a:r>
              <a:rPr lang="cs-CZ" dirty="0" smtClean="0"/>
              <a:t>Plynné – Vodní pára</a:t>
            </a:r>
          </a:p>
          <a:p>
            <a:pPr lvl="1"/>
            <a:r>
              <a:rPr lang="cs-CZ" dirty="0" smtClean="0"/>
              <a:t>Kapalné – voda (přechlazená voda)</a:t>
            </a:r>
          </a:p>
          <a:p>
            <a:pPr lvl="1"/>
            <a:r>
              <a:rPr lang="cs-CZ" dirty="0" smtClean="0"/>
              <a:t>Pevné – Sníh, led</a:t>
            </a:r>
          </a:p>
          <a:p>
            <a:endParaRPr lang="cs-CZ" dirty="0"/>
          </a:p>
        </p:txBody>
      </p:sp>
      <p:pic>
        <p:nvPicPr>
          <p:cNvPr id="8" name="Picture 2" descr="http://www.artleo.com/pic/201112/1366x768/artleo.com-1575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973" r="16973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B35B-6B94-4AEB-ABC1-0A2A28B27F01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dirty="0" smtClean="0"/>
              <a:t>Voda není jenom sníh, led a pára, voda jako taková nemá žádný tvar, přizpůsobí se tvaru nádoby, na povrchu má voda malinký elastický povrch.</a:t>
            </a:r>
          </a:p>
        </p:txBody>
      </p:sp>
      <p:pic>
        <p:nvPicPr>
          <p:cNvPr id="55298" name="Picture 2" descr="http://upload.wikimedia.org/wikipedia/commons/thumb/5/5e/SurfaceTension.jpg/120px-SurfaceTen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01008"/>
            <a:ext cx="2736304" cy="2736306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B35B-6B94-4AEB-ABC1-0A2A28B27F01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Voda nejenom v kapalném  skupenstvím</a:t>
            </a:r>
            <a:endParaRPr lang="cs-CZ" sz="36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467544" y="1855248"/>
            <a:ext cx="4029844" cy="659352"/>
          </a:xfrm>
        </p:spPr>
        <p:txBody>
          <a:bodyPr/>
          <a:lstStyle/>
          <a:p>
            <a:r>
              <a:rPr lang="cs-CZ" dirty="0" smtClean="0"/>
              <a:t>Sníh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4644008" y="1844824"/>
            <a:ext cx="4041775" cy="654843"/>
          </a:xfrm>
        </p:spPr>
        <p:txBody>
          <a:bodyPr/>
          <a:lstStyle/>
          <a:p>
            <a:r>
              <a:rPr lang="cs-CZ" dirty="0" smtClean="0"/>
              <a:t>Typy sněhových vloček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Sníh</a:t>
            </a:r>
          </a:p>
          <a:p>
            <a:pPr lvl="1" algn="ctr"/>
            <a:r>
              <a:rPr lang="cs-CZ" dirty="0" smtClean="0"/>
              <a:t>je specifická forma ledu, pevného skupenství vody. </a:t>
            </a:r>
          </a:p>
          <a:p>
            <a:pPr lvl="1" algn="ctr"/>
            <a:r>
              <a:rPr lang="cs-CZ" dirty="0" smtClean="0"/>
              <a:t>v přírodě vzniká přirozeně za vhodných klimatických podmínek v oblacích, odkud se snáší k zemi. Tento děj se nazývá  </a:t>
            </a:r>
            <a:r>
              <a:rPr lang="cs-CZ" u="sng" dirty="0" smtClean="0"/>
              <a:t>sněžení</a:t>
            </a:r>
            <a:endParaRPr lang="cs-CZ" u="sng" dirty="0"/>
          </a:p>
        </p:txBody>
      </p:sp>
      <p:pic>
        <p:nvPicPr>
          <p:cNvPr id="52226" name="Picture 2" descr="Soubor:SnowflakesWilsonBentley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2567" y="2514600"/>
            <a:ext cx="3006691" cy="3846513"/>
          </a:xfrm>
          <a:prstGeom prst="rect">
            <a:avLst/>
          </a:prstGeom>
          <a:noFill/>
        </p:spPr>
      </p:pic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B35B-6B94-4AEB-ABC1-0A2A28B27F01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Zasněžená krajina</a:t>
            </a:r>
            <a:endParaRPr lang="cs-CZ" dirty="0"/>
          </a:p>
        </p:txBody>
      </p:sp>
      <p:pic>
        <p:nvPicPr>
          <p:cNvPr id="53252" name="Picture 4" descr="Soubor:AchenseeWinter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6989139" cy="46477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B35B-6B94-4AEB-ABC1-0A2A28B27F01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Voda nejenom v kapalném  skupenstvím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Led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smtClean="0"/>
              <a:t>Led</a:t>
            </a:r>
          </a:p>
          <a:p>
            <a:pPr lvl="1" algn="ctr"/>
            <a:r>
              <a:rPr lang="cs-CZ" dirty="0" smtClean="0"/>
              <a:t>při běžném atmosférickém tlaku tekutá voda tuhne v led při teplotě 0 °C </a:t>
            </a:r>
          </a:p>
          <a:p>
            <a:pPr lvl="1" algn="ctr"/>
            <a:r>
              <a:rPr lang="cs-CZ" dirty="0" smtClean="0"/>
              <a:t>Jestliže jsou ve vodě rozpuštěny další látky (např. sůl kamenná) může voda zůstat tekutá i při teplotách pod bodem mrazu.</a:t>
            </a:r>
            <a:endParaRPr lang="cs-CZ" dirty="0"/>
          </a:p>
        </p:txBody>
      </p:sp>
      <p:pic>
        <p:nvPicPr>
          <p:cNvPr id="58370" name="Picture 2" descr="http://nd03.jxs.cz/781/462/38c837fa64_58270040_o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842305"/>
            <a:ext cx="4041775" cy="3191102"/>
          </a:xfrm>
          <a:prstGeom prst="rect">
            <a:avLst/>
          </a:prstGeom>
          <a:noFill/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B35B-6B94-4AEB-ABC1-0A2A28B27F01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Voda nejenom v kapalném  skupenstvím</a:t>
            </a:r>
            <a:endParaRPr lang="cs-CZ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Vodní pára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smtClean="0"/>
              <a:t>Vodní pára</a:t>
            </a:r>
          </a:p>
          <a:p>
            <a:pPr lvl="1" algn="ctr"/>
            <a:r>
              <a:rPr lang="cs-CZ" dirty="0" smtClean="0"/>
              <a:t>je plynné skupenství vody, která se nachází v okolním prostředí a během kondenzace je pak ve formě malých aerosolových kapiček</a:t>
            </a:r>
            <a:endParaRPr lang="cs-CZ" dirty="0"/>
          </a:p>
        </p:txBody>
      </p:sp>
      <p:pic>
        <p:nvPicPr>
          <p:cNvPr id="56322" name="Picture 2" descr="Soubor:Steam denver market street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88840"/>
            <a:ext cx="3388706" cy="4634327"/>
          </a:xfrm>
          <a:prstGeom prst="rect">
            <a:avLst/>
          </a:prstGeom>
          <a:noFill/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B35B-6B94-4AEB-ABC1-0A2A28B27F01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</TotalTime>
  <Words>277</Words>
  <Application>Microsoft Office PowerPoint</Application>
  <PresentationFormat>Předvádění na obrazovce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Tok</vt:lpstr>
      <vt:lpstr>Voda</vt:lpstr>
      <vt:lpstr>Naše firma Sine aqua dest vita</vt:lpstr>
      <vt:lpstr>Testování</vt:lpstr>
      <vt:lpstr>Úvod</vt:lpstr>
      <vt:lpstr>Úvod</vt:lpstr>
      <vt:lpstr>Voda nejenom v kapalném  skupenstvím</vt:lpstr>
      <vt:lpstr>Zasněžená krajina</vt:lpstr>
      <vt:lpstr>Voda nejenom v kapalném  skupenstvím</vt:lpstr>
      <vt:lpstr>Voda nejenom v kapalném  skupenstvím</vt:lpstr>
      <vt:lpstr>Voda ve vesmíru</vt:lpstr>
      <vt:lpstr>Proč je voda důležitá pro člověka?</vt:lpstr>
      <vt:lpstr>Koloběh vody</vt:lpstr>
      <vt:lpstr>Znečištění vody</vt:lpstr>
      <vt:lpstr>Vodní elektrárny</vt:lpstr>
      <vt:lpstr>Složení vody</vt:lpstr>
      <vt:lpstr>Zdroje</vt:lpstr>
      <vt:lpstr>Loučí se s Vámi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Voda</dc:title>
  <dc:creator>Zak</dc:creator>
  <cp:lastModifiedBy>Zak</cp:lastModifiedBy>
  <cp:revision>11</cp:revision>
  <dcterms:created xsi:type="dcterms:W3CDTF">2013-05-17T06:30:02Z</dcterms:created>
  <dcterms:modified xsi:type="dcterms:W3CDTF">2013-05-17T08:25:54Z</dcterms:modified>
</cp:coreProperties>
</file>