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AABA28-81A9-4CA9-B92C-3B2FD983AED5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471285-4DB1-42EF-A349-42C6025D6EA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476672"/>
            <a:ext cx="7851648" cy="1440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4680520"/>
          </a:xfrm>
        </p:spPr>
        <p:txBody>
          <a:bodyPr lIns="36000" rIns="36000">
            <a:normAutofit/>
          </a:bodyPr>
          <a:lstStyle/>
          <a:p>
            <a:pPr algn="ctr"/>
            <a:r>
              <a:rPr lang="cs-CZ" dirty="0" smtClean="0">
                <a:effectLst>
                  <a:outerShdw blurRad="60007" dist="200025" dir="15000000" sy="30000" kx="-1800000" algn="bl" rotWithShape="0">
                    <a:schemeClr val="bg1">
                      <a:lumMod val="95000"/>
                      <a:lumOff val="5000"/>
                      <a:alpha val="32000"/>
                    </a:schemeClr>
                  </a:outerShdw>
                </a:effectLst>
              </a:rPr>
              <a:t>Rozdělení vody:</a:t>
            </a:r>
          </a:p>
          <a:p>
            <a:pPr algn="l"/>
            <a:r>
              <a:rPr lang="cs-CZ" dirty="0" smtClean="0">
                <a:effectLst>
                  <a:outerShdw blurRad="60007" dist="200025" dir="15000000" sy="30000" kx="-1800000" algn="bl" rotWithShape="0">
                    <a:schemeClr val="bg1">
                      <a:lumMod val="95000"/>
                      <a:lumOff val="5000"/>
                      <a:alpha val="32000"/>
                    </a:schemeClr>
                  </a:outerShdw>
                </a:effectLst>
              </a:rPr>
              <a:t>                               -pevné - led a sníh</a:t>
            </a:r>
          </a:p>
          <a:p>
            <a:pPr algn="l"/>
            <a:r>
              <a:rPr lang="cs-CZ" dirty="0" smtClean="0">
                <a:effectLst>
                  <a:outerShdw blurRad="60007" dist="200025" dir="15000000" sy="30000" kx="-1800000" algn="bl" rotWithShape="0">
                    <a:schemeClr val="bg1">
                      <a:lumMod val="95000"/>
                      <a:lumOff val="5000"/>
                      <a:alpha val="32000"/>
                    </a:schemeClr>
                  </a:outerShdw>
                </a:effectLst>
              </a:rPr>
              <a:t>                               -kapalné – voda</a:t>
            </a:r>
          </a:p>
          <a:p>
            <a:pPr algn="l"/>
            <a:r>
              <a:rPr lang="cs-CZ" dirty="0" smtClean="0">
                <a:effectLst>
                  <a:outerShdw blurRad="60007" dist="200025" dir="15000000" sy="30000" kx="-1800000" algn="bl" rotWithShape="0">
                    <a:schemeClr val="bg1">
                      <a:lumMod val="95000"/>
                      <a:lumOff val="5000"/>
                      <a:alpha val="32000"/>
                    </a:schemeClr>
                  </a:outerShdw>
                </a:effectLst>
              </a:rPr>
              <a:t>                               -plynné – vodní para</a:t>
            </a:r>
          </a:p>
          <a:p>
            <a:pPr algn="l"/>
            <a:endParaRPr lang="cs-CZ" dirty="0" smtClean="0">
              <a:effectLst>
                <a:outerShdw blurRad="60007" dist="200025" dir="15000000" sy="30000" kx="-1800000" algn="bl" rotWithShape="0">
                  <a:schemeClr val="bg1">
                    <a:lumMod val="95000"/>
                    <a:lumOff val="5000"/>
                    <a:alpha val="32000"/>
                  </a:scheme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85611" y="980728"/>
            <a:ext cx="217277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Voda</a:t>
            </a:r>
            <a:endParaRPr lang="cs-CZ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Pevné skupenství vody</a:t>
            </a:r>
            <a:endParaRPr lang="cs-CZ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Led-chemický vzorec H</a:t>
            </a:r>
            <a:r>
              <a:rPr lang="cs-CZ" baseline="-25000" dirty="0" smtClean="0"/>
              <a:t>2</a:t>
            </a:r>
            <a:r>
              <a:rPr lang="cs-CZ" dirty="0" smtClean="0"/>
              <a:t>O, je šesterečný minerál</a:t>
            </a:r>
          </a:p>
          <a:p>
            <a:r>
              <a:rPr lang="cs-CZ" dirty="0" smtClean="0"/>
              <a:t>Led má své specifické místo mezi ostatními minerály, i když se většinou v mineralogických systémech neuvádí vůbec nebo pouze okrajově.</a:t>
            </a:r>
          </a:p>
          <a:p>
            <a:endParaRPr lang="cs-CZ" dirty="0" smtClean="0"/>
          </a:p>
          <a:p>
            <a:r>
              <a:rPr lang="cs-CZ" dirty="0" smtClean="0"/>
              <a:t>Sníh</a:t>
            </a:r>
          </a:p>
          <a:p>
            <a:r>
              <a:rPr lang="cs-CZ" b="1" dirty="0" smtClean="0"/>
              <a:t>Sníh</a:t>
            </a:r>
            <a:r>
              <a:rPr lang="cs-CZ" dirty="0" smtClean="0"/>
              <a:t> je specifická forma ledu, pevného skupenství vody. Je tvořen ledovými krystalky seskupenými do sněhových vloček. V přírodě vzniká přirozeně za vhodných klimatických podmínek v oblacích, odkud se snáší k zemi. Tento děj se nazývá </a:t>
            </a:r>
            <a:r>
              <a:rPr lang="cs-CZ" b="1" dirty="0" smtClean="0"/>
              <a:t>sněžení</a:t>
            </a:r>
            <a:r>
              <a:rPr lang="cs-CZ" dirty="0" smtClean="0"/>
              <a:t>. Sníh nahromaděný ve větším množství na dostatečně prochladlém zemském povrchu se nazývá </a:t>
            </a:r>
            <a:r>
              <a:rPr lang="cs-CZ" b="1" dirty="0" smtClean="0"/>
              <a:t>sněhová pokrývka</a:t>
            </a:r>
            <a:r>
              <a:rPr lang="cs-CZ" dirty="0" smtClean="0"/>
              <a:t>. Na rozdíl od dešťové vody z místa dopadu ihned neodtéká, představuje tak důležitý prvek v koloběhu vody v přírodě. Významná je také jeho tepelně izolační schopnost, která umožňuje mnoha rostlinným i živočišným druhů přečkat mrazy.</a:t>
            </a:r>
          </a:p>
        </p:txBody>
      </p:sp>
      <p:pic>
        <p:nvPicPr>
          <p:cNvPr id="21" name="Obrázek 20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2708920"/>
            <a:ext cx="1449604" cy="961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Kapalné skupenství</a:t>
            </a:r>
            <a:endParaRPr lang="cs-CZ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Voda</a:t>
            </a:r>
            <a:r>
              <a:rPr lang="cs-CZ" dirty="0" smtClean="0"/>
              <a:t>, sumárním vzorcem (zároveň však racionálním) H</a:t>
            </a:r>
            <a:r>
              <a:rPr lang="cs-CZ" baseline="-25000" dirty="0" smtClean="0"/>
              <a:t>2</a:t>
            </a:r>
            <a:r>
              <a:rPr lang="cs-CZ" dirty="0" smtClean="0"/>
              <a:t>O, systematicky </a:t>
            </a:r>
            <a:r>
              <a:rPr lang="cs-CZ" b="1" dirty="0" err="1" smtClean="0"/>
              <a:t>oxidan</a:t>
            </a:r>
            <a:r>
              <a:rPr lang="cs-CZ" b="1" dirty="0" smtClean="0"/>
              <a:t>(novější variantou </a:t>
            </a:r>
            <a:r>
              <a:rPr lang="cs-CZ" b="1" dirty="0" err="1" smtClean="0"/>
              <a:t>oxan</a:t>
            </a:r>
            <a:r>
              <a:rPr lang="cs-CZ" b="1" dirty="0" smtClean="0"/>
              <a:t>)</a:t>
            </a:r>
            <a:r>
              <a:rPr lang="cs-CZ" dirty="0" smtClean="0"/>
              <a:t>, je chemická sloučenina vodíku a kyslíku. Spolu se vzduchem, . Zemskou atmosférou tvoří základní podmínky pro existenci </a:t>
            </a:r>
            <a:r>
              <a:rPr lang="cs-CZ" dirty="0" err="1" smtClean="0"/>
              <a:t>životana</a:t>
            </a:r>
            <a:r>
              <a:rPr lang="cs-CZ" dirty="0" smtClean="0"/>
              <a:t> Zemi. Za normální teploty a tlaku je to bezbarvá, čirá kapalina bez zápachu, v silnější vrstvě namodralá.</a:t>
            </a:r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Plynné skupenství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Plyn</a:t>
            </a:r>
            <a:r>
              <a:rPr lang="cs-CZ" dirty="0" smtClean="0"/>
              <a:t> neboli plynná látka je jedno ze skupenství látek, při kterém jsou částice relativně daleko od sebe, pohybují se v celém objemu a nepůsobí na sebe přitažlivou silou. V chemických rovnicích se označuje písmenem g (</a:t>
            </a:r>
            <a:r>
              <a:rPr lang="cs-CZ" i="1" dirty="0" err="1" smtClean="0"/>
              <a:t>gas</a:t>
            </a:r>
            <a:r>
              <a:rPr lang="cs-CZ" dirty="0" smtClean="0"/>
              <a:t>).</a:t>
            </a:r>
          </a:p>
          <a:p>
            <a:r>
              <a:rPr lang="cs-CZ" dirty="0" smtClean="0"/>
              <a:t>Kinetická energie částic je mnohem větší než potenciální energie, která odpovídá přitažlivým silám. V důsledku toho se částice po vzájemné srážce rychle vymaní z dosahu přitažlivých sil a v objemu látky se pohybují téměř volně. Vzájemné vazby mezi částicemi lze tedy téměř zanedbat. U řídkých plynů je možné jednotlivé částice považovat za volné.</a:t>
            </a:r>
          </a:p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   Proč je voda důležitá pro lidstvo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Bereme vodu jako samozřejmost, plýtváme jí a ani nepřemýšlíme, co by se </a:t>
            </a:r>
            <a:r>
              <a:rPr lang="cs-CZ" u="sng" dirty="0" smtClean="0"/>
              <a:t>mohlo</a:t>
            </a:r>
            <a:r>
              <a:rPr lang="cs-CZ" dirty="0" smtClean="0"/>
              <a:t> stát, kdyby ta chemická sloučenina z vodíku a kyslíku došla. V ní vznikl život a bez ní by skončil za velmi krátkou dobu.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Pitná voda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Pitná voda</a:t>
            </a:r>
            <a:r>
              <a:rPr lang="cs-CZ" dirty="0" smtClean="0"/>
              <a:t> „je zdravotně nezávadná voda, která ani při trvalém požívání nevyvolá onemocnění nebo poruchy zdraví </a:t>
            </a:r>
            <a:r>
              <a:rPr lang="cs-CZ" dirty="0" smtClean="0"/>
              <a:t>přítomností mikroorganismů</a:t>
            </a:r>
            <a:r>
              <a:rPr lang="cs-CZ" dirty="0" smtClean="0"/>
              <a:t> nebo látek ovlivňujících akutním, chronickým či pozdním působením zdraví fyzických osob a jejich potomstva, jejíž smyslově postižitelné vlastnosti a jakost nebrání jejímu požívání a užívání pro hygienické potřeby fyzických osob.</a:t>
            </a:r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 rot="20669051">
            <a:off x="457200" y="2708920"/>
            <a:ext cx="8229600" cy="864096"/>
          </a:xfrm>
        </p:spPr>
        <p:txBody>
          <a:bodyPr/>
          <a:lstStyle/>
          <a:p>
            <a:r>
              <a:rPr lang="cs-CZ" dirty="0" smtClean="0"/>
              <a:t>                       Konec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66</Words>
  <Application>Microsoft Office PowerPoint</Application>
  <PresentationFormat>Předvádění na obrazovce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  </vt:lpstr>
      <vt:lpstr>         Pevné skupenství vody</vt:lpstr>
      <vt:lpstr>           Kapalné skupenství</vt:lpstr>
      <vt:lpstr>             Plynné skupenství</vt:lpstr>
      <vt:lpstr>    Proč je voda důležitá pro lidstvo  </vt:lpstr>
      <vt:lpstr>                   Pitná voda</vt:lpstr>
      <vt:lpstr>                       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ucitel</dc:creator>
  <cp:lastModifiedBy>ucitel</cp:lastModifiedBy>
  <cp:revision>9</cp:revision>
  <dcterms:created xsi:type="dcterms:W3CDTF">2013-05-17T06:31:10Z</dcterms:created>
  <dcterms:modified xsi:type="dcterms:W3CDTF">2013-05-17T07:56:54Z</dcterms:modified>
</cp:coreProperties>
</file>