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p.cz/" TargetMode="External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www.cmelda.webnode.cz/news/dalsi-zajimavosti-o-vo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p.cz/cz/vod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\AppData\Local\Microsoft\Windows\Temporary Internet Files\Content.IE5\VRSC9M2L\MP90040001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9102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18288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Voda živá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1285860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Hana Zaoralová </a:t>
            </a:r>
            <a:endParaRPr lang="cs-CZ" sz="18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Znečištění vody</a:t>
            </a:r>
            <a:b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 co my s ním?</a:t>
            </a:r>
            <a:endParaRPr lang="cs-CZ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    Voda </a:t>
            </a:r>
            <a:r>
              <a:rPr lang="cs-CZ" b="1" dirty="0" smtClean="0">
                <a:solidFill>
                  <a:schemeClr val="bg1"/>
                </a:solidFill>
              </a:rPr>
              <a:t>má hodnotu nejen ekonomickou, ale i ekologickou. Pětina lidstva nemá přístup k nezávadné vodě. 2,6 miliardy lidí postrádá hygienické zázemí. Ve 20. století zmizelo 50% světových mokřadů. 3 miliony lidí ročně umírají na choroby způsobené kontaminovanou vodou a špatnou hygienou (např. průjmová onemocnění a malárie), 90% z nich jsou děti do pěti let. O to nepříjemnější je skutečnost, že se zásoby sladké vody na Zemi </a:t>
            </a:r>
            <a:r>
              <a:rPr lang="cs-CZ" b="1" dirty="0" smtClean="0">
                <a:solidFill>
                  <a:schemeClr val="bg1"/>
                </a:solidFill>
              </a:rPr>
              <a:t>snižují.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     </a:t>
            </a:r>
            <a:r>
              <a:rPr lang="cs-CZ" b="1" dirty="0" smtClean="0">
                <a:solidFill>
                  <a:schemeClr val="bg1"/>
                </a:solidFill>
              </a:rPr>
              <a:t>Podle odhadu Organizace pro výživu a zemědělství (FAO) klesly zásoby vody v Evropě o třetinu, v Asii o tři čtvrtiny a v Africe o dvě třetiny. Rozdíly mezi zásobami vody a její spotřebou se neustále prohlubují a lze přitom předpokládat, že spotřeba vody bude v následujících letech stále stoupat. Značná část znečištění životního prostředí pochází ze zemědělství (pesticidy, hnojiva i zvířecí exkrementy) a zasahuje i vodní zdroje. Pitná voda se stává strategickou surovinou a do intenzivně využívaných zemědělských oblastí se musí přivádět z velkých vzdáleností.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Koloběh vody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440px-Watercycleczechhi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Děkuji za pozornost a zase někdy nashledanou.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Zdroje: </a:t>
            </a:r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google.cz</a:t>
            </a:r>
            <a:endParaRPr lang="cs-CZ" dirty="0" smtClean="0"/>
          </a:p>
          <a:p>
            <a:r>
              <a:rPr lang="cs-CZ" dirty="0" smtClean="0"/>
              <a:t>             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mzp.cz</a:t>
            </a:r>
            <a:endParaRPr lang="cs-CZ" dirty="0" smtClean="0"/>
          </a:p>
          <a:p>
            <a:r>
              <a:rPr lang="cs-CZ" dirty="0" smtClean="0"/>
              <a:t>             </a:t>
            </a:r>
            <a:r>
              <a:rPr lang="cs-CZ" dirty="0" smtClean="0">
                <a:hlinkClick r:id="rId4"/>
              </a:rPr>
              <a:t>www.</a:t>
            </a:r>
            <a:r>
              <a:rPr lang="cs-CZ" i="1" dirty="0" err="1" smtClean="0">
                <a:hlinkClick r:id="rId4"/>
              </a:rPr>
              <a:t>cmelda.webnode.cz</a:t>
            </a:r>
            <a:r>
              <a:rPr lang="cs-CZ" i="1" dirty="0" smtClean="0">
                <a:hlinkClick r:id="rId4"/>
              </a:rPr>
              <a:t>/</a:t>
            </a:r>
            <a:r>
              <a:rPr lang="cs-CZ" i="1" dirty="0" err="1" smtClean="0">
                <a:hlinkClick r:id="rId4"/>
              </a:rPr>
              <a:t>news</a:t>
            </a:r>
            <a:r>
              <a:rPr lang="cs-CZ" i="1" dirty="0" smtClean="0">
                <a:hlinkClick r:id="rId4"/>
              </a:rPr>
              <a:t>/</a:t>
            </a:r>
            <a:r>
              <a:rPr lang="cs-CZ" i="1" dirty="0" err="1" smtClean="0">
                <a:hlinkClick r:id="rId4"/>
              </a:rPr>
              <a:t>dalsi</a:t>
            </a:r>
            <a:r>
              <a:rPr lang="cs-CZ" i="1" dirty="0" smtClean="0">
                <a:hlinkClick r:id="rId4"/>
              </a:rPr>
              <a:t>-</a:t>
            </a:r>
            <a:r>
              <a:rPr lang="cs-CZ" b="1" i="1" dirty="0" err="1" smtClean="0">
                <a:hlinkClick r:id="rId4"/>
              </a:rPr>
              <a:t>zajimavost</a:t>
            </a:r>
            <a:r>
              <a:rPr lang="cs-CZ" i="1" dirty="0" err="1" smtClean="0">
                <a:hlinkClick r:id="rId4"/>
              </a:rPr>
              <a:t>i</a:t>
            </a:r>
            <a:r>
              <a:rPr lang="cs-CZ" i="1" dirty="0" smtClean="0">
                <a:hlinkClick r:id="rId4"/>
              </a:rPr>
              <a:t>-o- </a:t>
            </a:r>
            <a:r>
              <a:rPr lang="cs-CZ" b="1" i="1" dirty="0" err="1" smtClean="0">
                <a:hlinkClick r:id="rId4"/>
              </a:rPr>
              <a:t>vode</a:t>
            </a:r>
            <a:r>
              <a:rPr lang="cs-CZ" i="1" dirty="0" smtClean="0">
                <a:hlinkClick r:id="rId4"/>
              </a:rPr>
              <a:t>/</a:t>
            </a:r>
            <a:endParaRPr lang="cs-CZ" i="1" dirty="0" smtClean="0"/>
          </a:p>
          <a:p>
            <a:endParaRPr lang="cs-CZ" i="1" dirty="0" smtClean="0"/>
          </a:p>
          <a:p>
            <a:endParaRPr lang="cs-CZ" dirty="0"/>
          </a:p>
        </p:txBody>
      </p:sp>
      <p:pic>
        <p:nvPicPr>
          <p:cNvPr id="10242" name="Picture 2" descr="C:\Users\Zak\AppData\Local\Microsoft\Windows\Temporary Internet Files\Content.IE5\SRFNUHUJ\MC900424710[2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00504"/>
            <a:ext cx="4961545" cy="2581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21444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Voda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jen takový malilinkatý úvodíček 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cs-CZ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215370" cy="48577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Voda .Každý ji zná (a teď ruku na srdce),  kdyby se na zemi najednou objevili nějací zelení mužíčkové, kdo by jim vysvětlil co to je, jak to funguje , jak se to používá? Popsat ji dokáže jen pár lidí , nevím jestli mezi ně patřím i já , ale alespoň se pokusím vám to trochu přiblížit. Teď mám asi trochu výhodu v tom, že moje mamka pracuje ve firmě </a:t>
            </a:r>
            <a:r>
              <a:rPr lang="cs-CZ" dirty="0" err="1" smtClean="0"/>
              <a:t>SmVaK</a:t>
            </a:r>
            <a:r>
              <a:rPr lang="cs-CZ" dirty="0" smtClean="0"/>
              <a:t>, celým názvem Severomoravské vodovody a kanalizace. Akorát teď přemýšlím , že až tak velká výhoda to zase není (víme s předstihem jenom to kde a kdy nepoteče voda a jestli zdraží nebo naopak zlevní). </a:t>
            </a:r>
            <a:endParaRPr lang="cs-CZ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Zak\AppData\Local\Microsoft\Windows\Temporary Internet Files\Content.IE5\04ZMJH3B\MC900448733[1].jpg"/>
          <p:cNvPicPr>
            <a:picLocks noChangeAspect="1" noChangeArrowheads="1"/>
          </p:cNvPicPr>
          <p:nvPr/>
        </p:nvPicPr>
        <p:blipFill>
          <a:blip r:embed="rId2">
            <a:lum bright="12000" contrast="3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14300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Pár takových nedůležitých poznatků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786742" cy="4929222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*chemická značka: H</a:t>
            </a:r>
            <a:r>
              <a:rPr lang="cs-CZ" b="1" baseline="-25000" dirty="0" smtClean="0">
                <a:solidFill>
                  <a:schemeClr val="bg1"/>
                </a:solidFill>
              </a:rPr>
              <a:t>2</a:t>
            </a:r>
            <a:r>
              <a:rPr lang="cs-CZ" b="1" dirty="0" smtClean="0">
                <a:solidFill>
                  <a:schemeClr val="bg1"/>
                </a:solidFill>
              </a:rPr>
              <a:t> O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*hustota: 1000</a:t>
            </a:r>
            <a:r>
              <a:rPr lang="cs-CZ" b="1" baseline="30000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kg/m</a:t>
            </a:r>
            <a:r>
              <a:rPr lang="cs-CZ" b="1" baseline="30000" dirty="0" smtClean="0">
                <a:solidFill>
                  <a:schemeClr val="bg1"/>
                </a:solidFill>
              </a:rPr>
              <a:t> 3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*skupenství: kapalné ,pevné, plynné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*dělení vody: pitná, užitková,odpadní,sladká slaná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  <p:pic>
        <p:nvPicPr>
          <p:cNvPr id="2052" name="Picture 4" descr="C:\Users\Zak\AppData\Local\Microsoft\Windows\Temporary Internet Files\Content.IE5\VRSC9M2L\MC9003700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716" y="285728"/>
            <a:ext cx="1547284" cy="3118034"/>
          </a:xfrm>
          <a:prstGeom prst="rect">
            <a:avLst/>
          </a:prstGeom>
          <a:noFill/>
        </p:spPr>
      </p:pic>
      <p:pic>
        <p:nvPicPr>
          <p:cNvPr id="2055" name="Picture 7" descr="C:\Users\Zak\AppData\Local\Microsoft\Windows\Temporary Internet Files\Content.IE5\SRFNUHUJ\MC90042471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286388"/>
            <a:ext cx="2331966" cy="1213227"/>
          </a:xfrm>
          <a:prstGeom prst="rect">
            <a:avLst/>
          </a:prstGeom>
          <a:noFill/>
        </p:spPr>
      </p:pic>
      <p:pic>
        <p:nvPicPr>
          <p:cNvPr id="10" name="Picture 7" descr="C:\Users\Zak\AppData\Local\Microsoft\Windows\Temporary Internet Files\Content.IE5\SRFNUHUJ\MC90042471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857892"/>
            <a:ext cx="1370780" cy="713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Zak\AppData\Local\Microsoft\Windows\Temporary Internet Files\Content.IE5\SRFNUHUJ\MP900442275[1].jpg"/>
          <p:cNvPicPr>
            <a:picLocks noChangeAspect="1" noChangeArrowheads="1"/>
          </p:cNvPicPr>
          <p:nvPr/>
        </p:nvPicPr>
        <p:blipFill>
          <a:blip r:embed="rId2">
            <a:lum bright="32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zajímavosti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…víte,že?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Voda je nejzáhadnější a nejdokonalejší tekutinou na planetě zemi. Nachází se na všech planetách v celém vesmíru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Voda je nejzáhadnější a nejdokonalejší tekutinou na planetě zemi. Nachází se na všech planetách v celém </a:t>
            </a:r>
            <a:r>
              <a:rPr lang="cs-CZ" dirty="0" smtClean="0">
                <a:solidFill>
                  <a:schemeClr val="bg1"/>
                </a:solidFill>
              </a:rPr>
              <a:t>vesmíru.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82" name="Picture 10" descr="C:\Users\Zak\AppData\Local\Microsoft\Windows\Temporary Internet Files\Content.IE5\SRFNUHUJ\MC90043779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72008"/>
            <a:ext cx="2071702" cy="19187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Zak\AppData\Local\Microsoft\Windows\Temporary Internet Files\Content.IE5\VRSC9M2L\MP90040688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Proč je voda tak důležitá?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Zemský povrch je tvořen ze 70% vody a 30% souše.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Lidská bytost je tvořena z 70% vody a 30% sušiny.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Lidská strava by měla být tvořena z 70% vody a 30% sušiny, ale ve skutečnosti je tomu jinak. Proč? Učme se od přírody. Příroda nám vše ukázala.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Ale my lidé chodíme po přírodě se zavřenýma očima……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k\AppData\Local\Microsoft\Windows\Temporary Internet Files\Content.IE5\1UNFF02P\MP90042803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O poutu mezi člověkem a vodou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Novorozenec 80% vody a 20% sušina</a:t>
            </a:r>
          </a:p>
          <a:p>
            <a:r>
              <a:rPr lang="cs-CZ" b="1" dirty="0" smtClean="0"/>
              <a:t>Člověk       70% vody a 30% sušina</a:t>
            </a:r>
          </a:p>
          <a:p>
            <a:r>
              <a:rPr lang="cs-CZ" b="1" dirty="0" smtClean="0"/>
              <a:t>Mozek       80% vody a 20% sušina</a:t>
            </a:r>
          </a:p>
          <a:p>
            <a:r>
              <a:rPr lang="cs-CZ" b="1" dirty="0" smtClean="0"/>
              <a:t>Slina        98% vody a   2% sušina</a:t>
            </a:r>
          </a:p>
          <a:p>
            <a:r>
              <a:rPr lang="cs-CZ" b="1" dirty="0" smtClean="0"/>
              <a:t>Krev         92% vody a   8% sušina</a:t>
            </a:r>
          </a:p>
          <a:p>
            <a:r>
              <a:rPr lang="cs-CZ" b="1" dirty="0" smtClean="0"/>
              <a:t>Kosti        20% vody  a 80% sušina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6" name="Picture 6" descr="C:\Users\Zak\AppData\Local\Microsoft\Windows\Temporary Internet Files\Content.IE5\VRSC9M2L\MP900449068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6280"/>
          <a:stretch>
            <a:fillRect/>
          </a:stretch>
        </p:blipFill>
        <p:spPr bwMode="auto">
          <a:xfrm>
            <a:off x="5929322" y="3071786"/>
            <a:ext cx="321467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gram Files (x86)\Microsoft Office\MEDIA\CAGCAT10\j0292152.wmf"/>
          <p:cNvPicPr>
            <a:picLocks noChangeAspect="1" noChangeArrowheads="1"/>
          </p:cNvPicPr>
          <p:nvPr/>
        </p:nvPicPr>
        <p:blipFill>
          <a:blip r:embed="rId2">
            <a:lum bright="25000" contrast="-20000"/>
          </a:blip>
          <a:srcRect/>
          <a:stretch>
            <a:fillRect/>
          </a:stretch>
        </p:blipFill>
        <p:spPr bwMode="auto">
          <a:xfrm>
            <a:off x="0" y="-8033"/>
            <a:ext cx="9144000" cy="686603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10000"/>
                  </a:schemeClr>
                </a:solidFill>
              </a:rPr>
              <a:t>S vodou je i legrace</a:t>
            </a:r>
            <a:endParaRPr lang="cs-CZ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</a:rPr>
              <a:t>Voda je mocný živel, se kterým není radno si zahrávat. Musíme ji brát vážně. I když se jednou človíček neudržel a postavil si loďku, aby se někam dostal a aby si užil trošku toho adrenalinu. A tak vznikli vodní lyže, surfovací prkna, jachty, houseboaty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a kajaky a mnoho dalších vymožeností . Jednou dostal zase človíček nápad, že se podívá co je pod hladinou. Atak vzniklo potápění. Tak se mu zalíbily korálové útesy a pestrobarevné rybičky, že si je odnesl domů a dal je do </a:t>
            </a:r>
            <a:r>
              <a:rPr lang="cs-CZ" b="1" dirty="0" err="1" smtClean="0">
                <a:solidFill>
                  <a:schemeClr val="bg1"/>
                </a:solidFill>
              </a:rPr>
              <a:t>akvaria</a:t>
            </a:r>
            <a:r>
              <a:rPr lang="cs-CZ" b="1" dirty="0" smtClean="0">
                <a:solidFill>
                  <a:schemeClr val="bg1"/>
                </a:solidFill>
              </a:rPr>
              <a:t>. Jenže to netušil, jaký to bude mít ekologický dopad. 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ak\AppData\Local\Microsoft\Windows\Temporary Internet Files\Content.IE5\VRSC9M2L\MP9004275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Ministerstvo životního prostředí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205A32"/>
                </a:solidFill>
              </a:rPr>
              <a:t>Odbor ochrany vod Ministerstva životního prostředí je ústředním vodoprávním úřadem zejména v následujících oblastech: 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/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ochrana množství a jakosti povrchových a </a:t>
            </a:r>
            <a:r>
              <a:rPr lang="cs-CZ" dirty="0" smtClean="0">
                <a:solidFill>
                  <a:srgbClr val="205A32"/>
                </a:solidFill>
              </a:rPr>
              <a:t>podzemních vod</a:t>
            </a:r>
            <a:r>
              <a:rPr lang="cs-CZ" dirty="0" smtClean="0">
                <a:solidFill>
                  <a:srgbClr val="205A32"/>
                </a:solidFill>
              </a:rPr>
              <a:t>, 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ochrana před povodněmi,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plánování v oblasti vod na národní a mezinárodní úrovni včetně programů opatření,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mezinárodní spolupráce v oblasti ochrany vod,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ekonomické, finanční a administrativní nástroje v ochraně vod,</a:t>
            </a:r>
            <a:br>
              <a:rPr lang="cs-CZ" dirty="0" smtClean="0">
                <a:solidFill>
                  <a:srgbClr val="205A32"/>
                </a:solidFill>
              </a:rPr>
            </a:br>
            <a:r>
              <a:rPr lang="cs-CZ" dirty="0" smtClean="0">
                <a:solidFill>
                  <a:srgbClr val="205A32"/>
                </a:solidFill>
              </a:rPr>
              <a:t>- tvorba legislativy a norem v oblasti ochrany vod.</a:t>
            </a:r>
            <a:endParaRPr lang="cs-CZ" dirty="0">
              <a:solidFill>
                <a:srgbClr val="205A32"/>
              </a:solidFill>
            </a:endParaRPr>
          </a:p>
        </p:txBody>
      </p:sp>
      <p:pic>
        <p:nvPicPr>
          <p:cNvPr id="7171" name="Picture 3" descr="C:\Users\Zak\AppData\Local\Microsoft\Windows\Temporary Internet Files\Content.IE5\1UNFF02P\MP900449051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" r="6250" b="10000"/>
          <a:stretch>
            <a:fillRect/>
          </a:stretch>
        </p:blipFill>
        <p:spPr bwMode="auto">
          <a:xfrm>
            <a:off x="7715272" y="3000372"/>
            <a:ext cx="1143008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Šipka dolů 5"/>
          <p:cNvSpPr/>
          <p:nvPr/>
        </p:nvSpPr>
        <p:spPr>
          <a:xfrm>
            <a:off x="8001024" y="2071678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Voda v přírodě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 (mil. Km</a:t>
                      </a:r>
                      <a:r>
                        <a:rPr lang="cs-CZ" baseline="30000" dirty="0" smtClean="0"/>
                        <a:t> 3</a:t>
                      </a:r>
                      <a:r>
                        <a:rPr lang="cs-CZ" baseline="0" dirty="0" smtClean="0"/>
                        <a:t> 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Množství z celku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Moře a oceány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1 370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97,25 %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Ledovce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2,05 %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Spodní voda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0,68 %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Jezera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0,01 %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Půdní vlhkost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 atmosféře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0,001%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Řeky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0,0001 %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Biosféra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0,000004 %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1 409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100 %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648</Words>
  <PresentationFormat>Předvádění na obrazovce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Vrchol</vt:lpstr>
      <vt:lpstr>Voda živá </vt:lpstr>
      <vt:lpstr>Voda jen takový malilinkatý úvodíček </vt:lpstr>
      <vt:lpstr>Pár takových nedůležitých poznatků</vt:lpstr>
      <vt:lpstr> zajímavosti …víte,že?</vt:lpstr>
      <vt:lpstr>Proč je voda tak důležitá?</vt:lpstr>
      <vt:lpstr>O poutu mezi člověkem a vodou</vt:lpstr>
      <vt:lpstr>S vodou je i legrace</vt:lpstr>
      <vt:lpstr>Ministerstvo životního prostředí</vt:lpstr>
      <vt:lpstr>Voda v přírodě</vt:lpstr>
      <vt:lpstr>Znečištění vody a co my s ním?</vt:lpstr>
      <vt:lpstr>Snímek 11</vt:lpstr>
      <vt:lpstr>Koloběh vody</vt:lpstr>
      <vt:lpstr>Děkuji za pozornost a zase někdy nashledanou.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živá</dc:title>
  <dc:creator>Zak</dc:creator>
  <cp:lastModifiedBy>Matouš Dohnal</cp:lastModifiedBy>
  <cp:revision>14</cp:revision>
  <dcterms:created xsi:type="dcterms:W3CDTF">2013-05-17T06:54:25Z</dcterms:created>
  <dcterms:modified xsi:type="dcterms:W3CDTF">2013-05-17T08:52:45Z</dcterms:modified>
</cp:coreProperties>
</file>