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5" r:id="rId4"/>
    <p:sldId id="264" r:id="rId5"/>
    <p:sldId id="263" r:id="rId6"/>
    <p:sldId id="262" r:id="rId7"/>
    <p:sldId id="259" r:id="rId8"/>
    <p:sldId id="258" r:id="rId9"/>
    <p:sldId id="260" r:id="rId10"/>
    <p:sldId id="261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690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913F-2436-4711-B424-C7B5D1F3C8F2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970A-BCC6-4FB2-9375-D6CE9BD330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913F-2436-4711-B424-C7B5D1F3C8F2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970A-BCC6-4FB2-9375-D6CE9BD330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913F-2436-4711-B424-C7B5D1F3C8F2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970A-BCC6-4FB2-9375-D6CE9BD330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913F-2436-4711-B424-C7B5D1F3C8F2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970A-BCC6-4FB2-9375-D6CE9BD330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913F-2436-4711-B424-C7B5D1F3C8F2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970A-BCC6-4FB2-9375-D6CE9BD330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913F-2436-4711-B424-C7B5D1F3C8F2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970A-BCC6-4FB2-9375-D6CE9BD330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913F-2436-4711-B424-C7B5D1F3C8F2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970A-BCC6-4FB2-9375-D6CE9BD330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913F-2436-4711-B424-C7B5D1F3C8F2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970A-BCC6-4FB2-9375-D6CE9BD330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913F-2436-4711-B424-C7B5D1F3C8F2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970A-BCC6-4FB2-9375-D6CE9BD330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913F-2436-4711-B424-C7B5D1F3C8F2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9970A-BCC6-4FB2-9375-D6CE9BD330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913F-2436-4711-B424-C7B5D1F3C8F2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C09970A-BCC6-4FB2-9375-D6CE9BD3300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A1913F-2436-4711-B424-C7B5D1F3C8F2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C09970A-BCC6-4FB2-9375-D6CE9BD33007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slide" Target="slide8.xml"/><Relationship Id="rId7" Type="http://schemas.openxmlformats.org/officeDocument/2006/relationships/slide" Target="slide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slide" Target="slide7.xml"/><Relationship Id="rId9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Pitn%C3%A1_voda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hyperlink" Target="http://www.dobra-voda.cz/vyznam" TargetMode="External"/><Relationship Id="rId4" Type="http://schemas.openxmlformats.org/officeDocument/2006/relationships/hyperlink" Target="http://willik.blog.cz/1012/voda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3019872" cy="1470025"/>
          </a:xfrm>
        </p:spPr>
        <p:txBody>
          <a:bodyPr>
            <a:noAutofit/>
          </a:bodyPr>
          <a:lstStyle/>
          <a:p>
            <a:r>
              <a:rPr lang="cs-CZ" sz="66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V</a:t>
            </a:r>
            <a:r>
              <a:rPr lang="cs-CZ" sz="6600" dirty="0" smtClean="0"/>
              <a:t>.</a:t>
            </a:r>
            <a:r>
              <a:rPr lang="cs-CZ" sz="66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O</a:t>
            </a:r>
            <a:r>
              <a:rPr lang="cs-CZ" sz="6600" dirty="0" smtClean="0"/>
              <a:t>.</a:t>
            </a:r>
            <a:r>
              <a:rPr lang="cs-CZ" sz="66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D</a:t>
            </a:r>
            <a:r>
              <a:rPr lang="cs-CZ" sz="6600" dirty="0" smtClean="0"/>
              <a:t>.</a:t>
            </a:r>
            <a:r>
              <a:rPr lang="cs-CZ" sz="6600" dirty="0" smtClean="0">
                <a:solidFill>
                  <a:schemeClr val="bg2">
                    <a:lumMod val="75000"/>
                  </a:schemeClr>
                </a:solidFill>
              </a:rPr>
              <a:t>A</a:t>
            </a:r>
            <a:endParaRPr lang="cs-CZ" sz="6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1916832"/>
            <a:ext cx="2232248" cy="175260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5" name="Obrázek 4" descr="281675-top_foto1-rwys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780928"/>
            <a:ext cx="3960440" cy="2231048"/>
          </a:xfrm>
          <a:prstGeom prst="rect">
            <a:avLst/>
          </a:prstGeom>
        </p:spPr>
      </p:pic>
      <p:pic>
        <p:nvPicPr>
          <p:cNvPr id="6" name="Obrázek 5" descr="vod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311795">
            <a:off x="5626736" y="972697"/>
            <a:ext cx="2683547" cy="40300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 jeden den naše tělo vyloučí asi 2.5 l. vody.</a:t>
            </a:r>
          </a:p>
          <a:p>
            <a:r>
              <a:rPr lang="cs-CZ" dirty="0" smtClean="0"/>
              <a:t>I když si většina lidí svůj pitný režim hlídá, v letních dnech nebo sportování často zapomínáme zvýšit příjem tekutin.</a:t>
            </a:r>
          </a:p>
          <a:p>
            <a:r>
              <a:rPr lang="cs-CZ" dirty="0" smtClean="0"/>
              <a:t>Látková výměna probíhá rychleji v těle dětí, a proto je nutné věnovat velkou pozornost pitného režimu dětem.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9512" y="6165304"/>
            <a:ext cx="2520280" cy="646331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600" b="1" i="1" u="sng" dirty="0" smtClean="0">
                <a:latin typeface="Andalus" pitchFamily="18" charset="-78"/>
                <a:cs typeface="Andalus" pitchFamily="18" charset="-78"/>
                <a:hlinkClick r:id="rId2" action="ppaction://hlinksldjump"/>
              </a:rPr>
              <a:t>OBSAH</a:t>
            </a:r>
            <a:endParaRPr lang="cs-CZ" sz="3600" b="1" i="1" u="sng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-410667" y="692696"/>
            <a:ext cx="95546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ContrastingLeftFacing"/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Proč je pitný režim důležitý ?</a:t>
            </a:r>
            <a:endParaRPr lang="cs-CZ" sz="5400" b="1" cap="none" spc="0" dirty="0">
              <a:ln>
                <a:prstDash val="solid"/>
              </a:ln>
              <a:solidFill>
                <a:srgbClr val="FF0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6" name="Obrázek 5" descr="005083o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1134386">
            <a:off x="6247737" y="4684166"/>
            <a:ext cx="2065412" cy="176937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  <a:blipFill>
            <a:blip r:embed="rId2" cstate="print"/>
            <a:tile tx="0" ty="0" sx="100000" sy="100000" flip="none" algn="tl"/>
          </a:blip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/>
            <a:endParaRPr lang="cs-CZ" sz="6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6200000" scaled="0"/>
          </a:gradFill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hlinkClick r:id="rId3" action="ppaction://hlinksldjump"/>
              </a:rPr>
              <a:t>O firmě</a:t>
            </a:r>
            <a:r>
              <a:rPr lang="cs-CZ" dirty="0" smtClean="0">
                <a:solidFill>
                  <a:srgbClr val="00B0F0"/>
                </a:solidFill>
                <a:hlinkClick r:id="rId3" action="ppaction://hlinksldjump"/>
              </a:rPr>
              <a:t>:</a:t>
            </a:r>
            <a:endParaRPr lang="cs-CZ" dirty="0" smtClean="0">
              <a:solidFill>
                <a:srgbClr val="00B0F0"/>
              </a:solidFill>
            </a:endParaRPr>
          </a:p>
          <a:p>
            <a:r>
              <a:rPr lang="cs-CZ" dirty="0" smtClean="0">
                <a:solidFill>
                  <a:srgbClr val="00B0F0"/>
                </a:solidFill>
                <a:hlinkClick r:id="rId4" action="ppaction://hlinksldjump"/>
              </a:rPr>
              <a:t>Znečišťování vody</a:t>
            </a:r>
            <a:r>
              <a:rPr lang="cs-CZ" dirty="0" smtClean="0">
                <a:solidFill>
                  <a:srgbClr val="00B0F0"/>
                </a:solidFill>
              </a:rPr>
              <a:t>:</a:t>
            </a:r>
          </a:p>
          <a:p>
            <a:r>
              <a:rPr lang="cs-CZ" dirty="0" smtClean="0">
                <a:solidFill>
                  <a:srgbClr val="00B0F0"/>
                </a:solidFill>
                <a:hlinkClick r:id="rId5" action="ppaction://hlinksldjump"/>
              </a:rPr>
              <a:t>Pitný režim pro člověka:</a:t>
            </a:r>
            <a:endParaRPr lang="cs-CZ" dirty="0" smtClean="0">
              <a:solidFill>
                <a:srgbClr val="00B0F0"/>
              </a:solidFill>
            </a:endParaRPr>
          </a:p>
          <a:p>
            <a:r>
              <a:rPr lang="cs-CZ" dirty="0" smtClean="0">
                <a:hlinkClick r:id="rId6" action="ppaction://hlinksldjump"/>
              </a:rPr>
              <a:t>Proč je pitný režim důležitý ?</a:t>
            </a:r>
            <a:endParaRPr lang="cs-CZ" dirty="0" smtClean="0"/>
          </a:p>
          <a:p>
            <a:r>
              <a:rPr lang="cs-CZ" dirty="0" smtClean="0">
                <a:hlinkClick r:id="rId7" action="ppaction://hlinksldjump"/>
              </a:rPr>
              <a:t>Oběh vody</a:t>
            </a:r>
            <a:r>
              <a:rPr lang="cs-CZ" dirty="0" smtClean="0">
                <a:hlinkClick r:id="rId7" action="ppaction://hlinksldjump"/>
              </a:rPr>
              <a:t>:</a:t>
            </a:r>
            <a:endParaRPr lang="cs-CZ" dirty="0" smtClean="0"/>
          </a:p>
          <a:p>
            <a:r>
              <a:rPr lang="cs-CZ" dirty="0" smtClean="0">
                <a:hlinkClick r:id="rId8" action="ppaction://hlinksldjump"/>
              </a:rPr>
              <a:t>Zdroje: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</a:t>
            </a:r>
            <a:r>
              <a:rPr lang="cs-CZ" dirty="0" smtClean="0">
                <a:hlinkClick r:id="rId9" action="ppaction://hlinksldjump"/>
              </a:rPr>
              <a:t>LOGO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Závěr:</a:t>
            </a:r>
          </a:p>
          <a:p>
            <a:pPr>
              <a:buNone/>
            </a:pPr>
            <a:endParaRPr lang="cs-CZ" dirty="0" smtClean="0"/>
          </a:p>
          <a:p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131840" y="908720"/>
            <a:ext cx="2505814" cy="92333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chemeClr val="tx1"/>
            </a:solidFill>
            <a:prstDash val="sysDot"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Obsah:</a:t>
            </a:r>
            <a:endParaRPr lang="cs-CZ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endParaRPr lang="cs-CZ" sz="80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Tak tímhle končí prezentace naší firmy.</a:t>
            </a:r>
          </a:p>
          <a:p>
            <a:r>
              <a:rPr lang="cs-CZ" dirty="0" smtClean="0"/>
              <a:t>Doufám, že se Vám to líbilo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Zpracoval </a:t>
            </a:r>
            <a:r>
              <a:rPr lang="cs-CZ" u="dottedHeavy" dirty="0" smtClean="0">
                <a:solidFill>
                  <a:srgbClr val="FF0000"/>
                </a:solidFill>
              </a:rPr>
              <a:t>Jakub </a:t>
            </a:r>
            <a:r>
              <a:rPr lang="cs-CZ" u="dottedHeavy" dirty="0" err="1" smtClean="0">
                <a:solidFill>
                  <a:srgbClr val="FF0000"/>
                </a:solidFill>
              </a:rPr>
              <a:t>Klíštinec</a:t>
            </a:r>
            <a:endParaRPr lang="cs-CZ" u="dottedHeavy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419872" y="908720"/>
            <a:ext cx="19663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Závěr</a:t>
            </a:r>
            <a:endParaRPr lang="cs-CZ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23528" y="5949280"/>
            <a:ext cx="1835696" cy="52322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cs-CZ" sz="2800" b="1" i="1" u="sng" dirty="0" smtClean="0">
                <a:latin typeface="Andalus" pitchFamily="18" charset="-78"/>
                <a:cs typeface="Andalus" pitchFamily="18" charset="-78"/>
                <a:hlinkClick r:id="rId2" action="ppaction://hlinksldjump"/>
              </a:rPr>
              <a:t>OBSAH</a:t>
            </a:r>
            <a:endParaRPr lang="cs-CZ" sz="2800" b="1" i="1" u="sng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600" u="wavyHeavy" dirty="0" smtClean="0">
                <a:solidFill>
                  <a:srgbClr val="FFC000"/>
                </a:solidFill>
              </a:rPr>
              <a:t>LOGO:</a:t>
            </a:r>
            <a:endParaRPr lang="cs-CZ" sz="6600" u="wavyHeavy" dirty="0">
              <a:solidFill>
                <a:srgbClr val="FFC000"/>
              </a:solidFill>
            </a:endParaRPr>
          </a:p>
        </p:txBody>
      </p:sp>
      <p:pic>
        <p:nvPicPr>
          <p:cNvPr id="6" name="Zástupný symbol pro obsah 5" descr="Voda-Jakub-Klíštinec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bright="-14000" contrast="57000"/>
          </a:blip>
          <a:stretch>
            <a:fillRect/>
          </a:stretch>
        </p:blipFill>
        <p:spPr>
          <a:xfrm>
            <a:off x="3923929" y="2649514"/>
            <a:ext cx="4536504" cy="351579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Obdélník 6"/>
          <p:cNvSpPr/>
          <p:nvPr/>
        </p:nvSpPr>
        <p:spPr>
          <a:xfrm>
            <a:off x="251520" y="6165304"/>
            <a:ext cx="1656184" cy="46166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cs-CZ" sz="2400" b="1" i="1" u="sng" dirty="0" smtClean="0">
                <a:latin typeface="Andalus" pitchFamily="18" charset="-78"/>
                <a:cs typeface="Andalus" pitchFamily="18" charset="-78"/>
                <a:hlinkClick r:id="rId3" action="ppaction://hlinksldjump"/>
              </a:rPr>
              <a:t>OBSAH</a:t>
            </a:r>
            <a:endParaRPr lang="cs-CZ" sz="2400" b="1" i="1" u="sng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368152"/>
          </a:xfrm>
          <a:solidFill>
            <a:schemeClr val="bg1">
              <a:lumMod val="95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  <a:reflection blurRad="6350" stA="50000" endA="300" endPos="90000" dir="5400000" sy="-100000" algn="bl" rotWithShape="0"/>
          </a:effectLst>
          <a:scene3d>
            <a:camera prst="perspectiveContrastingLeftFacing"/>
            <a:lightRig rig="threePt" dir="t"/>
          </a:scene3d>
        </p:spPr>
        <p:txBody>
          <a:bodyPr>
            <a:normAutofit/>
          </a:bodyPr>
          <a:lstStyle/>
          <a:p>
            <a:pPr algn="ctr"/>
            <a:r>
              <a:rPr lang="cs-CZ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647700" dist="635000" dir="9660000" sx="103000" sy="103000" algn="tl" rotWithShape="0">
                    <a:srgbClr val="000000"/>
                  </a:outerShdw>
                </a:effectLst>
              </a:rPr>
              <a:t>Zdroje</a:t>
            </a:r>
            <a:endParaRPr lang="cs-CZ" sz="6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647700" dist="635000" dir="9660000" sx="103000" sy="103000" algn="tl" rotWithShape="0">
                  <a:srgbClr val="000000"/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r>
              <a:rPr lang="cs-CZ" dirty="0" smtClean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cs.wikipedia.org/wiki/Pitn%C3%A1_voda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willik.blog.cz/1012/voda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http://www.dobra-voda.</a:t>
            </a:r>
            <a:r>
              <a:rPr lang="cs-CZ" dirty="0" err="1" smtClean="0">
                <a:hlinkClick r:id="rId5"/>
              </a:rPr>
              <a:t>cz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vyznam</a:t>
            </a:r>
            <a:endParaRPr lang="cs-CZ" i="1" dirty="0"/>
          </a:p>
        </p:txBody>
      </p:sp>
      <p:sp>
        <p:nvSpPr>
          <p:cNvPr id="5" name="Obdélník 4"/>
          <p:cNvSpPr/>
          <p:nvPr/>
        </p:nvSpPr>
        <p:spPr>
          <a:xfrm>
            <a:off x="179512" y="6093296"/>
            <a:ext cx="1512168" cy="552459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cs-CZ" sz="2990" b="1" i="1" u="sng" dirty="0" smtClean="0">
                <a:solidFill>
                  <a:srgbClr val="92D050"/>
                </a:solidFill>
                <a:latin typeface="Andalus" pitchFamily="18" charset="-78"/>
                <a:cs typeface="Andalus" pitchFamily="18" charset="-78"/>
                <a:hlinkClick r:id="rId6" action="ppaction://hlinksldjump"/>
              </a:rPr>
              <a:t>OBSAH</a:t>
            </a:r>
            <a:endParaRPr lang="cs-CZ" sz="2990" b="1" i="1" u="sng" dirty="0">
              <a:solidFill>
                <a:srgbClr val="92D050"/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5060" b="1" i="1" u="dashHeavy" dirty="0" smtClean="0">
                <a:solidFill>
                  <a:srgbClr val="C00000"/>
                </a:solidFill>
              </a:rPr>
              <a:t>Oběh vody</a:t>
            </a:r>
            <a:br>
              <a:rPr lang="cs-CZ" sz="5060" b="1" i="1" u="dashHeavy" dirty="0" smtClean="0">
                <a:solidFill>
                  <a:srgbClr val="C00000"/>
                </a:solidFill>
              </a:rPr>
            </a:br>
            <a:endParaRPr lang="cs-CZ" sz="5060" b="1" i="1" u="dashHeavy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4389120"/>
          </a:xfr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1"/>
          </a:gradFill>
          <a:effectLst>
            <a:outerShdw blurRad="889000" dist="1117600" dir="16980000" sx="103000" sy="103000" algn="ctr" rotWithShape="0">
              <a:srgbClr val="000000">
                <a:alpha val="54000"/>
              </a:srgbClr>
            </a:outerShdw>
          </a:effectLst>
        </p:spPr>
        <p:txBody>
          <a:bodyPr/>
          <a:lstStyle/>
          <a:p>
            <a:r>
              <a:rPr lang="cs-CZ" u="wavyDbl" dirty="0" smtClean="0">
                <a:solidFill>
                  <a:schemeClr val="accent6">
                    <a:lumMod val="50000"/>
                  </a:schemeClr>
                </a:solidFill>
              </a:rPr>
              <a:t>Oběh vody je stálý oběh povrchové a podzemní vody na Zemi, doprovázený změnami skupenství</a:t>
            </a:r>
            <a:r>
              <a:rPr lang="cs-CZ" u="wavyDbl" dirty="0" smtClean="0"/>
              <a:t>.</a:t>
            </a:r>
            <a:endParaRPr lang="cs-CZ" u="wavyDbl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6211669"/>
            <a:ext cx="2520280" cy="646331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600" b="1" i="1" u="sng" dirty="0" smtClean="0">
                <a:latin typeface="Andalus" pitchFamily="18" charset="-78"/>
                <a:cs typeface="Andalus" pitchFamily="18" charset="-78"/>
                <a:hlinkClick r:id="rId2" action="ppaction://hlinksldjump"/>
              </a:rPr>
              <a:t>OBSAH</a:t>
            </a:r>
            <a:endParaRPr lang="cs-CZ" sz="3600" b="1" i="1" u="sng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otok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6" y="2204864"/>
            <a:ext cx="3528392" cy="251376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rgbClr val="796907"/>
                </a:solidFill>
              </a:rPr>
              <a:t>Znečišťování vody:</a:t>
            </a:r>
            <a:endParaRPr lang="cs-CZ" dirty="0">
              <a:solidFill>
                <a:srgbClr val="796907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89120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5">
                  <a:lumMod val="75000"/>
                </a:schemeClr>
              </a:buClr>
              <a:buSzPct val="100000"/>
              <a:buFont typeface="Wingdings" pitchFamily="2" charset="2"/>
              <a:buChar char="Ø"/>
            </a:pPr>
            <a:endParaRPr lang="cs-CZ" dirty="0" smtClean="0"/>
          </a:p>
          <a:p>
            <a:pPr>
              <a:buClr>
                <a:schemeClr val="accent5">
                  <a:lumMod val="75000"/>
                </a:schemeClr>
              </a:buClr>
              <a:buSzPct val="100000"/>
              <a:buFont typeface="Wingdings" pitchFamily="2" charset="2"/>
              <a:buChar char="Ø"/>
            </a:pPr>
            <a:endParaRPr lang="cs-CZ" dirty="0" smtClean="0"/>
          </a:p>
          <a:p>
            <a:pPr>
              <a:buClr>
                <a:schemeClr val="accent5">
                  <a:lumMod val="75000"/>
                </a:schemeClr>
              </a:buClr>
              <a:buSzPct val="100000"/>
              <a:buFont typeface="Wingdings" pitchFamily="2" charset="2"/>
              <a:buChar char="Ø"/>
            </a:pPr>
            <a:endParaRPr lang="cs-CZ" dirty="0" smtClean="0"/>
          </a:p>
          <a:p>
            <a:pPr>
              <a:buClr>
                <a:schemeClr val="accent5">
                  <a:lumMod val="75000"/>
                </a:schemeClr>
              </a:buClr>
              <a:buSzPct val="100000"/>
              <a:buFont typeface="Wingdings" pitchFamily="2" charset="2"/>
              <a:buChar char="Ø"/>
            </a:pPr>
            <a:endParaRPr lang="cs-CZ" dirty="0" smtClean="0"/>
          </a:p>
          <a:p>
            <a:pPr>
              <a:buClr>
                <a:schemeClr val="accent5">
                  <a:lumMod val="75000"/>
                </a:schemeClr>
              </a:buClr>
              <a:buSzPct val="100000"/>
              <a:buFont typeface="Wingdings" pitchFamily="2" charset="2"/>
              <a:buChar char="Ø"/>
            </a:pPr>
            <a:endParaRPr lang="cs-CZ" dirty="0" smtClean="0"/>
          </a:p>
          <a:p>
            <a:pPr>
              <a:buClr>
                <a:schemeClr val="accent5">
                  <a:lumMod val="75000"/>
                </a:schemeClr>
              </a:buClr>
              <a:buSzPct val="100000"/>
              <a:buFont typeface="Wingdings" pitchFamily="2" charset="2"/>
              <a:buChar char="Ø"/>
            </a:pPr>
            <a:endParaRPr lang="cs-CZ" dirty="0" smtClean="0"/>
          </a:p>
          <a:p>
            <a:pPr>
              <a:buClr>
                <a:schemeClr val="accent5">
                  <a:lumMod val="75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cs-CZ" dirty="0" smtClean="0"/>
              <a:t>Znečišťování vody je jeden z největších problémů dnešního světa.</a:t>
            </a:r>
          </a:p>
          <a:p>
            <a:pPr>
              <a:buClr>
                <a:schemeClr val="accent5">
                  <a:lumMod val="75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cs-CZ" dirty="0" smtClean="0"/>
              <a:t>Díky tomuto znečištění omezuje přístup určité části lidské populace k pitné vodě.</a:t>
            </a:r>
          </a:p>
          <a:p>
            <a:pPr>
              <a:buClr>
                <a:schemeClr val="accent5">
                  <a:lumMod val="75000"/>
                </a:schemeClr>
              </a:buClr>
              <a:buSzPct val="100000"/>
              <a:buFont typeface="Wingdings" pitchFamily="2" charset="2"/>
              <a:buChar char="Ø"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9512" y="6165304"/>
            <a:ext cx="2520280" cy="646331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cs-CZ" sz="36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ndalus" pitchFamily="18" charset="-78"/>
                <a:hlinkClick r:id="rId3" action="ppaction://hlinksldjump"/>
              </a:rPr>
              <a:t>OBSAH</a:t>
            </a:r>
            <a:endParaRPr lang="cs-CZ" sz="3600" b="1" i="1" u="sng" dirty="0">
              <a:solidFill>
                <a:schemeClr val="tx1">
                  <a:lumMod val="95000"/>
                  <a:lumOff val="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6600" dirty="0" smtClean="0">
                <a:solidFill>
                  <a:srgbClr val="7030A0"/>
                </a:solidFill>
              </a:rPr>
              <a:t/>
            </a:r>
            <a:br>
              <a:rPr lang="cs-CZ" sz="6600" dirty="0" smtClean="0">
                <a:solidFill>
                  <a:srgbClr val="7030A0"/>
                </a:solidFill>
              </a:rPr>
            </a:br>
            <a:r>
              <a:rPr lang="cs-CZ" sz="6700" dirty="0" smtClean="0">
                <a:solidFill>
                  <a:srgbClr val="7030A0"/>
                </a:solidFill>
              </a:rPr>
              <a:t>SPVZ</a:t>
            </a:r>
            <a:endParaRPr lang="cs-CZ" sz="67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5">
                  <a:lumMod val="50000"/>
                </a:schemeClr>
              </a:buClr>
            </a:pPr>
            <a:r>
              <a:rPr lang="cs-CZ" dirty="0" smtClean="0">
                <a:solidFill>
                  <a:srgbClr val="FF0000"/>
                </a:solidFill>
              </a:rPr>
              <a:t>Celým jménem </a:t>
            </a:r>
            <a:r>
              <a:rPr lang="cs-CZ" dirty="0" smtClean="0">
                <a:solidFill>
                  <a:srgbClr val="7030A0"/>
                </a:solidFill>
              </a:rPr>
              <a:t>Spolek vodních znalc</a:t>
            </a:r>
            <a:r>
              <a:rPr lang="cs-CZ" sz="2400" dirty="0" smtClean="0">
                <a:solidFill>
                  <a:srgbClr val="7030A0"/>
                </a:solidFill>
              </a:rPr>
              <a:t>ů. 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cs-CZ" sz="2400" dirty="0" smtClean="0">
                <a:solidFill>
                  <a:srgbClr val="FF0000"/>
                </a:solidFill>
              </a:rPr>
              <a:t>Vznikl roku 2005. 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cs-CZ" sz="2400" dirty="0" smtClean="0">
                <a:solidFill>
                  <a:srgbClr val="FF0000"/>
                </a:solidFill>
              </a:rPr>
              <a:t>Účelem tohoto spolku je zjišťovat v jakém stavu jsou řeky, jezera, rybníky. 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cs-CZ" sz="2400" dirty="0" smtClean="0">
                <a:solidFill>
                  <a:srgbClr val="FF0000"/>
                </a:solidFill>
              </a:rPr>
              <a:t>Sídlo tohoto spolku je v Pardubicích.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cs-CZ" sz="2400" dirty="0" smtClean="0">
                <a:solidFill>
                  <a:srgbClr val="FF0000"/>
                </a:solidFill>
              </a:rPr>
              <a:t>Tahle skupina pracuje a kontroluje vodu v celé české 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cs-CZ" sz="2400" dirty="0" smtClean="0">
                <a:solidFill>
                  <a:srgbClr val="FF0000"/>
                </a:solidFill>
              </a:rPr>
              <a:t>republice.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cs-CZ" sz="2400" dirty="0" smtClean="0">
                <a:solidFill>
                  <a:srgbClr val="FF0000"/>
                </a:solidFill>
              </a:rPr>
              <a:t>Zajímá se také o pitný režim.</a:t>
            </a:r>
          </a:p>
          <a:p>
            <a:endParaRPr lang="cs-CZ" sz="2400" dirty="0" smtClean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0" y="6211669"/>
            <a:ext cx="2520280" cy="646331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600" b="1" i="1" u="sng" dirty="0" smtClean="0">
                <a:latin typeface="Andalus" pitchFamily="18" charset="-78"/>
                <a:cs typeface="Andalus" pitchFamily="18" charset="-78"/>
                <a:hlinkClick r:id="rId2" action="ppaction://hlinksldjump"/>
              </a:rPr>
              <a:t>OBSAH</a:t>
            </a:r>
            <a:endParaRPr lang="cs-CZ" sz="3600" b="1" i="1" u="sng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cs-CZ" dirty="0" smtClean="0">
                <a:solidFill>
                  <a:schemeClr val="tx1"/>
                </a:solidFill>
                <a:latin typeface="Arial Narrow" pitchFamily="34" charset="0"/>
              </a:rPr>
            </a:br>
            <a:r>
              <a:rPr lang="cs-CZ" dirty="0" smtClean="0">
                <a:solidFill>
                  <a:schemeClr val="tx1"/>
                </a:solidFill>
                <a:latin typeface="Arial Narrow" pitchFamily="34" charset="0"/>
              </a:rPr>
              <a:t>Význam pitného režimu</a:t>
            </a:r>
            <a:br>
              <a:rPr lang="cs-CZ" dirty="0" smtClean="0">
                <a:solidFill>
                  <a:schemeClr val="tx1"/>
                </a:solidFill>
                <a:latin typeface="Arial Narrow" pitchFamily="34" charset="0"/>
              </a:rPr>
            </a:br>
            <a:endParaRPr lang="cs-CZ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4" name="Zástupný symbol pro obsah 3"/>
          <p:cNvSpPr txBox="1">
            <a:spLocks noGrp="1"/>
          </p:cNvSpPr>
          <p:nvPr>
            <p:ph idx="1"/>
          </p:nvPr>
        </p:nvSpPr>
        <p:spPr>
          <a:xfrm>
            <a:off x="0" y="1988840"/>
            <a:ext cx="8229600" cy="363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i="1" u="sng" dirty="0" smtClean="0">
                <a:latin typeface="Arial" pitchFamily="34" charset="0"/>
                <a:cs typeface="Arial" pitchFamily="34" charset="0"/>
              </a:rPr>
              <a:t>Přibližně 2/3 lidského těla tvoří voda.</a:t>
            </a:r>
          </a:p>
          <a:p>
            <a:r>
              <a:rPr lang="cs-CZ" sz="3600" b="1" i="1" u="sng" dirty="0" smtClean="0">
                <a:latin typeface="Arial" pitchFamily="34" charset="0"/>
                <a:cs typeface="Arial" pitchFamily="34" charset="0"/>
              </a:rPr>
              <a:t>Pomáhá odpalovat škodlivé látky.</a:t>
            </a:r>
          </a:p>
          <a:p>
            <a:r>
              <a:rPr lang="cs-CZ" sz="3600" b="1" i="1" u="sng" dirty="0" smtClean="0">
                <a:latin typeface="Arial" pitchFamily="34" charset="0"/>
                <a:cs typeface="Arial" pitchFamily="34" charset="0"/>
              </a:rPr>
              <a:t>Dostatečný přísun tekutin je nezbytnou součástí zdravého životního stylu.</a:t>
            </a:r>
            <a:endParaRPr lang="cs-CZ" sz="3600" b="1" i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512" y="6165304"/>
            <a:ext cx="2520280" cy="646331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600" b="1" i="1" u="sng" dirty="0" smtClean="0">
                <a:latin typeface="Andalus" pitchFamily="18" charset="-78"/>
                <a:cs typeface="Andalus" pitchFamily="18" charset="-78"/>
                <a:hlinkClick r:id="rId2" action="ppaction://hlinksldjump"/>
              </a:rPr>
              <a:t>OBSAH</a:t>
            </a:r>
            <a:endParaRPr lang="cs-CZ" sz="3600" b="1" i="1" u="sng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107</TotalTime>
  <Words>240</Words>
  <Application>Microsoft Office PowerPoint</Application>
  <PresentationFormat>Předvádění na obrazovce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Tok</vt:lpstr>
      <vt:lpstr>V.O.D.A</vt:lpstr>
      <vt:lpstr>Snímek 2</vt:lpstr>
      <vt:lpstr>Snímek 3</vt:lpstr>
      <vt:lpstr>LOGO:</vt:lpstr>
      <vt:lpstr>Zdroje</vt:lpstr>
      <vt:lpstr>Oběh vody </vt:lpstr>
      <vt:lpstr> Znečišťování vody:</vt:lpstr>
      <vt:lpstr> SPVZ</vt:lpstr>
      <vt:lpstr> Význam pitného režimu 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V.O.D.A</dc:title>
  <dc:creator>Zak</dc:creator>
  <cp:lastModifiedBy>Zak</cp:lastModifiedBy>
  <cp:revision>14</cp:revision>
  <dcterms:created xsi:type="dcterms:W3CDTF">2013-05-17T06:44:44Z</dcterms:created>
  <dcterms:modified xsi:type="dcterms:W3CDTF">2013-05-17T08:33:38Z</dcterms:modified>
</cp:coreProperties>
</file>