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59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6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1913F-2436-4711-B424-C7B5D1F3C8F2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09970A-BCC6-4FB2-9375-D6CE9BD3300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itn%C3%A1_vod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dobra-voda.cz/vyznam" TargetMode="External"/><Relationship Id="rId4" Type="http://schemas.openxmlformats.org/officeDocument/2006/relationships/hyperlink" Target="http://willik.blog.cz/1012/vod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019872" cy="1470025"/>
          </a:xfrm>
        </p:spPr>
        <p:txBody>
          <a:bodyPr>
            <a:noAutofit/>
          </a:bodyPr>
          <a:lstStyle/>
          <a:p>
            <a:r>
              <a:rPr lang="cs-CZ" sz="6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</a:t>
            </a:r>
            <a:r>
              <a:rPr lang="cs-CZ" sz="6600" dirty="0" smtClean="0"/>
              <a:t>.</a:t>
            </a:r>
            <a:r>
              <a:rPr lang="cs-CZ" sz="6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</a:t>
            </a:r>
            <a:r>
              <a:rPr lang="cs-CZ" sz="6600" dirty="0" smtClean="0"/>
              <a:t>.</a:t>
            </a:r>
            <a:r>
              <a:rPr lang="cs-CZ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</a:t>
            </a:r>
            <a:r>
              <a:rPr lang="cs-CZ" sz="6600" dirty="0" smtClean="0"/>
              <a:t>.</a:t>
            </a:r>
            <a:r>
              <a:rPr lang="cs-CZ" sz="6600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endParaRPr lang="cs-CZ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2232248" cy="1752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 descr="281675-top_foto1-rwy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3960440" cy="2231048"/>
          </a:xfrm>
          <a:prstGeom prst="rect">
            <a:avLst/>
          </a:prstGeom>
        </p:spPr>
      </p:pic>
      <p:pic>
        <p:nvPicPr>
          <p:cNvPr id="6" name="Obrázek 5" descr="v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311795">
            <a:off x="5626736" y="972697"/>
            <a:ext cx="2683547" cy="403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jeden den naše tělo vyloučí asi 2.5 l. vody.</a:t>
            </a:r>
          </a:p>
          <a:p>
            <a:r>
              <a:rPr lang="cs-CZ" dirty="0" smtClean="0"/>
              <a:t>I když si většina lidí svůj pitný režim hlídá, v letních dnech nebo sportování často zapomínáme zvýšit příjem tekutin.</a:t>
            </a:r>
          </a:p>
          <a:p>
            <a:r>
              <a:rPr lang="cs-CZ" dirty="0" smtClean="0"/>
              <a:t>Látková výměna probíhá rychleji v těle dětí, a proto je nutné věnovat velkou pozornost pitného režimu dětem.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165304"/>
            <a:ext cx="252028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latin typeface="Andalus" pitchFamily="18" charset="-78"/>
                <a:cs typeface="Andalus" pitchFamily="18" charset="-78"/>
                <a:hlinkClick r:id="rId2" action="ppaction://hlinksldjump"/>
              </a:rPr>
              <a:t>OBSAH</a:t>
            </a:r>
            <a:endParaRPr lang="cs-CZ" sz="3600" b="1" i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410667" y="692696"/>
            <a:ext cx="9554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LeftFacing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Proč je pitný režim důležitý ?</a:t>
            </a:r>
            <a:endParaRPr lang="cs-CZ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Obrázek 5" descr="005083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34386">
            <a:off x="6247737" y="4684166"/>
            <a:ext cx="2065412" cy="17693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hlinkClick r:id="rId3" action="ppaction://hlinksldjump"/>
              </a:rPr>
              <a:t>O firmě</a:t>
            </a:r>
            <a:r>
              <a:rPr lang="cs-CZ" dirty="0" smtClean="0">
                <a:solidFill>
                  <a:srgbClr val="00B0F0"/>
                </a:solidFill>
                <a:hlinkClick r:id="rId3" action="ppaction://hlinksldjump"/>
              </a:rPr>
              <a:t>:</a:t>
            </a:r>
            <a:endParaRPr lang="cs-CZ" dirty="0" smtClean="0">
              <a:solidFill>
                <a:srgbClr val="00B0F0"/>
              </a:solidFill>
            </a:endParaRPr>
          </a:p>
          <a:p>
            <a:r>
              <a:rPr lang="cs-CZ" dirty="0" smtClean="0">
                <a:solidFill>
                  <a:srgbClr val="00B0F0"/>
                </a:solidFill>
                <a:hlinkClick r:id="rId4" action="ppaction://hlinksldjump"/>
              </a:rPr>
              <a:t>Znečišťování vody</a:t>
            </a:r>
            <a:r>
              <a:rPr lang="cs-CZ" dirty="0" smtClean="0">
                <a:solidFill>
                  <a:srgbClr val="00B0F0"/>
                </a:solidFill>
              </a:rPr>
              <a:t>:</a:t>
            </a:r>
          </a:p>
          <a:p>
            <a:r>
              <a:rPr lang="cs-CZ" dirty="0" smtClean="0">
                <a:solidFill>
                  <a:srgbClr val="00B0F0"/>
                </a:solidFill>
                <a:hlinkClick r:id="rId5" action="ppaction://hlinksldjump"/>
              </a:rPr>
              <a:t>Pitný režim pro člověka:</a:t>
            </a:r>
            <a:endParaRPr lang="cs-CZ" dirty="0" smtClean="0">
              <a:solidFill>
                <a:srgbClr val="00B0F0"/>
              </a:solidFill>
            </a:endParaRPr>
          </a:p>
          <a:p>
            <a:r>
              <a:rPr lang="cs-CZ" dirty="0" smtClean="0">
                <a:hlinkClick r:id="rId6" action="ppaction://hlinksldjump"/>
              </a:rPr>
              <a:t>Proč je pitný režim důležitý ?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Oběh vody</a:t>
            </a:r>
            <a:r>
              <a:rPr lang="cs-CZ" dirty="0" smtClean="0">
                <a:hlinkClick r:id="rId7" action="ppaction://hlinksldjump"/>
              </a:rPr>
              <a:t>:</a:t>
            </a:r>
            <a:endParaRPr lang="cs-CZ" dirty="0" smtClean="0"/>
          </a:p>
          <a:p>
            <a:r>
              <a:rPr lang="cs-CZ" dirty="0" smtClean="0">
                <a:hlinkClick r:id="rId8" action="ppaction://hlinksldjump"/>
              </a:rPr>
              <a:t>Zdroje: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smtClean="0">
                <a:hlinkClick r:id="rId9" action="ppaction://hlinksldjump"/>
              </a:rPr>
              <a:t>LOGO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Závěr:</a:t>
            </a:r>
          </a:p>
          <a:p>
            <a:pPr>
              <a:buNone/>
            </a:pPr>
            <a:endParaRPr lang="cs-CZ" dirty="0" smtClean="0"/>
          </a:p>
          <a:p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31840" y="908720"/>
            <a:ext cx="2505814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  <a:prstDash val="sys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Obsah: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cs-CZ" sz="80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 tímhle končí prezentace naší firmy.</a:t>
            </a:r>
          </a:p>
          <a:p>
            <a:r>
              <a:rPr lang="cs-CZ" dirty="0" smtClean="0"/>
              <a:t>Doufám, že se Vám to líbilo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Zpracoval </a:t>
            </a:r>
            <a:r>
              <a:rPr lang="cs-CZ" u="dottedHeavy" dirty="0" smtClean="0">
                <a:solidFill>
                  <a:srgbClr val="FF0000"/>
                </a:solidFill>
              </a:rPr>
              <a:t>Jakub </a:t>
            </a:r>
            <a:r>
              <a:rPr lang="cs-CZ" u="dottedHeavy" dirty="0" err="1" smtClean="0">
                <a:solidFill>
                  <a:srgbClr val="FF0000"/>
                </a:solidFill>
              </a:rPr>
              <a:t>Klíštinec</a:t>
            </a:r>
            <a:endParaRPr lang="cs-CZ" u="dottedHeavy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908720"/>
            <a:ext cx="1966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Závěr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5949280"/>
            <a:ext cx="1835696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cs-CZ" sz="2800" b="1" i="1" u="sng" dirty="0" smtClean="0">
                <a:latin typeface="Andalus" pitchFamily="18" charset="-78"/>
                <a:cs typeface="Andalus" pitchFamily="18" charset="-78"/>
                <a:hlinkClick r:id="rId2" action="ppaction://hlinksldjump"/>
              </a:rPr>
              <a:t>OBSAH</a:t>
            </a:r>
            <a:endParaRPr lang="cs-CZ" sz="2800" b="1" i="1" u="sn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u="wavyHeavy" dirty="0" smtClean="0">
                <a:solidFill>
                  <a:srgbClr val="FFC000"/>
                </a:solidFill>
              </a:rPr>
              <a:t>LOGO:</a:t>
            </a:r>
            <a:endParaRPr lang="cs-CZ" sz="6600" u="wavyHeavy" dirty="0">
              <a:solidFill>
                <a:srgbClr val="FFC000"/>
              </a:solidFill>
            </a:endParaRPr>
          </a:p>
        </p:txBody>
      </p:sp>
      <p:pic>
        <p:nvPicPr>
          <p:cNvPr id="6" name="Zástupný symbol pro obsah 5" descr="Voda-Jakub-Klíštinec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4000" contrast="57000"/>
          </a:blip>
          <a:stretch>
            <a:fillRect/>
          </a:stretch>
        </p:blipFill>
        <p:spPr>
          <a:xfrm>
            <a:off x="3923929" y="2649514"/>
            <a:ext cx="4536504" cy="35157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bdélník 6"/>
          <p:cNvSpPr/>
          <p:nvPr/>
        </p:nvSpPr>
        <p:spPr>
          <a:xfrm>
            <a:off x="251520" y="6165304"/>
            <a:ext cx="1656184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cs-CZ" sz="2400" b="1" i="1" u="sng" dirty="0" smtClean="0">
                <a:latin typeface="Andalus" pitchFamily="18" charset="-78"/>
                <a:cs typeface="Andalus" pitchFamily="18" charset="-78"/>
                <a:hlinkClick r:id="rId3" action="ppaction://hlinksldjump"/>
              </a:rPr>
              <a:t>OBSAH</a:t>
            </a:r>
            <a:endParaRPr lang="cs-CZ" sz="2400" b="1" i="1" u="sn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68152"/>
          </a:xfrm>
          <a:solidFill>
            <a:schemeClr val="bg1">
              <a:lumMod val="9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  <a:scene3d>
            <a:camera prst="perspectiveContrastingLeftFacing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47700" dist="635000" dir="9660000" sx="103000" sy="103000" algn="tl" rotWithShape="0">
                    <a:srgbClr val="000000"/>
                  </a:outerShdw>
                </a:effectLst>
              </a:rPr>
              <a:t>Zdroje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47700" dist="635000" dir="9660000" sx="103000" sy="1030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cs.wikipedia.org/wiki/Pitn%C3%A1_voda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willik.blog.cz/1012/voda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http://www.dobra-voda.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vyznam</a:t>
            </a:r>
            <a:endParaRPr lang="cs-CZ" i="1" dirty="0"/>
          </a:p>
        </p:txBody>
      </p:sp>
      <p:sp>
        <p:nvSpPr>
          <p:cNvPr id="5" name="Obdélník 4"/>
          <p:cNvSpPr/>
          <p:nvPr/>
        </p:nvSpPr>
        <p:spPr>
          <a:xfrm>
            <a:off x="179512" y="6093296"/>
            <a:ext cx="1512168" cy="55245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cs-CZ" sz="2990" b="1" i="1" u="sng" dirty="0" smtClean="0">
                <a:solidFill>
                  <a:srgbClr val="92D050"/>
                </a:solidFill>
                <a:latin typeface="Andalus" pitchFamily="18" charset="-78"/>
                <a:cs typeface="Andalus" pitchFamily="18" charset="-78"/>
                <a:hlinkClick r:id="rId6" action="ppaction://hlinksldjump"/>
              </a:rPr>
              <a:t>OBSAH</a:t>
            </a:r>
            <a:endParaRPr lang="cs-CZ" sz="2990" b="1" i="1" u="sng" dirty="0">
              <a:solidFill>
                <a:srgbClr val="92D05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60" b="1" i="1" u="dashHeavy" dirty="0" smtClean="0">
                <a:solidFill>
                  <a:srgbClr val="C00000"/>
                </a:solidFill>
              </a:rPr>
              <a:t>Oběh vody</a:t>
            </a:r>
            <a:br>
              <a:rPr lang="cs-CZ" sz="5060" b="1" i="1" u="dashHeavy" dirty="0" smtClean="0">
                <a:solidFill>
                  <a:srgbClr val="C00000"/>
                </a:solidFill>
              </a:rPr>
            </a:br>
            <a:endParaRPr lang="cs-CZ" sz="5060" b="1" i="1" u="dashHeavy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8912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effectLst>
            <a:outerShdw blurRad="889000" dist="1117600" dir="16980000" sx="103000" sy="103000" algn="ctr" rotWithShape="0">
              <a:srgbClr val="000000">
                <a:alpha val="54000"/>
              </a:srgbClr>
            </a:outerShdw>
          </a:effectLst>
        </p:spPr>
        <p:txBody>
          <a:bodyPr/>
          <a:lstStyle/>
          <a:p>
            <a:r>
              <a:rPr lang="cs-CZ" u="wavyDbl" dirty="0" smtClean="0">
                <a:solidFill>
                  <a:schemeClr val="accent6">
                    <a:lumMod val="50000"/>
                  </a:schemeClr>
                </a:solidFill>
              </a:rPr>
              <a:t>Oběh vody je stálý oběh povrchové a podzemní vody na Zemi, doprovázený změnami skupenství</a:t>
            </a:r>
            <a:r>
              <a:rPr lang="cs-CZ" u="wavyDbl" dirty="0" smtClean="0"/>
              <a:t>.</a:t>
            </a:r>
            <a:endParaRPr lang="cs-CZ" u="wavyDbl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6211669"/>
            <a:ext cx="252028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latin typeface="Andalus" pitchFamily="18" charset="-78"/>
                <a:cs typeface="Andalus" pitchFamily="18" charset="-78"/>
                <a:hlinkClick r:id="rId2" action="ppaction://hlinksldjump"/>
              </a:rPr>
              <a:t>OBSAH</a:t>
            </a:r>
            <a:endParaRPr lang="cs-CZ" sz="3600" b="1" i="1" u="sn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to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204864"/>
            <a:ext cx="3528392" cy="251376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796907"/>
                </a:solidFill>
              </a:rPr>
              <a:t>Znečišťování vody:</a:t>
            </a:r>
            <a:endParaRPr lang="cs-CZ" dirty="0">
              <a:solidFill>
                <a:srgbClr val="796907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Znečišťování vody je jeden z největších problémů dnešního světa.</a:t>
            </a:r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Díky tomuto znečištění omezuje přístup určité části lidské populace k pitné vodě.</a:t>
            </a:r>
          </a:p>
          <a:p>
            <a:pPr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165304"/>
            <a:ext cx="252028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  <a:hlinkClick r:id="rId3" action="ppaction://hlinksldjump"/>
              </a:rPr>
              <a:t>OBSAH</a:t>
            </a:r>
            <a:endParaRPr lang="cs-CZ" sz="3600" b="1" i="1" u="sng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dirty="0" smtClean="0">
                <a:solidFill>
                  <a:srgbClr val="7030A0"/>
                </a:solidFill>
              </a:rPr>
              <a:t/>
            </a:r>
            <a:br>
              <a:rPr lang="cs-CZ" sz="6600" dirty="0" smtClean="0">
                <a:solidFill>
                  <a:srgbClr val="7030A0"/>
                </a:solidFill>
              </a:rPr>
            </a:br>
            <a:r>
              <a:rPr lang="cs-CZ" sz="6700" dirty="0" smtClean="0">
                <a:solidFill>
                  <a:srgbClr val="7030A0"/>
                </a:solidFill>
              </a:rPr>
              <a:t>SPVZ</a:t>
            </a:r>
            <a:endParaRPr lang="cs-CZ" sz="67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cs-CZ" dirty="0" smtClean="0">
                <a:solidFill>
                  <a:srgbClr val="FF0000"/>
                </a:solidFill>
              </a:rPr>
              <a:t>Celým jménem </a:t>
            </a:r>
            <a:r>
              <a:rPr lang="cs-CZ" dirty="0" smtClean="0">
                <a:solidFill>
                  <a:srgbClr val="7030A0"/>
                </a:solidFill>
              </a:rPr>
              <a:t>Spolek vodních znalc</a:t>
            </a:r>
            <a:r>
              <a:rPr lang="cs-CZ" sz="2400" dirty="0" smtClean="0">
                <a:solidFill>
                  <a:srgbClr val="7030A0"/>
                </a:solidFill>
              </a:rPr>
              <a:t>ů.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Vznikl roku 2005.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Účelem tohoto spolku je zjišťovat v jakém stavu jsou řeky, jezera, rybníky.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Sídlo tohoto spolku je v Pardubicích.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Tahle skupina pracuje a kontroluje vodu v celé české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republice.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cs-CZ" sz="2400" dirty="0" smtClean="0">
                <a:solidFill>
                  <a:srgbClr val="FF0000"/>
                </a:solidFill>
              </a:rPr>
              <a:t>Zajímá se také o pitný režim.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6211669"/>
            <a:ext cx="252028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latin typeface="Andalus" pitchFamily="18" charset="-78"/>
                <a:cs typeface="Andalus" pitchFamily="18" charset="-78"/>
                <a:hlinkClick r:id="rId2" action="ppaction://hlinksldjump"/>
              </a:rPr>
              <a:t>OBSAH</a:t>
            </a:r>
            <a:endParaRPr lang="cs-CZ" sz="3600" b="1" i="1" u="sn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Arial Narrow" pitchFamily="34" charset="0"/>
              </a:rPr>
              <a:t>Význam pitného režimu</a:t>
            </a:r>
            <a:br>
              <a:rPr lang="cs-CZ" dirty="0" smtClean="0">
                <a:solidFill>
                  <a:schemeClr val="tx1"/>
                </a:solidFill>
                <a:latin typeface="Arial Narrow" pitchFamily="34" charset="0"/>
              </a:rPr>
            </a:br>
            <a:endParaRPr lang="cs-CZ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0" y="1988840"/>
            <a:ext cx="82296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latin typeface="Arial" pitchFamily="34" charset="0"/>
                <a:cs typeface="Arial" pitchFamily="34" charset="0"/>
              </a:rPr>
              <a:t>Přibližně 2/3 lidského těla tvoří voda.</a:t>
            </a:r>
          </a:p>
          <a:p>
            <a:r>
              <a:rPr lang="cs-CZ" sz="3600" b="1" i="1" u="sng" dirty="0" smtClean="0">
                <a:latin typeface="Arial" pitchFamily="34" charset="0"/>
                <a:cs typeface="Arial" pitchFamily="34" charset="0"/>
              </a:rPr>
              <a:t>Pomáhá odpalovat škodlivé látky.</a:t>
            </a:r>
          </a:p>
          <a:p>
            <a:r>
              <a:rPr lang="cs-CZ" sz="3600" b="1" i="1" u="sng" dirty="0" smtClean="0">
                <a:latin typeface="Arial" pitchFamily="34" charset="0"/>
                <a:cs typeface="Arial" pitchFamily="34" charset="0"/>
              </a:rPr>
              <a:t>Dostatečný přísun tekutin je nezbytnou součástí zdravého životního stylu.</a:t>
            </a:r>
            <a:endParaRPr lang="cs-CZ" sz="3600" b="1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6165304"/>
            <a:ext cx="252028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600" b="1" i="1" u="sng" dirty="0" smtClean="0">
                <a:latin typeface="Andalus" pitchFamily="18" charset="-78"/>
                <a:cs typeface="Andalus" pitchFamily="18" charset="-78"/>
                <a:hlinkClick r:id="rId2" action="ppaction://hlinksldjump"/>
              </a:rPr>
              <a:t>OBSAH</a:t>
            </a:r>
            <a:endParaRPr lang="cs-CZ" sz="3600" b="1" i="1" u="sn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240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V.O.D.A</vt:lpstr>
      <vt:lpstr>Snímek 2</vt:lpstr>
      <vt:lpstr>Snímek 3</vt:lpstr>
      <vt:lpstr>LOGO:</vt:lpstr>
      <vt:lpstr>Zdroje</vt:lpstr>
      <vt:lpstr>Oběh vody </vt:lpstr>
      <vt:lpstr> Znečišťování vody:</vt:lpstr>
      <vt:lpstr> SPVZ</vt:lpstr>
      <vt:lpstr> Význam pitného režimu 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V.O.D.A</dc:title>
  <dc:creator>Zak</dc:creator>
  <cp:lastModifiedBy>Zak</cp:lastModifiedBy>
  <cp:revision>14</cp:revision>
  <dcterms:created xsi:type="dcterms:W3CDTF">2013-05-17T06:44:44Z</dcterms:created>
  <dcterms:modified xsi:type="dcterms:W3CDTF">2013-05-17T08:33:38Z</dcterms:modified>
</cp:coreProperties>
</file>