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2" r:id="rId6"/>
    <p:sldId id="258" r:id="rId7"/>
    <p:sldId id="264" r:id="rId8"/>
    <p:sldId id="263" r:id="rId9"/>
    <p:sldId id="265" r:id="rId10"/>
    <p:sldId id="267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92E6C-D7B7-4415-A5E5-82F496EE58C1}" type="datetimeFigureOut">
              <a:rPr lang="cs-CZ" smtClean="0"/>
              <a:pPr/>
              <a:t>17.5.2013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34EDE-44F1-4744-9E4F-574005A1FE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92E6C-D7B7-4415-A5E5-82F496EE58C1}" type="datetimeFigureOut">
              <a:rPr lang="cs-CZ" smtClean="0"/>
              <a:pPr/>
              <a:t>17.5.2013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34EDE-44F1-4744-9E4F-574005A1FE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92E6C-D7B7-4415-A5E5-82F496EE58C1}" type="datetimeFigureOut">
              <a:rPr lang="cs-CZ" smtClean="0"/>
              <a:pPr/>
              <a:t>17.5.2013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34EDE-44F1-4744-9E4F-574005A1FE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92E6C-D7B7-4415-A5E5-82F496EE58C1}" type="datetimeFigureOut">
              <a:rPr lang="cs-CZ" smtClean="0"/>
              <a:pPr/>
              <a:t>17.5.2013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34EDE-44F1-4744-9E4F-574005A1FE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92E6C-D7B7-4415-A5E5-82F496EE58C1}" type="datetimeFigureOut">
              <a:rPr lang="cs-CZ" smtClean="0"/>
              <a:pPr/>
              <a:t>17.5.2013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34EDE-44F1-4744-9E4F-574005A1FE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92E6C-D7B7-4415-A5E5-82F496EE58C1}" type="datetimeFigureOut">
              <a:rPr lang="cs-CZ" smtClean="0"/>
              <a:pPr/>
              <a:t>17.5.2013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34EDE-44F1-4744-9E4F-574005A1FE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92E6C-D7B7-4415-A5E5-82F496EE58C1}" type="datetimeFigureOut">
              <a:rPr lang="cs-CZ" smtClean="0"/>
              <a:pPr/>
              <a:t>17.5.2013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34EDE-44F1-4744-9E4F-574005A1FE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92E6C-D7B7-4415-A5E5-82F496EE58C1}" type="datetimeFigureOut">
              <a:rPr lang="cs-CZ" smtClean="0"/>
              <a:pPr/>
              <a:t>17.5.2013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34EDE-44F1-4744-9E4F-574005A1FE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92E6C-D7B7-4415-A5E5-82F496EE58C1}" type="datetimeFigureOut">
              <a:rPr lang="cs-CZ" smtClean="0"/>
              <a:pPr/>
              <a:t>17.5.2013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34EDE-44F1-4744-9E4F-574005A1FE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92E6C-D7B7-4415-A5E5-82F496EE58C1}" type="datetimeFigureOut">
              <a:rPr lang="cs-CZ" smtClean="0"/>
              <a:pPr/>
              <a:t>17.5.2013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34EDE-44F1-4744-9E4F-574005A1FE1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92E6C-D7B7-4415-A5E5-82F496EE58C1}" type="datetimeFigureOut">
              <a:rPr lang="cs-CZ" smtClean="0"/>
              <a:pPr/>
              <a:t>17.5.2013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3E34EDE-44F1-4744-9E4F-574005A1FE1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2E92E6C-D7B7-4415-A5E5-82F496EE58C1}" type="datetimeFigureOut">
              <a:rPr lang="cs-CZ" smtClean="0"/>
              <a:pPr/>
              <a:t>17.5.2013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3E34EDE-44F1-4744-9E4F-574005A1FE1B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620688"/>
            <a:ext cx="7851648" cy="1828800"/>
          </a:xfrm>
        </p:spPr>
        <p:txBody>
          <a:bodyPr>
            <a:normAutofit/>
          </a:bodyPr>
          <a:lstStyle/>
          <a:p>
            <a:pPr algn="l"/>
            <a:r>
              <a:rPr lang="cs-CZ" sz="12000" dirty="0" smtClean="0"/>
              <a:t>  Voda</a:t>
            </a:r>
            <a:endParaRPr lang="cs-CZ" sz="12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9552" y="3140968"/>
            <a:ext cx="7854696" cy="175260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Segoe Print" pitchFamily="2" charset="0"/>
              </a:rPr>
              <a:t>Vše o vodě a jejich vlastnostech.           </a:t>
            </a:r>
            <a:endParaRPr lang="cs-CZ" sz="2800" b="1" dirty="0">
              <a:solidFill>
                <a:schemeClr val="bg1">
                  <a:lumMod val="95000"/>
                  <a:lumOff val="5000"/>
                </a:schemeClr>
              </a:solidFill>
              <a:latin typeface="Segoe Print" pitchFamily="2" charset="0"/>
            </a:endParaRPr>
          </a:p>
        </p:txBody>
      </p:sp>
      <p:pic>
        <p:nvPicPr>
          <p:cNvPr id="5" name="Picture 3" descr="C:\Users\Zak\AppData\Local\Microsoft\Windows\Temporary Internet Files\Content.IE5\K2V9XJG3\MP900444789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750391">
            <a:off x="5924724" y="4064541"/>
            <a:ext cx="2780847" cy="2157358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440px-Watercycleczechhig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39752" y="2060848"/>
            <a:ext cx="4756961" cy="330825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852936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cs-CZ" sz="96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Konec</a:t>
            </a:r>
            <a:endParaRPr lang="cs-CZ" sz="9600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704088"/>
            <a:ext cx="8640960" cy="996720"/>
          </a:xfrm>
        </p:spPr>
        <p:txBody>
          <a:bodyPr>
            <a:noAutofit/>
          </a:bodyPr>
          <a:lstStyle/>
          <a:p>
            <a:pPr algn="ctr"/>
            <a:r>
              <a:rPr lang="cs-CZ" sz="44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Vodu rozdělujeme podle 3 skupenství:</a:t>
            </a:r>
            <a:endParaRPr lang="cs-CZ" sz="4400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pPr>
              <a:buNone/>
            </a:pPr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  <a:latin typeface="Segoe Print" pitchFamily="2" charset="0"/>
              </a:rPr>
              <a:t>- Kapalné- voda</a:t>
            </a:r>
          </a:p>
          <a:p>
            <a:pPr>
              <a:buNone/>
            </a:pPr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  <a:latin typeface="Segoe Print" pitchFamily="2" charset="0"/>
              </a:rPr>
              <a:t>- Pevné- led, sníh</a:t>
            </a:r>
          </a:p>
          <a:p>
            <a:pPr>
              <a:buNone/>
            </a:pPr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  <a:latin typeface="Segoe Print" pitchFamily="2" charset="0"/>
              </a:rPr>
              <a:t>- Plynné- vodní pára</a:t>
            </a:r>
            <a:endParaRPr lang="cs-CZ" sz="2800" dirty="0">
              <a:solidFill>
                <a:schemeClr val="accent1">
                  <a:lumMod val="75000"/>
                </a:schemeClr>
              </a:solidFill>
              <a:latin typeface="Segoe Print" pitchFamily="2" charset="0"/>
            </a:endParaRPr>
          </a:p>
        </p:txBody>
      </p:sp>
      <p:pic>
        <p:nvPicPr>
          <p:cNvPr id="1028" name="Picture 4" descr="C:\Users\Zak\AppData\Local\Microsoft\Windows\Temporary Internet Files\Content.IE5\XSFUIQSL\MC90021583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049043">
            <a:off x="439045" y="4620784"/>
            <a:ext cx="2433873" cy="164320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30" name="Picture 6" descr="C:\Users\Zak\AppData\Local\Microsoft\Windows\Temporary Internet Files\Content.IE5\K2V9XJG3\MP900427792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691671">
            <a:off x="4860032" y="2636912"/>
            <a:ext cx="3497659" cy="350107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8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Voda v kapalném skupenství:</a:t>
            </a:r>
            <a:endParaRPr lang="cs-CZ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389120"/>
          </a:xfrm>
        </p:spPr>
        <p:txBody>
          <a:bodyPr/>
          <a:lstStyle/>
          <a:p>
            <a:pPr algn="just">
              <a:buNone/>
            </a:pPr>
            <a:r>
              <a:rPr lang="cs-CZ" dirty="0" smtClean="0"/>
              <a:t>  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  <a:latin typeface="Segoe Print" pitchFamily="2" charset="0"/>
              </a:rPr>
              <a:t>Voda je chemická sloučenina vodíku a kyslíku. Spolu se vzduchem tvoří základní podmínky pro existenci života na Zemi. Je to bezbarvá, čirá kapalina bez zápachu, v silnější vrstvě namodralá.</a:t>
            </a:r>
            <a:endParaRPr lang="cs-CZ" dirty="0">
              <a:solidFill>
                <a:schemeClr val="accent1">
                  <a:lumMod val="75000"/>
                </a:schemeClr>
              </a:solidFill>
              <a:latin typeface="Segoe Print" pitchFamily="2" charset="0"/>
            </a:endParaRPr>
          </a:p>
        </p:txBody>
      </p:sp>
      <p:pic>
        <p:nvPicPr>
          <p:cNvPr id="4" name="Obrázek 3" descr="index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1305148">
            <a:off x="4014961" y="4129839"/>
            <a:ext cx="3009868" cy="225449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250"/>
                            </p:stCondLst>
                            <p:childTnLst>
                              <p:par>
                                <p:cTn id="1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6750"/>
                            </p:stCondLst>
                            <p:childTnLst>
                              <p:par>
                                <p:cTn id="18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Voda v pevném</a:t>
            </a:r>
            <a:r>
              <a:rPr lang="cs-CZ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skupenství</a:t>
            </a:r>
            <a:r>
              <a:rPr lang="cs-CZ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:</a:t>
            </a:r>
            <a:endParaRPr lang="cs-CZ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cs-CZ" dirty="0" smtClean="0">
                <a:solidFill>
                  <a:schemeClr val="accent1">
                    <a:lumMod val="75000"/>
                  </a:schemeClr>
                </a:solidFill>
                <a:latin typeface="Segoe Print" pitchFamily="2" charset="0"/>
              </a:rPr>
              <a:t>Vzniká při teplotě 0 °C a stává se z ní </a:t>
            </a:r>
            <a:r>
              <a:rPr lang="cs-CZ" u="sng" dirty="0" smtClean="0">
                <a:solidFill>
                  <a:schemeClr val="accent1">
                    <a:lumMod val="75000"/>
                  </a:schemeClr>
                </a:solidFill>
                <a:latin typeface="Segoe Print" pitchFamily="2" charset="0"/>
              </a:rPr>
              <a:t>led</a:t>
            </a:r>
          </a:p>
          <a:p>
            <a:pPr>
              <a:buClr>
                <a:schemeClr val="accent1">
                  <a:lumMod val="75000"/>
                </a:schemeClr>
              </a:buClr>
            </a:pPr>
            <a:r>
              <a:rPr lang="cs-CZ" dirty="0" smtClean="0">
                <a:solidFill>
                  <a:schemeClr val="accent1">
                    <a:lumMod val="75000"/>
                  </a:schemeClr>
                </a:solidFill>
                <a:latin typeface="Segoe Print" pitchFamily="2" charset="0"/>
              </a:rPr>
              <a:t>Led existuje v mnoha formách např.:</a:t>
            </a:r>
          </a:p>
          <a:p>
            <a:pPr>
              <a:buNone/>
            </a:pPr>
            <a:r>
              <a:rPr lang="cs-CZ" dirty="0" smtClean="0">
                <a:solidFill>
                  <a:schemeClr val="accent1">
                    <a:lumMod val="75000"/>
                  </a:schemeClr>
                </a:solidFill>
                <a:latin typeface="Segoe Print" pitchFamily="2" charset="0"/>
              </a:rPr>
              <a:t> -sníh</a:t>
            </a:r>
          </a:p>
          <a:p>
            <a:pPr>
              <a:buNone/>
            </a:pPr>
            <a:r>
              <a:rPr lang="cs-CZ" dirty="0" smtClean="0">
                <a:solidFill>
                  <a:schemeClr val="accent1">
                    <a:lumMod val="75000"/>
                  </a:schemeClr>
                </a:solidFill>
                <a:latin typeface="Segoe Print" pitchFamily="2" charset="0"/>
              </a:rPr>
              <a:t> -kroupy</a:t>
            </a:r>
          </a:p>
          <a:p>
            <a:pPr>
              <a:buNone/>
            </a:pPr>
            <a:r>
              <a:rPr lang="cs-CZ" dirty="0" smtClean="0">
                <a:solidFill>
                  <a:schemeClr val="accent1">
                    <a:lumMod val="75000"/>
                  </a:schemeClr>
                </a:solidFill>
                <a:latin typeface="Segoe Print" pitchFamily="2" charset="0"/>
              </a:rPr>
              <a:t> -jinovatka</a:t>
            </a:r>
          </a:p>
          <a:p>
            <a:pPr>
              <a:buNone/>
            </a:pPr>
            <a:r>
              <a:rPr lang="cs-CZ" dirty="0" smtClean="0">
                <a:solidFill>
                  <a:schemeClr val="accent1">
                    <a:lumMod val="75000"/>
                  </a:schemeClr>
                </a:solidFill>
                <a:latin typeface="Segoe Print" pitchFamily="2" charset="0"/>
              </a:rPr>
              <a:t> -kra</a:t>
            </a:r>
          </a:p>
          <a:p>
            <a:pPr>
              <a:buNone/>
            </a:pPr>
            <a:r>
              <a:rPr lang="cs-CZ" dirty="0" smtClean="0">
                <a:solidFill>
                  <a:schemeClr val="accent1">
                    <a:lumMod val="75000"/>
                  </a:schemeClr>
                </a:solidFill>
                <a:latin typeface="Segoe Print" pitchFamily="2" charset="0"/>
              </a:rPr>
              <a:t> -rampouch</a:t>
            </a:r>
          </a:p>
          <a:p>
            <a:pPr>
              <a:buNone/>
            </a:pPr>
            <a:endParaRPr lang="cs-CZ" dirty="0">
              <a:latin typeface="Segoe Print" pitchFamily="2" charset="0"/>
            </a:endParaRPr>
          </a:p>
        </p:txBody>
      </p:sp>
      <p:pic>
        <p:nvPicPr>
          <p:cNvPr id="4103" name="Picture 7" descr="C:\Users\Zak\AppData\Local\Microsoft\Windows\Temporary Internet Files\Content.IE5\6KDBWKBF\MC90019614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8468236">
            <a:off x="5165481" y="3489203"/>
            <a:ext cx="2490156" cy="253980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750"/>
                            </p:stCondLst>
                            <p:childTnLst>
                              <p:par>
                                <p:cTn id="1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6750"/>
                            </p:stCondLst>
                            <p:childTnLst>
                              <p:par>
                                <p:cTn id="18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750"/>
                            </p:stCondLst>
                            <p:childTnLst>
                              <p:par>
                                <p:cTn id="2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8250"/>
                            </p:stCondLst>
                            <p:childTnLst>
                              <p:par>
                                <p:cTn id="28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750"/>
                            </p:stCondLst>
                            <p:childTnLst>
                              <p:par>
                                <p:cTn id="3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9250"/>
                            </p:stCondLst>
                            <p:childTnLst>
                              <p:par>
                                <p:cTn id="38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9750"/>
                            </p:stCondLst>
                            <p:childTnLst>
                              <p:par>
                                <p:cTn id="4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Voda v plynném skupenství:</a:t>
            </a:r>
            <a:endParaRPr lang="cs-CZ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922520"/>
          </a:xfrm>
        </p:spPr>
        <p:txBody>
          <a:bodyPr>
            <a:normAutofit fontScale="92500"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cs-CZ" dirty="0" smtClean="0">
                <a:solidFill>
                  <a:schemeClr val="accent1">
                    <a:lumMod val="75000"/>
                  </a:schemeClr>
                </a:solidFill>
                <a:latin typeface="Segoe Print" pitchFamily="2" charset="0"/>
              </a:rPr>
              <a:t>Typem plynného skupenství vody je vodní pára</a:t>
            </a:r>
          </a:p>
          <a:p>
            <a:pPr>
              <a:buClr>
                <a:schemeClr val="accent1">
                  <a:lumMod val="75000"/>
                </a:schemeClr>
              </a:buClr>
            </a:pPr>
            <a:r>
              <a:rPr lang="cs-CZ" dirty="0" smtClean="0">
                <a:solidFill>
                  <a:schemeClr val="accent1">
                    <a:lumMod val="75000"/>
                  </a:schemeClr>
                </a:solidFill>
                <a:latin typeface="Segoe Print" pitchFamily="2" charset="0"/>
              </a:rPr>
              <a:t>Kondenzací vodní páry vznikají mraky, oblaka, dešťové a sněhové srážky, někdy i dokonce i bouřky</a:t>
            </a:r>
          </a:p>
          <a:p>
            <a:pPr>
              <a:buClr>
                <a:schemeClr val="accent1">
                  <a:lumMod val="75000"/>
                </a:schemeClr>
              </a:buClr>
              <a:buNone/>
            </a:pPr>
            <a:endParaRPr lang="cs-CZ" dirty="0" smtClean="0">
              <a:solidFill>
                <a:schemeClr val="accent1">
                  <a:lumMod val="75000"/>
                </a:schemeClr>
              </a:solidFill>
              <a:latin typeface="Segoe Print" pitchFamily="2" charset="0"/>
            </a:endParaRPr>
          </a:p>
          <a:p>
            <a:pPr>
              <a:buClr>
                <a:schemeClr val="accent1">
                  <a:lumMod val="75000"/>
                </a:schemeClr>
              </a:buClr>
              <a:buNone/>
            </a:pPr>
            <a:endParaRPr lang="cs-CZ" dirty="0" smtClean="0">
              <a:solidFill>
                <a:schemeClr val="accent1">
                  <a:lumMod val="75000"/>
                </a:schemeClr>
              </a:solidFill>
              <a:latin typeface="Segoe Print" pitchFamily="2" charset="0"/>
            </a:endParaRPr>
          </a:p>
          <a:p>
            <a:pPr>
              <a:buClr>
                <a:schemeClr val="accent1">
                  <a:lumMod val="75000"/>
                </a:schemeClr>
              </a:buClr>
              <a:buNone/>
            </a:pPr>
            <a:endParaRPr lang="cs-CZ" dirty="0" smtClean="0">
              <a:solidFill>
                <a:schemeClr val="accent1">
                  <a:lumMod val="75000"/>
                </a:schemeClr>
              </a:solidFill>
              <a:latin typeface="Segoe Print" pitchFamily="2" charset="0"/>
            </a:endParaRPr>
          </a:p>
          <a:p>
            <a:pPr>
              <a:buClr>
                <a:schemeClr val="accent1">
                  <a:lumMod val="75000"/>
                </a:schemeClr>
              </a:buClr>
              <a:buNone/>
            </a:pPr>
            <a:endParaRPr lang="cs-CZ" dirty="0" smtClean="0">
              <a:solidFill>
                <a:schemeClr val="accent1">
                  <a:lumMod val="75000"/>
                </a:schemeClr>
              </a:solidFill>
              <a:latin typeface="Segoe Print" pitchFamily="2" charset="0"/>
            </a:endParaRPr>
          </a:p>
          <a:p>
            <a:pPr>
              <a:buClr>
                <a:schemeClr val="accent1">
                  <a:lumMod val="75000"/>
                </a:schemeClr>
              </a:buClr>
            </a:pPr>
            <a:r>
              <a:rPr lang="cs-CZ" dirty="0" smtClean="0">
                <a:solidFill>
                  <a:schemeClr val="accent1">
                    <a:lumMod val="75000"/>
                  </a:schemeClr>
                </a:solidFill>
                <a:latin typeface="Segoe Print" pitchFamily="2" charset="0"/>
              </a:rPr>
              <a:t>Pára hraje významnou úlohu v průmyslu. Je spolu s vodou důležitá pro přenos tepla, výrobu elektrické energie, nebo konání mechanické práce. </a:t>
            </a:r>
            <a:endParaRPr lang="cs-CZ" dirty="0">
              <a:solidFill>
                <a:schemeClr val="accent1">
                  <a:lumMod val="75000"/>
                </a:schemeClr>
              </a:solidFill>
              <a:latin typeface="Segoe Print" pitchFamily="2" charset="0"/>
            </a:endParaRPr>
          </a:p>
        </p:txBody>
      </p:sp>
      <p:pic>
        <p:nvPicPr>
          <p:cNvPr id="4" name="Obrázek 3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744262">
            <a:off x="6608326" y="3522803"/>
            <a:ext cx="2389923" cy="161673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6500"/>
                            </p:stCondLst>
                            <p:childTnLst>
                              <p:par>
                                <p:cTn id="18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7500"/>
                            </p:stCondLst>
                            <p:childTnLst>
                              <p:par>
                                <p:cTn id="2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cene3d>
            <a:camera prst="obliqueBottomRight"/>
            <a:lightRig rig="threePt" dir="t"/>
          </a:scene3d>
        </p:spPr>
        <p:txBody>
          <a:bodyPr>
            <a:normAutofit fontScale="90000"/>
          </a:bodyPr>
          <a:lstStyle/>
          <a:p>
            <a:pPr algn="ctr"/>
            <a:r>
              <a:rPr lang="cs-CZ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Vodu rozlišujeme podle umístění:</a:t>
            </a:r>
            <a:endParaRPr lang="cs-CZ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935480"/>
            <a:ext cx="9217024" cy="4389120"/>
          </a:xfrm>
        </p:spPr>
        <p:txBody>
          <a:bodyPr/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Povrchová</a:t>
            </a:r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  <a:latin typeface="Segoe Print" pitchFamily="2" charset="0"/>
              </a:rPr>
              <a:t>-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  <a:latin typeface="Segoe Print" pitchFamily="2" charset="0"/>
              </a:rPr>
              <a:t> </a:t>
            </a:r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  <a:latin typeface="Segoe Print" pitchFamily="2" charset="0"/>
              </a:rPr>
              <a:t>voda v oceánech (většinou slaná)</a:t>
            </a:r>
          </a:p>
          <a:p>
            <a:pPr>
              <a:buNone/>
            </a:pPr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  <a:latin typeface="Segoe Print" pitchFamily="2" charset="0"/>
              </a:rPr>
              <a:t>                     - voda v ledovcích (sladká v pevném skupenství)</a:t>
            </a:r>
          </a:p>
          <a:p>
            <a:pPr>
              <a:buNone/>
            </a:pPr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  <a:latin typeface="Segoe Print" pitchFamily="2" charset="0"/>
              </a:rPr>
              <a:t>                     - voda v jezerech (někdy sladká, někdy slaná)</a:t>
            </a:r>
          </a:p>
          <a:p>
            <a:pPr>
              <a:buNone/>
            </a:pPr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  <a:latin typeface="Segoe Print" pitchFamily="2" charset="0"/>
              </a:rPr>
              <a:t>                     - voda v řekách a potocích (většinou sladká) </a:t>
            </a:r>
          </a:p>
          <a:p>
            <a:pPr>
              <a:buClr>
                <a:schemeClr val="accent1">
                  <a:lumMod val="75000"/>
                </a:schemeClr>
              </a:buClr>
            </a:pPr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itchFamily="2" charset="0"/>
              </a:rPr>
              <a:t>Podpovrchová</a:t>
            </a:r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  <a:latin typeface="Segoe Print" pitchFamily="2" charset="0"/>
              </a:rPr>
              <a:t>- půdní vláha</a:t>
            </a:r>
          </a:p>
          <a:p>
            <a:pPr>
              <a:buNone/>
            </a:pPr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  <a:latin typeface="Segoe Print" pitchFamily="2" charset="0"/>
              </a:rPr>
              <a:t>                            - podzemní voda</a:t>
            </a:r>
          </a:p>
        </p:txBody>
      </p:sp>
      <p:pic>
        <p:nvPicPr>
          <p:cNvPr id="3074" name="Picture 2" descr="C:\Users\Zak\AppData\Local\Microsoft\Windows\Temporary Internet Files\Content.IE5\M7Z6RP8V\MP900402106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404712">
            <a:off x="5706257" y="3879228"/>
            <a:ext cx="2898502" cy="231880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500"/>
                            </p:stCondLst>
                            <p:childTnLst>
                              <p:par>
                                <p:cTn id="1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8500"/>
                            </p:stCondLst>
                            <p:childTnLst>
                              <p:par>
                                <p:cTn id="3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9000"/>
                            </p:stCondLst>
                            <p:childTnLst>
                              <p:par>
                                <p:cTn id="3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cene3d>
            <a:camera prst="perspectiveRight"/>
            <a:lightRig rig="threePt" dir="t"/>
          </a:scene3d>
        </p:spPr>
        <p:txBody>
          <a:bodyPr/>
          <a:lstStyle/>
          <a:p>
            <a:pPr algn="ctr"/>
            <a:r>
              <a:rPr lang="cs-CZ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Voda se rozděluje také podle:</a:t>
            </a:r>
            <a:endParaRPr lang="cs-CZ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  <a:latin typeface="Segoe Print" pitchFamily="2" charset="0"/>
              </a:rPr>
              <a:t>Pitná voda-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  <a:latin typeface="Segoe Print" pitchFamily="2" charset="0"/>
              </a:rPr>
              <a:t>je vhodná ke každodennímu použití, je zbavená nečistot, obsahuje vyvážené množství minerálních látek tak, aby neškodily zdraví, např. minerální voda</a:t>
            </a:r>
          </a:p>
          <a:p>
            <a:pPr>
              <a:buClr>
                <a:schemeClr val="accent1">
                  <a:lumMod val="75000"/>
                </a:schemeClr>
              </a:buClr>
            </a:pPr>
            <a:endParaRPr lang="cs-CZ" dirty="0" smtClean="0">
              <a:solidFill>
                <a:schemeClr val="accent1">
                  <a:lumMod val="75000"/>
                </a:schemeClr>
              </a:solidFill>
              <a:latin typeface="Segoe Print" pitchFamily="2" charset="0"/>
            </a:endParaRPr>
          </a:p>
          <a:p>
            <a:pPr>
              <a:buClr>
                <a:schemeClr val="accent1">
                  <a:lumMod val="75000"/>
                </a:schemeClr>
              </a:buClr>
            </a:pP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  <a:latin typeface="Segoe Print" pitchFamily="2" charset="0"/>
              </a:rPr>
              <a:t>Odpadní voda-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  <a:latin typeface="Segoe Print" pitchFamily="2" charset="0"/>
              </a:rPr>
              <a:t>např. splašková voda</a:t>
            </a:r>
          </a:p>
          <a:p>
            <a:pPr>
              <a:buClr>
                <a:schemeClr val="accent1">
                  <a:lumMod val="75000"/>
                </a:schemeClr>
              </a:buClr>
            </a:pPr>
            <a:endParaRPr lang="cs-CZ" b="1" dirty="0" smtClean="0">
              <a:solidFill>
                <a:schemeClr val="accent1">
                  <a:lumMod val="75000"/>
                </a:schemeClr>
              </a:solidFill>
              <a:latin typeface="Segoe Print" pitchFamily="2" charset="0"/>
            </a:endParaRPr>
          </a:p>
          <a:p>
            <a:pPr>
              <a:buClr>
                <a:schemeClr val="accent1">
                  <a:lumMod val="75000"/>
                </a:schemeClr>
              </a:buClr>
            </a:pP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  <a:latin typeface="Segoe Print" pitchFamily="2" charset="0"/>
              </a:rPr>
              <a:t>Užitková voda- 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  <a:latin typeface="Segoe Print" pitchFamily="2" charset="0"/>
              </a:rPr>
              <a:t>používá se v průmyslových závodech nebo v potravinářství</a:t>
            </a:r>
          </a:p>
          <a:p>
            <a:endParaRPr lang="cs-CZ" dirty="0" smtClean="0">
              <a:solidFill>
                <a:schemeClr val="accent1">
                  <a:lumMod val="75000"/>
                </a:schemeClr>
              </a:solidFill>
              <a:latin typeface="Segoe Print" pitchFamily="2" charset="0"/>
            </a:endParaRPr>
          </a:p>
          <a:p>
            <a:endParaRPr lang="cs-CZ" dirty="0" smtClean="0">
              <a:solidFill>
                <a:schemeClr val="accent1">
                  <a:lumMod val="75000"/>
                </a:schemeClr>
              </a:solidFill>
              <a:latin typeface="Segoe Print" pitchFamily="2" charset="0"/>
            </a:endParaRPr>
          </a:p>
          <a:p>
            <a:endParaRPr lang="cs-CZ" dirty="0" smtClean="0">
              <a:solidFill>
                <a:schemeClr val="accent1">
                  <a:lumMod val="75000"/>
                </a:schemeClr>
              </a:solidFill>
              <a:latin typeface="Segoe Print" pitchFamily="2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500"/>
                            </p:stCondLst>
                            <p:childTnLst>
                              <p:par>
                                <p:cTn id="1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7500"/>
                            </p:stCondLst>
                            <p:childTnLst>
                              <p:par>
                                <p:cTn id="1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500"/>
                            </p:stCondLst>
                            <p:childTnLst>
                              <p:par>
                                <p:cTn id="2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  <a:scene3d>
            <a:camera prst="perspectiveHeroicExtremeLeftFacing"/>
            <a:lightRig rig="threePt" dir="t"/>
          </a:scene3d>
        </p:spPr>
        <p:txBody>
          <a:bodyPr/>
          <a:lstStyle/>
          <a:p>
            <a:pPr algn="ctr"/>
            <a:r>
              <a:rPr lang="cs-CZ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Vodní elektrárny:</a:t>
            </a:r>
            <a:endParaRPr lang="cs-CZ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cs-CZ" dirty="0" smtClean="0">
                <a:solidFill>
                  <a:schemeClr val="accent1">
                    <a:lumMod val="75000"/>
                  </a:schemeClr>
                </a:solidFill>
                <a:latin typeface="Segoe Print" pitchFamily="2" charset="0"/>
              </a:rPr>
              <a:t>Když už jsme u toho průmyslu tak si řeknem něco o vodních elektrárnách.</a:t>
            </a:r>
          </a:p>
          <a:p>
            <a:pPr>
              <a:buClr>
                <a:schemeClr val="accent1">
                  <a:lumMod val="75000"/>
                </a:schemeClr>
              </a:buClr>
            </a:pPr>
            <a:r>
              <a:rPr lang="cs-CZ" dirty="0" smtClean="0">
                <a:solidFill>
                  <a:schemeClr val="accent1">
                    <a:lumMod val="75000"/>
                  </a:schemeClr>
                </a:solidFill>
                <a:latin typeface="Segoe Print" pitchFamily="2" charset="0"/>
              </a:rPr>
              <a:t>Voda přitékající přívodním kanálem roztáčí turbínu, která je na společné hřídeli s generátorem elektrické energie a tím vytváří elektřinu.</a:t>
            </a:r>
            <a:endParaRPr lang="cs-CZ" dirty="0">
              <a:solidFill>
                <a:schemeClr val="accent1">
                  <a:lumMod val="75000"/>
                </a:schemeClr>
              </a:solidFill>
              <a:latin typeface="Segoe Print" pitchFamily="2" charset="0"/>
            </a:endParaRPr>
          </a:p>
        </p:txBody>
      </p:sp>
      <p:pic>
        <p:nvPicPr>
          <p:cNvPr id="5122" name="Picture 2" descr="C:\Users\Zak\AppData\Local\Microsoft\Windows\Temporary Internet Files\Content.IE5\XSFUIQSL\MC90010496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4581128"/>
            <a:ext cx="1821485" cy="182148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250"/>
                            </p:stCondLst>
                            <p:childTnLst>
                              <p:par>
                                <p:cTn id="1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750"/>
                            </p:stCondLst>
                            <p:childTnLst>
                              <p:par>
                                <p:cTn id="18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250"/>
                            </p:stCondLst>
                            <p:childTnLst>
                              <p:par>
                                <p:cTn id="23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  <a:scene3d>
            <a:camera prst="perspectiveHeroicExtremeRightFacing"/>
            <a:lightRig rig="threePt" dir="t"/>
          </a:scene3d>
          <a:sp3d>
            <a:bevelT w="165100" prst="coolSlant"/>
          </a:sp3d>
        </p:spPr>
        <p:txBody>
          <a:bodyPr/>
          <a:lstStyle/>
          <a:p>
            <a:pPr algn="ctr"/>
            <a:r>
              <a:rPr lang="cs-CZ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Koloběh vody:</a:t>
            </a:r>
            <a:endParaRPr lang="cs-CZ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Koloběh vody (hydrologický cyklus) je stálý oběh povrchové a podzemní vody na Zemi, doprovázený změnami skupenství.</a:t>
            </a:r>
          </a:p>
          <a:p>
            <a:pPr>
              <a:buClr>
                <a:schemeClr val="accent1">
                  <a:lumMod val="75000"/>
                </a:schemeClr>
              </a:buClr>
            </a:pPr>
            <a:endParaRPr lang="cs-CZ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Clr>
                <a:schemeClr val="accent1">
                  <a:lumMod val="75000"/>
                </a:schemeClr>
              </a:buClr>
            </a:pP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Ve velkém koloběhu vody dochází k přesunům vody mezi oceánem a pevninou.</a:t>
            </a:r>
          </a:p>
          <a:p>
            <a:pPr>
              <a:buClr>
                <a:schemeClr val="accent1">
                  <a:lumMod val="75000"/>
                </a:schemeClr>
              </a:buClr>
            </a:pPr>
            <a:endParaRPr lang="cs-CZ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Clr>
                <a:schemeClr val="accent1">
                  <a:lumMod val="75000"/>
                </a:schemeClr>
              </a:buClr>
            </a:pP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Voda se v kapalném a plynném stavu v pozemském prostředí prakticky neustále pohybuje a mění své skupenství. Na pohyb vody má vliv gravitační působení Země. Voda působením gravitačních sil teče vždy dolů, tedy stéká z vyšších míst na zemském povrchu do nižších míst (vodní toky). Pohyb vody v kapalném stavu dále také ovlivňuje i rotace Země. Na pohyb vody mají vliv i Slunce a Měsíc, které způsobují příliv a odliv.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250"/>
                            </p:stCondLst>
                            <p:childTnLst>
                              <p:par>
                                <p:cTn id="1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750"/>
                            </p:stCondLst>
                            <p:childTnLst>
                              <p:par>
                                <p:cTn id="18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250"/>
                            </p:stCondLst>
                            <p:childTnLst>
                              <p:par>
                                <p:cTn id="2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126</TotalTime>
  <Words>413</Words>
  <Application>Microsoft Office PowerPoint</Application>
  <PresentationFormat>Předvádění na obrazovce (4:3)</PresentationFormat>
  <Paragraphs>48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Tok</vt:lpstr>
      <vt:lpstr>  Voda</vt:lpstr>
      <vt:lpstr>Vodu rozdělujeme podle 3 skupenství:</vt:lpstr>
      <vt:lpstr>Voda v kapalném skupenství:</vt:lpstr>
      <vt:lpstr>Voda v pevném skupenství:</vt:lpstr>
      <vt:lpstr>Voda v plynném skupenství:</vt:lpstr>
      <vt:lpstr>Vodu rozlišujeme podle umístění:</vt:lpstr>
      <vt:lpstr>Voda se rozděluje také podle:</vt:lpstr>
      <vt:lpstr>Vodní elektrárny:</vt:lpstr>
      <vt:lpstr>Koloběh vody:</vt:lpstr>
      <vt:lpstr>Snímek 10</vt:lpstr>
      <vt:lpstr>Konec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Zak</dc:creator>
  <cp:lastModifiedBy>Zak</cp:lastModifiedBy>
  <cp:revision>19</cp:revision>
  <dcterms:created xsi:type="dcterms:W3CDTF">2013-05-17T06:20:36Z</dcterms:created>
  <dcterms:modified xsi:type="dcterms:W3CDTF">2013-05-17T08:29:36Z</dcterms:modified>
</cp:coreProperties>
</file>