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1398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BA6488-77B2-4576-A982-F1B742120962}" type="doc">
      <dgm:prSet loTypeId="urn:microsoft.com/office/officeart/2005/8/layout/venn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FA93F6-16FB-496A-8685-104E9661E7AF}">
      <dgm:prSet custT="1"/>
      <dgm:spPr/>
      <dgm:t>
        <a:bodyPr/>
        <a:lstStyle/>
        <a:p>
          <a:pPr rtl="0"/>
          <a:r>
            <a:rPr lang="cs-CZ" sz="4800" b="1" baseline="0" dirty="0" smtClean="0">
              <a:solidFill>
                <a:srgbClr val="FF0000"/>
              </a:solidFill>
            </a:rPr>
            <a:t>V</a:t>
          </a:r>
          <a:r>
            <a:rPr lang="cs-CZ" sz="4800" b="1" baseline="0" dirty="0" smtClean="0">
              <a:solidFill>
                <a:srgbClr val="00B0F0"/>
              </a:solidFill>
            </a:rPr>
            <a:t>OD</a:t>
          </a:r>
          <a:r>
            <a:rPr lang="cs-CZ" sz="4800" b="1" baseline="0" dirty="0" smtClean="0">
              <a:solidFill>
                <a:srgbClr val="FF0000"/>
              </a:solidFill>
            </a:rPr>
            <a:t>A</a:t>
          </a:r>
          <a:r>
            <a:rPr lang="cs-CZ" sz="2800" b="1" baseline="0" dirty="0" smtClean="0"/>
            <a:t/>
          </a:r>
          <a:br>
            <a:rPr lang="cs-CZ" sz="2800" b="1" baseline="0" dirty="0" smtClean="0"/>
          </a:br>
          <a:endParaRPr lang="cs-CZ" sz="2800" b="1" baseline="0" dirty="0"/>
        </a:p>
      </dgm:t>
    </dgm:pt>
    <dgm:pt modelId="{EE8F3E39-EEC5-413A-B656-AD5FA0809BF3}" type="parTrans" cxnId="{F32A2514-A99A-4F68-9042-62C0EBC9E929}">
      <dgm:prSet/>
      <dgm:spPr/>
      <dgm:t>
        <a:bodyPr/>
        <a:lstStyle/>
        <a:p>
          <a:endParaRPr lang="cs-CZ"/>
        </a:p>
      </dgm:t>
    </dgm:pt>
    <dgm:pt modelId="{E635CD1C-34D3-4AE4-AB4F-5960EF480525}" type="sibTrans" cxnId="{F32A2514-A99A-4F68-9042-62C0EBC9E929}">
      <dgm:prSet/>
      <dgm:spPr/>
      <dgm:t>
        <a:bodyPr/>
        <a:lstStyle/>
        <a:p>
          <a:endParaRPr lang="cs-CZ"/>
        </a:p>
      </dgm:t>
    </dgm:pt>
    <dgm:pt modelId="{9686EC5A-66C2-4171-97A0-8E9C5EC11008}" type="pres">
      <dgm:prSet presAssocID="{BEBA6488-77B2-4576-A982-F1B74212096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4D165D8-B4BE-4254-B350-70CD87CF330E}" type="pres">
      <dgm:prSet presAssocID="{BEBA6488-77B2-4576-A982-F1B742120962}" presName="comp1" presStyleCnt="0"/>
      <dgm:spPr/>
    </dgm:pt>
    <dgm:pt modelId="{669F4E2D-13A1-428C-9CB3-BDBEAFA6FCA2}" type="pres">
      <dgm:prSet presAssocID="{BEBA6488-77B2-4576-A982-F1B742120962}" presName="circle1" presStyleLbl="node1" presStyleIdx="0" presStyleCnt="1" custScaleX="202373" custLinFactNeighborX="-5364" custLinFactNeighborY="3087"/>
      <dgm:spPr/>
      <dgm:t>
        <a:bodyPr/>
        <a:lstStyle/>
        <a:p>
          <a:endParaRPr lang="cs-CZ"/>
        </a:p>
      </dgm:t>
    </dgm:pt>
    <dgm:pt modelId="{74BC5C76-135D-43AB-9678-2EB12D5C39D7}" type="pres">
      <dgm:prSet presAssocID="{BEBA6488-77B2-4576-A982-F1B742120962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12F8207-5BF5-4870-82D4-B5C29BE098CF}" type="presOf" srcId="{32FA93F6-16FB-496A-8685-104E9661E7AF}" destId="{74BC5C76-135D-43AB-9678-2EB12D5C39D7}" srcOrd="1" destOrd="0" presId="urn:microsoft.com/office/officeart/2005/8/layout/venn2"/>
    <dgm:cxn modelId="{3781A581-4E49-4041-83D4-AD3941AF7D32}" type="presOf" srcId="{BEBA6488-77B2-4576-A982-F1B742120962}" destId="{9686EC5A-66C2-4171-97A0-8E9C5EC11008}" srcOrd="0" destOrd="0" presId="urn:microsoft.com/office/officeart/2005/8/layout/venn2"/>
    <dgm:cxn modelId="{1D96B11F-BEB2-4496-B5E3-05D49BA1EAEB}" type="presOf" srcId="{32FA93F6-16FB-496A-8685-104E9661E7AF}" destId="{669F4E2D-13A1-428C-9CB3-BDBEAFA6FCA2}" srcOrd="0" destOrd="0" presId="urn:microsoft.com/office/officeart/2005/8/layout/venn2"/>
    <dgm:cxn modelId="{F32A2514-A99A-4F68-9042-62C0EBC9E929}" srcId="{BEBA6488-77B2-4576-A982-F1B742120962}" destId="{32FA93F6-16FB-496A-8685-104E9661E7AF}" srcOrd="0" destOrd="0" parTransId="{EE8F3E39-EEC5-413A-B656-AD5FA0809BF3}" sibTransId="{E635CD1C-34D3-4AE4-AB4F-5960EF480525}"/>
    <dgm:cxn modelId="{1E9DCE78-7E92-48B4-AF8C-1A4E60E20F60}" type="presParOf" srcId="{9686EC5A-66C2-4171-97A0-8E9C5EC11008}" destId="{F4D165D8-B4BE-4254-B350-70CD87CF330E}" srcOrd="0" destOrd="0" presId="urn:microsoft.com/office/officeart/2005/8/layout/venn2"/>
    <dgm:cxn modelId="{B968D1F2-937E-4BCE-9EE4-49A32280E346}" type="presParOf" srcId="{F4D165D8-B4BE-4254-B350-70CD87CF330E}" destId="{669F4E2D-13A1-428C-9CB3-BDBEAFA6FCA2}" srcOrd="0" destOrd="0" presId="urn:microsoft.com/office/officeart/2005/8/layout/venn2"/>
    <dgm:cxn modelId="{26025BD2-2978-4040-AF42-5B202162D39C}" type="presParOf" srcId="{F4D165D8-B4BE-4254-B350-70CD87CF330E}" destId="{74BC5C76-135D-43AB-9678-2EB12D5C39D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9F4E2D-13A1-428C-9CB3-BDBEAFA6FCA2}">
      <dsp:nvSpPr>
        <dsp:cNvPr id="0" name=""/>
        <dsp:cNvSpPr/>
      </dsp:nvSpPr>
      <dsp:spPr>
        <a:xfrm>
          <a:off x="1440154" y="0"/>
          <a:ext cx="4721070" cy="23328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b="1" kern="1200" baseline="0" dirty="0" smtClean="0">
              <a:solidFill>
                <a:srgbClr val="FF0000"/>
              </a:solidFill>
            </a:rPr>
            <a:t>V</a:t>
          </a:r>
          <a:r>
            <a:rPr lang="cs-CZ" sz="4800" b="1" kern="1200" baseline="0" dirty="0" smtClean="0">
              <a:solidFill>
                <a:srgbClr val="00B0F0"/>
              </a:solidFill>
            </a:rPr>
            <a:t>OD</a:t>
          </a:r>
          <a:r>
            <a:rPr lang="cs-CZ" sz="4800" b="1" kern="1200" baseline="0" dirty="0" smtClean="0">
              <a:solidFill>
                <a:srgbClr val="FF0000"/>
              </a:solidFill>
            </a:rPr>
            <a:t>A</a:t>
          </a:r>
          <a:r>
            <a:rPr lang="cs-CZ" sz="2800" b="1" kern="1200" baseline="0" dirty="0" smtClean="0"/>
            <a:t/>
          </a:r>
          <a:br>
            <a:rPr lang="cs-CZ" sz="2800" b="1" kern="1200" baseline="0" dirty="0" smtClean="0"/>
          </a:br>
          <a:endParaRPr lang="cs-CZ" sz="2800" b="1" kern="1200" baseline="0" dirty="0"/>
        </a:p>
      </dsp:txBody>
      <dsp:txXfrm>
        <a:off x="2131539" y="583214"/>
        <a:ext cx="3338301" cy="1166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DEDDDC-6D41-4E39-B97E-447CC40AD824}" type="datetimeFigureOut">
              <a:rPr lang="cs-CZ" smtClean="0"/>
              <a:pPr/>
              <a:t>17.5.2013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9B92EE-7F42-4C1C-B469-87DEC21A7D9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z/url?sa=i&amp;rct=j&amp;q=&amp;esrc=s&amp;source=images&amp;cd=&amp;cad=rja&amp;docid=HD5iOFUreSBTDM&amp;tbnid=MbGkmPXITWssiM:&amp;ved=0CAUQjRw&amp;url=http://eldhwen.wordpress.com/2011/10/08/voda-pitny-rezim-a-ich-dolezitost-v-nasom-zivote/&amp;ei=jOKVUerbG4G1PJq_gYAE&amp;bvm=bv.46471029,d.ZGU&amp;psig=AFQjCNEhAjG8VXPHhDJtGs1aVVe2aTqg1g&amp;ust=1368863710124928" TargetMode="External"/><Relationship Id="rId12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hyperlink" Target="http://www.google.cz/url?sa=i&amp;rct=j&amp;q=&amp;esrc=s&amp;source=images&amp;cd=&amp;cad=rja&amp;docid=WcTTVZyLpOCz-M&amp;tbnid=I34VG_wuGLXT_M:&amp;ved=0CAUQjRw&amp;url=http://www.stockphotos.cz/image.php?img_id=15163317&amp;img_type=1&amp;ei=EuOVUafGOcT5PJHegbgE&amp;bvm=bv.46471029,d.ZGU&amp;psig=AFQjCNEhAjG8VXPHhDJtGs1aVVe2aTqg1g&amp;ust=1368863710124928" TargetMode="Externa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jpeg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luxusnizivotvanilky.wordpress.com/tag/kosmetika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url?sa=i&amp;rct=j&amp;q=&amp;esrc=s&amp;source=images&amp;cd=&amp;cad=rja&amp;docid=ayDVYSyQ3aFOcM&amp;tbnid=fx_NQPR9gsPF4M:&amp;ved=0CAUQjRw&amp;url=http://fitplan.cz/pitna-voda-a-tajemstvi-hubnuti/&amp;ei=UOGVUd-gO8XfPYWhgHA&amp;bvm=bv.46471029,d.ZGU&amp;psig=AFQjCNGd5mNdOLLLDbDTmB2yl1s-UNE61Q&amp;ust=136886338095855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11560" y="188640"/>
          <a:ext cx="7851648" cy="23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80912" y="2420888"/>
            <a:ext cx="6480048" cy="1752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482" name="Picture 2" descr="http://eldhwen.files.wordpress.com/2011/10/mineralka_voda_modra_4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564904"/>
            <a:ext cx="3810000" cy="3467100"/>
          </a:xfrm>
          <a:prstGeom prst="rect">
            <a:avLst/>
          </a:prstGeom>
          <a:noFill/>
        </p:spPr>
      </p:pic>
      <p:pic>
        <p:nvPicPr>
          <p:cNvPr id="20484" name="Picture 4" descr="http://luxusnizivotvanilky.files.wordpress.com/2011/01/voda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48039" y="2564904"/>
            <a:ext cx="4195961" cy="3456384"/>
          </a:xfrm>
          <a:prstGeom prst="rect">
            <a:avLst/>
          </a:prstGeom>
          <a:noFill/>
        </p:spPr>
      </p:pic>
      <p:pic>
        <p:nvPicPr>
          <p:cNvPr id="20486" name="Picture 6" descr="http://thumbs.dreamstime.com/thumb_521/12792337938cYw5Q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55796" y="980728"/>
            <a:ext cx="2388204" cy="158417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FF0000"/>
                </a:solidFill>
              </a:rPr>
              <a:t>              Logo</a:t>
            </a:r>
            <a:endParaRPr lang="cs-CZ" sz="6000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0058721">
            <a:off x="2962251" y="1404444"/>
            <a:ext cx="5157105" cy="2386795"/>
          </a:xfrm>
        </p:spPr>
      </p:pic>
    </p:spTree>
  </p:cSld>
  <p:clrMapOvr>
    <a:masterClrMapping/>
  </p:clrMapOvr>
  <p:transition advClick="0" advTm="3000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Tímto bych vám chtěl poděkovat za shlédnutí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6000" u="sng" dirty="0" smtClean="0">
                <a:solidFill>
                  <a:srgbClr val="FF0000"/>
                </a:solidFill>
              </a:rPr>
              <a:t>Zpracoval</a:t>
            </a:r>
            <a:r>
              <a:rPr lang="cs-CZ" sz="6000" dirty="0" smtClean="0"/>
              <a:t>: </a:t>
            </a:r>
            <a:r>
              <a:rPr lang="cs-CZ" sz="6000" dirty="0" smtClean="0">
                <a:solidFill>
                  <a:srgbClr val="FF9900"/>
                </a:solidFill>
              </a:rPr>
              <a:t>Lukáš</a:t>
            </a:r>
            <a:r>
              <a:rPr lang="cs-CZ" sz="6000" dirty="0" smtClean="0"/>
              <a:t> </a:t>
            </a:r>
            <a:r>
              <a:rPr lang="cs-CZ" sz="6000" dirty="0" smtClean="0">
                <a:solidFill>
                  <a:srgbClr val="FFFF00"/>
                </a:solidFill>
              </a:rPr>
              <a:t>Veřmiřovský</a:t>
            </a:r>
            <a:endParaRPr lang="cs-CZ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7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             </a:t>
            </a:r>
            <a:r>
              <a:rPr lang="cs-CZ" sz="8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Obsah</a:t>
            </a:r>
            <a:endParaRPr lang="cs-CZ" sz="8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 nás</a:t>
            </a:r>
          </a:p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Název firmy </a:t>
            </a:r>
          </a:p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Vznik firmy</a:t>
            </a:r>
          </a:p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Čistota vody</a:t>
            </a:r>
          </a:p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Znečišťování vody</a:t>
            </a:r>
          </a:p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Proč pravidelně pít ?</a:t>
            </a:r>
          </a:p>
          <a:p>
            <a:r>
              <a:rPr lang="cs-CZ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Pitný režim</a:t>
            </a:r>
          </a:p>
        </p:txBody>
      </p:sp>
    </p:spTree>
  </p:cSld>
  <p:clrMapOvr>
    <a:masterClrMapping/>
  </p:clrMapOvr>
  <p:transition advClick="0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u="sng" dirty="0" smtClean="0">
                <a:solidFill>
                  <a:srgbClr val="FFC000"/>
                </a:solidFill>
              </a:rPr>
              <a:t>SLZSV</a:t>
            </a:r>
            <a:endParaRPr lang="cs-CZ" u="sng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firmy : </a:t>
            </a:r>
            <a:r>
              <a:rPr lang="cs-CZ" dirty="0" smtClean="0">
                <a:latin typeface="Arial Black" pitchFamily="34" charset="0"/>
              </a:rPr>
              <a:t>Spolek lidí zabývající se vodou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(SLZSV)</a:t>
            </a:r>
          </a:p>
          <a:p>
            <a:r>
              <a:rPr lang="cs-CZ" dirty="0" smtClean="0"/>
              <a:t>Vznik firmy roku 2000</a:t>
            </a:r>
          </a:p>
          <a:p>
            <a:pPr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3000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92D050"/>
                </a:solidFill>
              </a:rPr>
              <a:t>Čistota vody</a:t>
            </a:r>
            <a:endParaRPr lang="cs-CZ" u="sng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    Ještě generace našich dědů pamatuje, že z jakéhokoli pramene, který potkali při cestě z vesnice do vesnice, se mohli napít. Kvůli vedlejším produktům našeho způsobu života, který nás činí zcela závislými na technice, jsme se o tuto a mnoho dalších kvalit přírodního prostředí připravili. Jedním ze způsobů, jakým se s touto skutečností vyrovnáváme, je zjišťování nejrůznějších kvalitativních vlastností vody, na jejichž základě určujeme vhodnost jejího použití k rozličným účelům, i možnosti a způsoby jejího znovu vyčištění. Pokuste se zjistit, jaká je kvalita vody vodního toku ve vašem okolí. Co je příčinou případného znečištění? Vyskytují se v nejbližším rybníku řasy a sinice?</a:t>
            </a:r>
            <a:endParaRPr lang="cs-CZ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Znečišťování vody</a:t>
            </a:r>
            <a:endParaRPr lang="cs-CZ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Znečištění vody </a:t>
            </a:r>
            <a:r>
              <a:rPr lang="cs-CZ" dirty="0" smtClean="0"/>
              <a:t>je jeden z největších problémů současného světa výrazně totiž omezuje přístup určité části lidské populace k pitné vodě. Znečištěním vodních toků a nádrží se zhoršuje kvalita vodních ekosystému  i ekosystémů v jejich okolí. Znečištění vody lze v některých případech omezit metodami čištění odpadních vod.</a:t>
            </a:r>
            <a:endParaRPr lang="cs-CZ" dirty="0"/>
          </a:p>
        </p:txBody>
      </p:sp>
    </p:spTree>
  </p:cSld>
  <p:clrMapOvr>
    <a:masterClrMapping/>
  </p:clrMapOvr>
  <p:transition advClick="0" advTm="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00B0F0"/>
                </a:solidFill>
              </a:rPr>
              <a:t>Proč pravidelně pít ?</a:t>
            </a:r>
            <a:endParaRPr lang="cs-CZ" u="sng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Pod pojmem pitný režim rozumíme udržování dostatečného množství tekutin a min­erál­ních látek v organ­ismu. Tekutiny je nezbytné doplňo­vat průběžně během celého dne, pro­tože tělo vodu také průběžně ztrácí — vylučováním, dýcháním, pocením, či fyz­ickou zátěží. </a:t>
            </a:r>
            <a:endParaRPr lang="cs-CZ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C00000"/>
                </a:solidFill>
              </a:rPr>
              <a:t>Pitný režim</a:t>
            </a:r>
            <a:endParaRPr lang="cs-CZ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 Přibližně 2/3 tekutin v těle tvoří voda.</a:t>
            </a:r>
          </a:p>
          <a:p>
            <a:r>
              <a:rPr lang="cs-CZ" dirty="0" smtClean="0"/>
              <a:t> člověk vážící 72 kg obsahuje přibližně 50 litrů vody</a:t>
            </a:r>
          </a:p>
          <a:p>
            <a:r>
              <a:rPr lang="cs-CZ" dirty="0" smtClean="0"/>
              <a:t>během roku vypijeme více než 1 000 litrů vody</a:t>
            </a:r>
          </a:p>
          <a:p>
            <a:r>
              <a:rPr lang="cs-CZ" dirty="0" smtClean="0"/>
              <a:t>přes ledviny protéká během dne kolem 180 litrů</a:t>
            </a:r>
          </a:p>
          <a:p>
            <a:pPr>
              <a:buNone/>
            </a:pPr>
            <a:r>
              <a:rPr lang="cs-CZ" dirty="0" smtClean="0"/>
              <a:t>    krev obsahuje 83 % vody</a:t>
            </a:r>
          </a:p>
          <a:p>
            <a:r>
              <a:rPr lang="cs-CZ" dirty="0" smtClean="0"/>
              <a:t>kosti obsahují 22 % vody</a:t>
            </a:r>
          </a:p>
          <a:p>
            <a:r>
              <a:rPr lang="cs-CZ" dirty="0" smtClean="0"/>
              <a:t>svaly obsahují 76 % vody</a:t>
            </a:r>
          </a:p>
          <a:p>
            <a:r>
              <a:rPr lang="cs-CZ" dirty="0" smtClean="0"/>
              <a:t>mozek obsahuje 75 % vody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http://fitplan.cz/wp-content/uploads/2013/01/vod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573016"/>
            <a:ext cx="3547286" cy="165618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>
                <a:solidFill>
                  <a:srgbClr val="92D050"/>
                </a:solidFill>
              </a:rPr>
              <a:t>Proč nepít Energetické nápoje ?</a:t>
            </a:r>
            <a:endParaRPr lang="cs-CZ" u="sng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Chutnají jako tekuté lízátko, jsou neuvěřitelně sladké a mají podivně chemickou barvu. Konzumují je studenti, kteří potřebují vydržet učení před zkouškou, řidiči před dlouhou cestou a vůbec kdokoli, kdo potřebuje přemoci spánek a podat mimořádný výkon. Jen v Austrálii za ně lidé utratí víc než pět set milionů dolarů za rok. Jenže problém je v tom, že energetické nápoje nemusí mít na vaše tělo zdaleka takový účinek, který slibují reklamy a jejich efekt může být velmi nepříjemným překvapením.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Koloběh vody</a:t>
            </a:r>
            <a:endParaRPr lang="cs-CZ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cs-CZ" b="1" dirty="0" smtClean="0"/>
              <a:t>Koloběh vody</a:t>
            </a:r>
            <a:r>
              <a:rPr lang="cs-CZ" dirty="0" smtClean="0"/>
              <a:t> (hydrologický cyklus) je stálý oběh povrchové a podzemní vody na Zemi, doprovázený změnami skupenství.</a:t>
            </a:r>
            <a:endParaRPr lang="cs-CZ" dirty="0"/>
          </a:p>
        </p:txBody>
      </p:sp>
      <p:pic>
        <p:nvPicPr>
          <p:cNvPr id="1026" name="Picture 2" descr="https://upload.wikimedia.org/wikipedia/commons/4/42/Watercycleczechhig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0247" y="1196752"/>
            <a:ext cx="4553753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82</TotalTime>
  <Words>421</Words>
  <Application>Microsoft Office PowerPoint</Application>
  <PresentationFormat>Předvádění na obrazovce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Technický</vt:lpstr>
      <vt:lpstr>Snímek 1</vt:lpstr>
      <vt:lpstr>                Obsah</vt:lpstr>
      <vt:lpstr>                    SLZSV</vt:lpstr>
      <vt:lpstr>Čistota vody</vt:lpstr>
      <vt:lpstr> Znečišťování vody</vt:lpstr>
      <vt:lpstr>Proč pravidelně pít ?</vt:lpstr>
      <vt:lpstr>Pitný režim</vt:lpstr>
      <vt:lpstr>Proč nepít Energetické nápoje ?</vt:lpstr>
      <vt:lpstr>Koloběh vody</vt:lpstr>
      <vt:lpstr>              Logo</vt:lpstr>
      <vt:lpstr>Tímto bych vám chtěl poděkovat za shlédnutí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</dc:title>
  <dc:creator>Zak</dc:creator>
  <cp:lastModifiedBy>Zak</cp:lastModifiedBy>
  <cp:revision>12</cp:revision>
  <dcterms:created xsi:type="dcterms:W3CDTF">2013-05-17T06:50:01Z</dcterms:created>
  <dcterms:modified xsi:type="dcterms:W3CDTF">2013-05-17T08:38:39Z</dcterms:modified>
</cp:coreProperties>
</file>