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FEF788-DB65-4165-B730-53D5C01868DA}" type="doc">
      <dgm:prSet loTypeId="urn:microsoft.com/office/officeart/2005/8/layout/cycle3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27ED3E6-8943-47AA-92B1-43649D07DE36}">
      <dgm:prSet phldrT="[Text]"/>
      <dgm:spPr/>
      <dgm:t>
        <a:bodyPr/>
        <a:lstStyle/>
        <a:p>
          <a:r>
            <a:rPr lang="cs-CZ" dirty="0" smtClean="0"/>
            <a:t>Voda se vypaří</a:t>
          </a:r>
          <a:endParaRPr lang="cs-CZ" dirty="0"/>
        </a:p>
      </dgm:t>
    </dgm:pt>
    <dgm:pt modelId="{5FCCA2D4-9FC8-4D04-8186-9B5BEE2126FB}" type="parTrans" cxnId="{C4438B4F-D796-4D69-9C8B-1F5DE4EA6133}">
      <dgm:prSet/>
      <dgm:spPr/>
      <dgm:t>
        <a:bodyPr/>
        <a:lstStyle/>
        <a:p>
          <a:endParaRPr lang="cs-CZ"/>
        </a:p>
      </dgm:t>
    </dgm:pt>
    <dgm:pt modelId="{D2BDAA2F-C2F8-4859-9752-585C4CF476B0}" type="sibTrans" cxnId="{C4438B4F-D796-4D69-9C8B-1F5DE4EA6133}">
      <dgm:prSet/>
      <dgm:spPr/>
      <dgm:t>
        <a:bodyPr/>
        <a:lstStyle/>
        <a:p>
          <a:endParaRPr lang="cs-CZ"/>
        </a:p>
      </dgm:t>
    </dgm:pt>
    <dgm:pt modelId="{7A10C9E4-AEDB-41C3-BB3A-3D37F05CACE6}">
      <dgm:prSet phldrT="[Text]"/>
      <dgm:spPr/>
      <dgm:t>
        <a:bodyPr/>
        <a:lstStyle/>
        <a:p>
          <a:r>
            <a:rPr lang="cs-CZ" dirty="0" smtClean="0"/>
            <a:t>Vodní pára se spojí v mrak</a:t>
          </a:r>
          <a:endParaRPr lang="cs-CZ" dirty="0"/>
        </a:p>
      </dgm:t>
    </dgm:pt>
    <dgm:pt modelId="{04DA6160-F7D8-4314-A205-17D29B56DAC5}" type="parTrans" cxnId="{E32F336E-2E25-4F96-BD03-E8E7A4AE6331}">
      <dgm:prSet/>
      <dgm:spPr/>
      <dgm:t>
        <a:bodyPr/>
        <a:lstStyle/>
        <a:p>
          <a:endParaRPr lang="cs-CZ"/>
        </a:p>
      </dgm:t>
    </dgm:pt>
    <dgm:pt modelId="{B3E7CD9A-C79A-4BF8-86E9-8B8F54C75574}" type="sibTrans" cxnId="{E32F336E-2E25-4F96-BD03-E8E7A4AE6331}">
      <dgm:prSet/>
      <dgm:spPr/>
      <dgm:t>
        <a:bodyPr/>
        <a:lstStyle/>
        <a:p>
          <a:endParaRPr lang="cs-CZ"/>
        </a:p>
      </dgm:t>
    </dgm:pt>
    <dgm:pt modelId="{ED19B453-5823-403F-97C7-1D433627DD66}">
      <dgm:prSet phldrT="[Text]"/>
      <dgm:spPr/>
      <dgm:t>
        <a:bodyPr/>
        <a:lstStyle/>
        <a:p>
          <a:r>
            <a:rPr lang="cs-CZ" dirty="0" smtClean="0"/>
            <a:t>Začne pršet</a:t>
          </a:r>
          <a:endParaRPr lang="cs-CZ" dirty="0"/>
        </a:p>
      </dgm:t>
    </dgm:pt>
    <dgm:pt modelId="{F4DC85FE-2BAD-4D37-A16B-DFAA2D97B652}" type="parTrans" cxnId="{52BC8E82-EC3C-4359-AC73-37B385C94120}">
      <dgm:prSet/>
      <dgm:spPr/>
      <dgm:t>
        <a:bodyPr/>
        <a:lstStyle/>
        <a:p>
          <a:endParaRPr lang="cs-CZ"/>
        </a:p>
      </dgm:t>
    </dgm:pt>
    <dgm:pt modelId="{8C57F97E-A1A0-460B-813C-9705702AECC5}" type="sibTrans" cxnId="{52BC8E82-EC3C-4359-AC73-37B385C94120}">
      <dgm:prSet/>
      <dgm:spPr/>
      <dgm:t>
        <a:bodyPr/>
        <a:lstStyle/>
        <a:p>
          <a:endParaRPr lang="cs-CZ"/>
        </a:p>
      </dgm:t>
    </dgm:pt>
    <dgm:pt modelId="{53E21DD9-1D45-4410-87E5-C365DE489418}">
      <dgm:prSet phldrT="[Text]"/>
      <dgm:spPr/>
      <dgm:t>
        <a:bodyPr/>
        <a:lstStyle/>
        <a:p>
          <a:r>
            <a:rPr lang="cs-CZ" dirty="0" smtClean="0"/>
            <a:t>Voda se dostává zpět na své původní místo, např. do moře</a:t>
          </a:r>
          <a:endParaRPr lang="cs-CZ" dirty="0"/>
        </a:p>
      </dgm:t>
    </dgm:pt>
    <dgm:pt modelId="{E46F396F-8801-4122-82EC-FB6DB6735E13}" type="parTrans" cxnId="{A67D66C5-DC63-4FF8-BAF3-80367CC44D43}">
      <dgm:prSet/>
      <dgm:spPr/>
      <dgm:t>
        <a:bodyPr/>
        <a:lstStyle/>
        <a:p>
          <a:endParaRPr lang="cs-CZ"/>
        </a:p>
      </dgm:t>
    </dgm:pt>
    <dgm:pt modelId="{6220B5C2-7166-428B-8DAB-07A7F703EACA}" type="sibTrans" cxnId="{A67D66C5-DC63-4FF8-BAF3-80367CC44D43}">
      <dgm:prSet/>
      <dgm:spPr/>
      <dgm:t>
        <a:bodyPr/>
        <a:lstStyle/>
        <a:p>
          <a:endParaRPr lang="cs-CZ"/>
        </a:p>
      </dgm:t>
    </dgm:pt>
    <dgm:pt modelId="{BB578C57-8CF8-4FC1-BF9E-E46CA29993FA}" type="pres">
      <dgm:prSet presAssocID="{DEFEF788-DB65-4165-B730-53D5C01868D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3D42192-1CE1-47DC-8B13-44DB75860242}" type="pres">
      <dgm:prSet presAssocID="{DEFEF788-DB65-4165-B730-53D5C01868DA}" presName="cycle" presStyleCnt="0"/>
      <dgm:spPr/>
    </dgm:pt>
    <dgm:pt modelId="{6EDB1E53-C22E-4266-B288-0C732C927AF1}" type="pres">
      <dgm:prSet presAssocID="{027ED3E6-8943-47AA-92B1-43649D07DE36}" presName="nodeFirstNode" presStyleLbl="node1" presStyleIdx="0" presStyleCnt="4" custRadScaleRad="100768" custRadScaleInc="331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360F10-9CB1-4FEF-98FA-1FF49A9138A1}" type="pres">
      <dgm:prSet presAssocID="{D2BDAA2F-C2F8-4859-9752-585C4CF476B0}" presName="sibTransFirstNode" presStyleLbl="bgShp" presStyleIdx="0" presStyleCnt="1"/>
      <dgm:spPr/>
      <dgm:t>
        <a:bodyPr/>
        <a:lstStyle/>
        <a:p>
          <a:endParaRPr lang="cs-CZ"/>
        </a:p>
      </dgm:t>
    </dgm:pt>
    <dgm:pt modelId="{861CEEE8-DDC7-4998-B18D-5D99CC5658E6}" type="pres">
      <dgm:prSet presAssocID="{7A10C9E4-AEDB-41C3-BB3A-3D37F05CACE6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9EBAD4-B151-4450-A328-86F45AEF0498}" type="pres">
      <dgm:prSet presAssocID="{ED19B453-5823-403F-97C7-1D433627DD66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03702E-5376-4A13-8D23-182FC6A69C6A}" type="pres">
      <dgm:prSet presAssocID="{53E21DD9-1D45-4410-87E5-C365DE489418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2BC8E82-EC3C-4359-AC73-37B385C94120}" srcId="{DEFEF788-DB65-4165-B730-53D5C01868DA}" destId="{ED19B453-5823-403F-97C7-1D433627DD66}" srcOrd="2" destOrd="0" parTransId="{F4DC85FE-2BAD-4D37-A16B-DFAA2D97B652}" sibTransId="{8C57F97E-A1A0-460B-813C-9705702AECC5}"/>
    <dgm:cxn modelId="{779A662B-B58D-4F0B-8014-454649568877}" type="presOf" srcId="{DEFEF788-DB65-4165-B730-53D5C01868DA}" destId="{BB578C57-8CF8-4FC1-BF9E-E46CA29993FA}" srcOrd="0" destOrd="0" presId="urn:microsoft.com/office/officeart/2005/8/layout/cycle3"/>
    <dgm:cxn modelId="{E32F336E-2E25-4F96-BD03-E8E7A4AE6331}" srcId="{DEFEF788-DB65-4165-B730-53D5C01868DA}" destId="{7A10C9E4-AEDB-41C3-BB3A-3D37F05CACE6}" srcOrd="1" destOrd="0" parTransId="{04DA6160-F7D8-4314-A205-17D29B56DAC5}" sibTransId="{B3E7CD9A-C79A-4BF8-86E9-8B8F54C75574}"/>
    <dgm:cxn modelId="{9F500134-2FEF-4748-B691-EB883EF3BCBB}" type="presOf" srcId="{53E21DD9-1D45-4410-87E5-C365DE489418}" destId="{5E03702E-5376-4A13-8D23-182FC6A69C6A}" srcOrd="0" destOrd="0" presId="urn:microsoft.com/office/officeart/2005/8/layout/cycle3"/>
    <dgm:cxn modelId="{9626D768-FE24-4060-814B-C18EF4A8E9C9}" type="presOf" srcId="{027ED3E6-8943-47AA-92B1-43649D07DE36}" destId="{6EDB1E53-C22E-4266-B288-0C732C927AF1}" srcOrd="0" destOrd="0" presId="urn:microsoft.com/office/officeart/2005/8/layout/cycle3"/>
    <dgm:cxn modelId="{A67D66C5-DC63-4FF8-BAF3-80367CC44D43}" srcId="{DEFEF788-DB65-4165-B730-53D5C01868DA}" destId="{53E21DD9-1D45-4410-87E5-C365DE489418}" srcOrd="3" destOrd="0" parTransId="{E46F396F-8801-4122-82EC-FB6DB6735E13}" sibTransId="{6220B5C2-7166-428B-8DAB-07A7F703EACA}"/>
    <dgm:cxn modelId="{6D870421-8735-4185-8531-501EF8602EA7}" type="presOf" srcId="{7A10C9E4-AEDB-41C3-BB3A-3D37F05CACE6}" destId="{861CEEE8-DDC7-4998-B18D-5D99CC5658E6}" srcOrd="0" destOrd="0" presId="urn:microsoft.com/office/officeart/2005/8/layout/cycle3"/>
    <dgm:cxn modelId="{D9743317-ADFF-47D0-A779-E6CA27638D37}" type="presOf" srcId="{D2BDAA2F-C2F8-4859-9752-585C4CF476B0}" destId="{00360F10-9CB1-4FEF-98FA-1FF49A9138A1}" srcOrd="0" destOrd="0" presId="urn:microsoft.com/office/officeart/2005/8/layout/cycle3"/>
    <dgm:cxn modelId="{3AEA1452-71EE-441B-B3BD-F3D7883019AA}" type="presOf" srcId="{ED19B453-5823-403F-97C7-1D433627DD66}" destId="{A69EBAD4-B151-4450-A328-86F45AEF0498}" srcOrd="0" destOrd="0" presId="urn:microsoft.com/office/officeart/2005/8/layout/cycle3"/>
    <dgm:cxn modelId="{C4438B4F-D796-4D69-9C8B-1F5DE4EA6133}" srcId="{DEFEF788-DB65-4165-B730-53D5C01868DA}" destId="{027ED3E6-8943-47AA-92B1-43649D07DE36}" srcOrd="0" destOrd="0" parTransId="{5FCCA2D4-9FC8-4D04-8186-9B5BEE2126FB}" sibTransId="{D2BDAA2F-C2F8-4859-9752-585C4CF476B0}"/>
    <dgm:cxn modelId="{18E448A1-A351-44F0-B740-D9725A282F43}" type="presParOf" srcId="{BB578C57-8CF8-4FC1-BF9E-E46CA29993FA}" destId="{C3D42192-1CE1-47DC-8B13-44DB75860242}" srcOrd="0" destOrd="0" presId="urn:microsoft.com/office/officeart/2005/8/layout/cycle3"/>
    <dgm:cxn modelId="{4F814DE0-D356-4404-9D7E-93726A1A2845}" type="presParOf" srcId="{C3D42192-1CE1-47DC-8B13-44DB75860242}" destId="{6EDB1E53-C22E-4266-B288-0C732C927AF1}" srcOrd="0" destOrd="0" presId="urn:microsoft.com/office/officeart/2005/8/layout/cycle3"/>
    <dgm:cxn modelId="{34A42981-CB82-4FC4-8158-3AFE9527A9B9}" type="presParOf" srcId="{C3D42192-1CE1-47DC-8B13-44DB75860242}" destId="{00360F10-9CB1-4FEF-98FA-1FF49A9138A1}" srcOrd="1" destOrd="0" presId="urn:microsoft.com/office/officeart/2005/8/layout/cycle3"/>
    <dgm:cxn modelId="{FB01A564-E548-43D2-BCB1-67D83C3DC5C6}" type="presParOf" srcId="{C3D42192-1CE1-47DC-8B13-44DB75860242}" destId="{861CEEE8-DDC7-4998-B18D-5D99CC5658E6}" srcOrd="2" destOrd="0" presId="urn:microsoft.com/office/officeart/2005/8/layout/cycle3"/>
    <dgm:cxn modelId="{0AEE88EF-AF3B-4C74-92CF-D9CF9104C78F}" type="presParOf" srcId="{C3D42192-1CE1-47DC-8B13-44DB75860242}" destId="{A69EBAD4-B151-4450-A328-86F45AEF0498}" srcOrd="3" destOrd="0" presId="urn:microsoft.com/office/officeart/2005/8/layout/cycle3"/>
    <dgm:cxn modelId="{2627A72F-DD3C-4DCD-AE90-8C8D7C931FE2}" type="presParOf" srcId="{C3D42192-1CE1-47DC-8B13-44DB75860242}" destId="{5E03702E-5376-4A13-8D23-182FC6A69C6A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360F10-9CB1-4FEF-98FA-1FF49A9138A1}">
      <dsp:nvSpPr>
        <dsp:cNvPr id="0" name=""/>
        <dsp:cNvSpPr/>
      </dsp:nvSpPr>
      <dsp:spPr>
        <a:xfrm>
          <a:off x="433001" y="639572"/>
          <a:ext cx="2596675" cy="2596675"/>
        </a:xfrm>
        <a:prstGeom prst="circularArrow">
          <a:avLst>
            <a:gd name="adj1" fmla="val 4668"/>
            <a:gd name="adj2" fmla="val 272909"/>
            <a:gd name="adj3" fmla="val 13288850"/>
            <a:gd name="adj4" fmla="val 17727239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DB1E53-C22E-4266-B288-0C732C927AF1}">
      <dsp:nvSpPr>
        <dsp:cNvPr id="0" name=""/>
        <dsp:cNvSpPr/>
      </dsp:nvSpPr>
      <dsp:spPr>
        <a:xfrm>
          <a:off x="972002" y="661828"/>
          <a:ext cx="1518672" cy="759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Voda se vypaří</a:t>
          </a:r>
          <a:endParaRPr lang="cs-CZ" sz="1100" kern="1200" dirty="0"/>
        </a:p>
      </dsp:txBody>
      <dsp:txXfrm>
        <a:off x="972002" y="661828"/>
        <a:ext cx="1518672" cy="759336"/>
      </dsp:txXfrm>
    </dsp:sp>
    <dsp:sp modelId="{861CEEE8-DDC7-4998-B18D-5D99CC5658E6}">
      <dsp:nvSpPr>
        <dsp:cNvPr id="0" name=""/>
        <dsp:cNvSpPr/>
      </dsp:nvSpPr>
      <dsp:spPr>
        <a:xfrm>
          <a:off x="1865230" y="1600551"/>
          <a:ext cx="1518672" cy="759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Vodní pára se spojí v mrak</a:t>
          </a:r>
          <a:endParaRPr lang="cs-CZ" sz="1100" kern="1200" dirty="0"/>
        </a:p>
      </dsp:txBody>
      <dsp:txXfrm>
        <a:off x="1865230" y="1600551"/>
        <a:ext cx="1518672" cy="759336"/>
      </dsp:txXfrm>
    </dsp:sp>
    <dsp:sp modelId="{A69EBAD4-B151-4450-A328-86F45AEF0498}">
      <dsp:nvSpPr>
        <dsp:cNvPr id="0" name=""/>
        <dsp:cNvSpPr/>
      </dsp:nvSpPr>
      <dsp:spPr>
        <a:xfrm>
          <a:off x="932851" y="2532930"/>
          <a:ext cx="1518672" cy="759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Začne pršet</a:t>
          </a:r>
          <a:endParaRPr lang="cs-CZ" sz="1100" kern="1200" dirty="0"/>
        </a:p>
      </dsp:txBody>
      <dsp:txXfrm>
        <a:off x="932851" y="2532930"/>
        <a:ext cx="1518672" cy="759336"/>
      </dsp:txXfrm>
    </dsp:sp>
    <dsp:sp modelId="{5E03702E-5376-4A13-8D23-182FC6A69C6A}">
      <dsp:nvSpPr>
        <dsp:cNvPr id="0" name=""/>
        <dsp:cNvSpPr/>
      </dsp:nvSpPr>
      <dsp:spPr>
        <a:xfrm>
          <a:off x="472" y="1600551"/>
          <a:ext cx="1518672" cy="759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Voda se dostává zpět na své původní místo, např. do moře</a:t>
          </a:r>
          <a:endParaRPr lang="cs-CZ" sz="1100" kern="1200" dirty="0"/>
        </a:p>
      </dsp:txBody>
      <dsp:txXfrm>
        <a:off x="472" y="1600551"/>
        <a:ext cx="1518672" cy="7593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4377C-F212-4B9E-88FE-0484348685F1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05742-9A64-4D6F-8020-AB2AB1631D4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1966-322D-49DC-96BF-2577D8BB1C73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948-58A2-466B-B13A-A770DDFD72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1966-322D-49DC-96BF-2577D8BB1C73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948-58A2-466B-B13A-A770DDFD72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1966-322D-49DC-96BF-2577D8BB1C73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948-58A2-466B-B13A-A770DDFD72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1966-322D-49DC-96BF-2577D8BB1C73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948-58A2-466B-B13A-A770DDFD72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1966-322D-49DC-96BF-2577D8BB1C73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948-58A2-466B-B13A-A770DDFD72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1966-322D-49DC-96BF-2577D8BB1C73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948-58A2-466B-B13A-A770DDFD72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1966-322D-49DC-96BF-2577D8BB1C73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948-58A2-466B-B13A-A770DDFD72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1966-322D-49DC-96BF-2577D8BB1C73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948-58A2-466B-B13A-A770DDFD72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1966-322D-49DC-96BF-2577D8BB1C73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948-58A2-466B-B13A-A770DDFD72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1966-322D-49DC-96BF-2577D8BB1C73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2948-58A2-466B-B13A-A770DDFD724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1966-322D-49DC-96BF-2577D8BB1C73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B902948-58A2-466B-B13A-A770DDFD724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191966-322D-49DC-96BF-2577D8BB1C73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902948-58A2-466B-B13A-A770DDFD724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oUWorsfbqHI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Zak\Desktop\water_cycle_h264_1280x720.mov" TargetMode="Externa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980728" y="404664"/>
            <a:ext cx="7851648" cy="1828800"/>
          </a:xfrm>
        </p:spPr>
        <p:txBody>
          <a:bodyPr/>
          <a:lstStyle/>
          <a:p>
            <a:r>
              <a:rPr lang="cs-CZ" sz="9600" dirty="0" smtClean="0">
                <a:solidFill>
                  <a:schemeClr val="accent1">
                    <a:lumMod val="75000"/>
                  </a:schemeClr>
                </a:solidFill>
                <a:latin typeface="Gabriola" pitchFamily="82" charset="0"/>
              </a:rPr>
              <a:t>Voda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smtClean="0"/>
              <a:t>           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1476672" y="4869160"/>
            <a:ext cx="7854696" cy="1752600"/>
          </a:xfrm>
        </p:spPr>
        <p:txBody>
          <a:bodyPr>
            <a:normAutofit/>
          </a:bodyPr>
          <a:lstStyle/>
          <a:p>
            <a:r>
              <a:rPr lang="cs-CZ" sz="4400" i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Gabriola" pitchFamily="82" charset="0"/>
              </a:rPr>
              <a:t>Základ života</a:t>
            </a:r>
            <a:endParaRPr lang="cs-CZ" sz="4400" i="1" dirty="0">
              <a:solidFill>
                <a:schemeClr val="accent3">
                  <a:lumMod val="60000"/>
                  <a:lumOff val="40000"/>
                </a:schemeClr>
              </a:solidFill>
              <a:latin typeface="Gabriola" pitchFamily="82" charset="0"/>
            </a:endParaRPr>
          </a:p>
        </p:txBody>
      </p:sp>
      <p:pic>
        <p:nvPicPr>
          <p:cNvPr id="4" name="Obrázek 3" descr="Voda-richard-míče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2492896"/>
            <a:ext cx="4912310" cy="2078843"/>
          </a:xfrm>
          <a:prstGeom prst="rect">
            <a:avLst/>
          </a:prstGeom>
          <a:ln w="76200">
            <a:solidFill>
              <a:schemeClr val="bg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19872" y="188640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Gabriola" pitchFamily="82" charset="0"/>
              </a:rPr>
              <a:t>Zdroje</a:t>
            </a:r>
            <a:endParaRPr lang="cs-CZ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Google</a:t>
            </a:r>
            <a:r>
              <a:rPr lang="cs-CZ" dirty="0" smtClean="0"/>
              <a:t> obrázky</a:t>
            </a:r>
          </a:p>
          <a:p>
            <a:r>
              <a:rPr lang="cs-CZ" dirty="0" err="1" smtClean="0"/>
              <a:t>Wikipedie</a:t>
            </a:r>
            <a:endParaRPr lang="cs-CZ" dirty="0" smtClean="0"/>
          </a:p>
        </p:txBody>
      </p:sp>
      <p:sp>
        <p:nvSpPr>
          <p:cNvPr id="4" name="Tlačítko akce: Vlastní 3">
            <a:hlinkClick r:id="rId2" action="ppaction://hlinksldjump" highlightClick="1"/>
          </p:cNvPr>
          <p:cNvSpPr/>
          <p:nvPr/>
        </p:nvSpPr>
        <p:spPr>
          <a:xfrm>
            <a:off x="251520" y="6021288"/>
            <a:ext cx="1512168" cy="6480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Gabriola" pitchFamily="82" charset="0"/>
              </a:rPr>
              <a:t>Zpět k výběru</a:t>
            </a:r>
            <a:endParaRPr lang="cs-CZ" sz="2400" dirty="0"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96552" y="692696"/>
            <a:ext cx="8229600" cy="866360"/>
          </a:xfrm>
        </p:spPr>
        <p:txBody>
          <a:bodyPr>
            <a:noAutofit/>
          </a:bodyPr>
          <a:lstStyle/>
          <a:p>
            <a:r>
              <a:rPr lang="cs-CZ" sz="6600" dirty="0" smtClean="0">
                <a:latin typeface="Gabriola" pitchFamily="82" charset="0"/>
              </a:rPr>
              <a:t>                          Výběr sekcí</a:t>
            </a:r>
            <a:endParaRPr lang="cs-CZ" sz="6600" dirty="0">
              <a:latin typeface="Gabriola" pitchFamily="82" charset="0"/>
            </a:endParaRPr>
          </a:p>
        </p:txBody>
      </p:sp>
      <p:sp>
        <p:nvSpPr>
          <p:cNvPr id="4" name="Tlačítko akce: Dopředu nebo Další 3">
            <a:hlinkClick r:id="rId2" action="ppaction://hlinksldjump" highlightClick="1"/>
          </p:cNvPr>
          <p:cNvSpPr/>
          <p:nvPr/>
        </p:nvSpPr>
        <p:spPr>
          <a:xfrm>
            <a:off x="7020272" y="1628800"/>
            <a:ext cx="1224136" cy="108012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rId3" action="ppaction://hlinksldjump" highlightClick="1"/>
          </p:cNvPr>
          <p:cNvSpPr/>
          <p:nvPr/>
        </p:nvSpPr>
        <p:spPr>
          <a:xfrm>
            <a:off x="7020272" y="2780928"/>
            <a:ext cx="1224136" cy="108012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4" action="ppaction://hlinksldjump" highlightClick="1"/>
          </p:cNvPr>
          <p:cNvSpPr/>
          <p:nvPr/>
        </p:nvSpPr>
        <p:spPr>
          <a:xfrm>
            <a:off x="7020272" y="3933056"/>
            <a:ext cx="1224136" cy="108012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5" action="ppaction://hlinksldjump" highlightClick="1"/>
          </p:cNvPr>
          <p:cNvSpPr/>
          <p:nvPr/>
        </p:nvSpPr>
        <p:spPr>
          <a:xfrm>
            <a:off x="7020272" y="5085184"/>
            <a:ext cx="1224136" cy="108012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Vlastní 7">
            <a:hlinkClick r:id="" action="ppaction://hlinkshowjump?jump=nextslide" highlightClick="1"/>
          </p:cNvPr>
          <p:cNvSpPr/>
          <p:nvPr/>
        </p:nvSpPr>
        <p:spPr>
          <a:xfrm>
            <a:off x="179512" y="6093296"/>
            <a:ext cx="2088232" cy="5486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Gabriola" pitchFamily="82" charset="0"/>
              </a:rPr>
              <a:t>Další strana výběru</a:t>
            </a:r>
            <a:endParaRPr lang="cs-CZ" sz="2400" dirty="0">
              <a:latin typeface="Gabriola" pitchFamily="82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5576" y="1916832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Gabriola" pitchFamily="82" charset="0"/>
              </a:rPr>
              <a:t>Sekce 1. : Voda – zdroj života ?</a:t>
            </a:r>
            <a:endParaRPr lang="cs-CZ" sz="2800" dirty="0">
              <a:latin typeface="Gabriola" pitchFamily="82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5576" y="2996952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Gabriola" pitchFamily="82" charset="0"/>
              </a:rPr>
              <a:t>Sekce 2. : Koloběh vody</a:t>
            </a:r>
            <a:endParaRPr lang="cs-CZ" sz="2800" dirty="0">
              <a:latin typeface="Gabriola" pitchFamily="82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5576" y="4149080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Gabriola" pitchFamily="82" charset="0"/>
              </a:rPr>
              <a:t>Sekce 3. : Kolik vody ?</a:t>
            </a:r>
            <a:endParaRPr lang="cs-CZ" sz="2800" dirty="0">
              <a:latin typeface="Gabriola" pitchFamily="82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55576" y="5301208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Gabriola" pitchFamily="82" charset="0"/>
              </a:rPr>
              <a:t>Sekce 4. : Znečištění a opětovné očištění</a:t>
            </a:r>
            <a:endParaRPr lang="cs-CZ" sz="2800" dirty="0"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Dopředu nebo Další 3">
            <a:hlinkClick r:id="rId2" action="ppaction://hlinksldjump" highlightClick="1"/>
          </p:cNvPr>
          <p:cNvSpPr/>
          <p:nvPr/>
        </p:nvSpPr>
        <p:spPr>
          <a:xfrm>
            <a:off x="6948264" y="1268760"/>
            <a:ext cx="1224136" cy="11521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rId3" action="ppaction://hlinksldjump" highlightClick="1"/>
          </p:cNvPr>
          <p:cNvSpPr/>
          <p:nvPr/>
        </p:nvSpPr>
        <p:spPr>
          <a:xfrm>
            <a:off x="6948264" y="2492896"/>
            <a:ext cx="1224136" cy="11521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27584" y="1556792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Gabriola" pitchFamily="82" charset="0"/>
              </a:rPr>
              <a:t>Sekce 5. : Voda ve vesmíru</a:t>
            </a:r>
            <a:endParaRPr lang="cs-CZ" sz="2800" dirty="0">
              <a:latin typeface="Gabriola" pitchFamily="82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827584" y="2708920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Gabriola" pitchFamily="82" charset="0"/>
              </a:rPr>
              <a:t>Sekce 6. : Voda = pohon ?</a:t>
            </a:r>
            <a:endParaRPr lang="cs-CZ" sz="2800" dirty="0">
              <a:latin typeface="Gabriola" pitchFamily="82" charset="0"/>
            </a:endParaRPr>
          </a:p>
        </p:txBody>
      </p:sp>
      <p:sp>
        <p:nvSpPr>
          <p:cNvPr id="9" name="Tlačítko akce: Dopředu nebo Další 8">
            <a:hlinkClick r:id="rId4" action="ppaction://hlinksldjump" highlightClick="1"/>
          </p:cNvPr>
          <p:cNvSpPr/>
          <p:nvPr/>
        </p:nvSpPr>
        <p:spPr>
          <a:xfrm>
            <a:off x="6948264" y="3717032"/>
            <a:ext cx="1224136" cy="108012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Vlastní 10">
            <a:hlinkClick r:id="" action="ppaction://hlinkshowjump?jump=endshow" highlightClick="1"/>
          </p:cNvPr>
          <p:cNvSpPr/>
          <p:nvPr/>
        </p:nvSpPr>
        <p:spPr>
          <a:xfrm>
            <a:off x="6084168" y="5517232"/>
            <a:ext cx="2664296" cy="112474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latin typeface="Gabriola" pitchFamily="82" charset="0"/>
              </a:rPr>
              <a:t>Konec</a:t>
            </a:r>
            <a:endParaRPr lang="cs-CZ" sz="4400" dirty="0">
              <a:latin typeface="Gabriola" pitchFamily="82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827584" y="3933056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Gabriola" pitchFamily="82" charset="0"/>
              </a:rPr>
              <a:t>Dodatek : Zdroje</a:t>
            </a:r>
            <a:endParaRPr lang="cs-CZ" sz="2800" dirty="0"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Gabriola" pitchFamily="82" charset="0"/>
              </a:rPr>
              <a:t>Voda – zdroj života ?</a:t>
            </a:r>
            <a:endParaRPr lang="cs-CZ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Gabriola" pitchFamily="82" charset="0"/>
              </a:rPr>
              <a:t>Ač se to zdá podivné, bez vody by nebyl život. Tato teorie nám popisuje vznik prvních organismů :</a:t>
            </a:r>
          </a:p>
          <a:p>
            <a:r>
              <a:rPr lang="cs-CZ" sz="2000" dirty="0" smtClean="0">
                <a:latin typeface="Gabriola" pitchFamily="82" charset="0"/>
              </a:rPr>
              <a:t>V oceánu plavalo velké množství nejrůznějších organických látek, které, když se setkaly, spojily se; takto se navazovalo stále více různých </a:t>
            </a:r>
            <a:r>
              <a:rPr lang="cs-CZ" sz="2000" dirty="0" smtClean="0">
                <a:latin typeface="Gabriola" pitchFamily="82" charset="0"/>
              </a:rPr>
              <a:t>sloučenin. </a:t>
            </a:r>
            <a:r>
              <a:rPr lang="cs-CZ" sz="2000" dirty="0" smtClean="0">
                <a:latin typeface="Gabriola" pitchFamily="82" charset="0"/>
              </a:rPr>
              <a:t>D</a:t>
            </a:r>
            <a:r>
              <a:rPr lang="cs-CZ" sz="2000" dirty="0" smtClean="0">
                <a:latin typeface="Gabriola" pitchFamily="82" charset="0"/>
              </a:rPr>
              <a:t>ošlo </a:t>
            </a:r>
            <a:r>
              <a:rPr lang="cs-CZ" sz="2000" dirty="0" smtClean="0">
                <a:latin typeface="Gabriola" pitchFamily="82" charset="0"/>
              </a:rPr>
              <a:t>tak k vytvoření určitého řádu, buňka se obalila membránou, začala přesně kopírovat DNA a dělit se atd.</a:t>
            </a:r>
            <a:endParaRPr lang="cs-CZ" sz="2000" dirty="0">
              <a:latin typeface="Gabriola" pitchFamily="82" charset="0"/>
            </a:endParaRPr>
          </a:p>
        </p:txBody>
      </p:sp>
      <p:pic>
        <p:nvPicPr>
          <p:cNvPr id="4" name="Obrázek 3" descr="Sin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717032"/>
            <a:ext cx="3026971" cy="1988840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5148064" y="587727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Jeden z prvních organismů na zemi - sinice</a:t>
            </a:r>
            <a:endParaRPr lang="cs-CZ" dirty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</p:txBody>
      </p:sp>
      <p:sp>
        <p:nvSpPr>
          <p:cNvPr id="7" name="Tlačítko akce: Vlastní 6">
            <a:hlinkClick r:id="rId3" action="ppaction://hlinksldjump" highlightClick="1"/>
          </p:cNvPr>
          <p:cNvSpPr/>
          <p:nvPr/>
        </p:nvSpPr>
        <p:spPr>
          <a:xfrm>
            <a:off x="251520" y="6021288"/>
            <a:ext cx="1512168" cy="6480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Gabriola" pitchFamily="82" charset="0"/>
              </a:rPr>
              <a:t>Zpět k výběru</a:t>
            </a:r>
            <a:endParaRPr lang="cs-CZ" sz="2400" dirty="0">
              <a:latin typeface="Gabriola" pitchFamily="82" charset="0"/>
            </a:endParaRPr>
          </a:p>
        </p:txBody>
      </p:sp>
      <p:sp>
        <p:nvSpPr>
          <p:cNvPr id="8" name="Tlačítko akce: Nápověda 7">
            <a:hlinkClick r:id="rId4" highlightClick="1"/>
          </p:cNvPr>
          <p:cNvSpPr/>
          <p:nvPr/>
        </p:nvSpPr>
        <p:spPr>
          <a:xfrm>
            <a:off x="2267744" y="3933056"/>
            <a:ext cx="1296144" cy="1296144"/>
          </a:xfrm>
          <a:prstGeom prst="actionButtonHelp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1979712" y="5301208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Video o vzniku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života – netřeba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dokoukat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 celé</a:t>
            </a:r>
            <a:endParaRPr lang="cs-CZ" dirty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43808" y="260648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Gabriola" pitchFamily="82" charset="0"/>
              </a:rPr>
              <a:t>Koloběh vody</a:t>
            </a:r>
            <a:endParaRPr lang="cs-CZ" dirty="0">
              <a:latin typeface="Gabriola" pitchFamily="82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79512" y="1484784"/>
          <a:ext cx="3384376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lačítko akce: Vlastní 3">
            <a:hlinkClick r:id="rId8" action="ppaction://hlinksldjump" highlightClick="1"/>
          </p:cNvPr>
          <p:cNvSpPr/>
          <p:nvPr/>
        </p:nvSpPr>
        <p:spPr>
          <a:xfrm>
            <a:off x="251520" y="6021288"/>
            <a:ext cx="1512168" cy="6480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Gabriola" pitchFamily="82" charset="0"/>
              </a:rPr>
              <a:t>Zpět k výběru</a:t>
            </a:r>
            <a:endParaRPr lang="cs-CZ" sz="2400" dirty="0">
              <a:latin typeface="Gabriola" pitchFamily="82" charset="0"/>
            </a:endParaRPr>
          </a:p>
        </p:txBody>
      </p:sp>
      <p:pic>
        <p:nvPicPr>
          <p:cNvPr id="6" name="water_cycle_h264_1280x720.mo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3995936" y="1916832"/>
            <a:ext cx="4968214" cy="3726160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7" name="TextovéPole 6"/>
          <p:cNvSpPr txBox="1"/>
          <p:nvPr/>
        </p:nvSpPr>
        <p:spPr>
          <a:xfrm>
            <a:off x="3995936" y="566124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Koloběh vody</a:t>
            </a:r>
            <a:endParaRPr lang="cs-CZ" dirty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15816" y="332656"/>
            <a:ext cx="8229600" cy="1143000"/>
          </a:xfrm>
        </p:spPr>
        <p:txBody>
          <a:bodyPr/>
          <a:lstStyle/>
          <a:p>
            <a:r>
              <a:rPr lang="cs-CZ" dirty="0" smtClean="0"/>
              <a:t>  </a:t>
            </a:r>
            <a:r>
              <a:rPr lang="cs-CZ" dirty="0" smtClean="0">
                <a:latin typeface="Gabriola" pitchFamily="82" charset="0"/>
              </a:rPr>
              <a:t>Kolik vody ?</a:t>
            </a:r>
            <a:endParaRPr lang="cs-CZ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Gabriola" pitchFamily="82" charset="0"/>
              </a:rPr>
              <a:t>Pitný</a:t>
            </a:r>
            <a:r>
              <a:rPr lang="cs-CZ" sz="2000" b="1" dirty="0" smtClean="0">
                <a:latin typeface="Gabriola" pitchFamily="82" charset="0"/>
              </a:rPr>
              <a:t> </a:t>
            </a:r>
            <a:r>
              <a:rPr lang="cs-CZ" sz="2000" dirty="0" smtClean="0">
                <a:latin typeface="Gabriola" pitchFamily="82" charset="0"/>
              </a:rPr>
              <a:t>režim neboli doplňování tekutin do těla, které by mělo překrýt denní výdej tekutin ale i ztráty v průběhu spánku. Denní příjem vody by měl odpovídat zhruba dvěma až třem litrům vody v závislosti na vytížení daného jedince a jeho věku. Při náročných fyzických aktivitách je nutné uzpůsobovat pitný režim, aby nedošlo k dehydrataci. K ní dochází (i bez pocitu žízně) většinou v zimě (suchý vzduch) a v horkých letních dnech.(Příznaky jsou například suchá pokožka, rty či nízký krevní tlak</a:t>
            </a:r>
            <a:r>
              <a:rPr lang="cs-CZ" sz="2000" dirty="0" smtClean="0">
                <a:latin typeface="Gabriola" pitchFamily="82" charset="0"/>
              </a:rPr>
              <a:t>.)</a:t>
            </a:r>
            <a:endParaRPr lang="cs-CZ" sz="2000" dirty="0">
              <a:latin typeface="Gabriola" pitchFamily="82" charset="0"/>
            </a:endParaRPr>
          </a:p>
        </p:txBody>
      </p:sp>
      <p:sp>
        <p:nvSpPr>
          <p:cNvPr id="4" name="Tlačítko akce: Vlastní 3">
            <a:hlinkClick r:id="rId2" action="ppaction://hlinksldjump" highlightClick="1"/>
          </p:cNvPr>
          <p:cNvSpPr/>
          <p:nvPr/>
        </p:nvSpPr>
        <p:spPr>
          <a:xfrm>
            <a:off x="251520" y="6021288"/>
            <a:ext cx="1512168" cy="6480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Gabriola" pitchFamily="82" charset="0"/>
              </a:rPr>
              <a:t>Zpět k výběru</a:t>
            </a:r>
            <a:endParaRPr lang="cs-CZ" sz="2400" dirty="0">
              <a:latin typeface="Gabriola" pitchFamily="82" charset="0"/>
            </a:endParaRPr>
          </a:p>
        </p:txBody>
      </p:sp>
      <p:pic>
        <p:nvPicPr>
          <p:cNvPr id="5" name="Obrázek 4" descr="Vo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3356992"/>
            <a:ext cx="1800200" cy="2705218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7" name="Obrázek 6" descr="voda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5471059" y="3106005"/>
            <a:ext cx="2434581" cy="3800651"/>
          </a:xfrm>
          <a:prstGeom prst="rect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Gabriola" pitchFamily="82" charset="0"/>
              </a:rPr>
              <a:t>Znečištění a opětovné očištění</a:t>
            </a:r>
            <a:endParaRPr lang="cs-CZ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/>
          <a:lstStyle/>
          <a:p>
            <a:r>
              <a:rPr lang="cs-CZ" dirty="0" smtClean="0">
                <a:latin typeface="Gabriola" pitchFamily="82" charset="0"/>
              </a:rPr>
              <a:t>Znečištění</a:t>
            </a:r>
            <a:r>
              <a:rPr lang="cs-CZ" b="1" dirty="0" smtClean="0">
                <a:latin typeface="Gabriola" pitchFamily="82" charset="0"/>
              </a:rPr>
              <a:t> </a:t>
            </a:r>
            <a:r>
              <a:rPr lang="cs-CZ" dirty="0" smtClean="0">
                <a:latin typeface="Gabriola" pitchFamily="82" charset="0"/>
              </a:rPr>
              <a:t>vody je jeden z největších problémů současného světa; výrazně totiž omezuje přístup určité části lidské populace k pitné vodě. Znečištěním vodních toků a nádrží se zhoršuje kvalita vodních ekosystémů i ekosystémů v jejich okolí. Znečištění vody lze v některých případech omezit metodami čištění odpadních vod.</a:t>
            </a:r>
          </a:p>
          <a:p>
            <a:r>
              <a:rPr lang="cs-CZ" dirty="0" smtClean="0">
                <a:latin typeface="Gabriola" pitchFamily="82" charset="0"/>
              </a:rPr>
              <a:t>Jakým způsobem získáváme zpět čistíme vodu :</a:t>
            </a:r>
          </a:p>
          <a:p>
            <a:pPr>
              <a:buNone/>
            </a:pPr>
            <a:r>
              <a:rPr lang="cs-CZ" dirty="0" smtClean="0">
                <a:latin typeface="Gabriola" pitchFamily="82" charset="0"/>
              </a:rPr>
              <a:t>   -  Čištění odpadních vod</a:t>
            </a:r>
          </a:p>
          <a:p>
            <a:pPr>
              <a:buNone/>
            </a:pPr>
            <a:r>
              <a:rPr lang="cs-CZ" dirty="0" smtClean="0">
                <a:latin typeface="Gabriola" pitchFamily="82" charset="0"/>
              </a:rPr>
              <a:t>   -  Převaření vody</a:t>
            </a:r>
          </a:p>
          <a:p>
            <a:pPr>
              <a:buNone/>
            </a:pPr>
            <a:r>
              <a:rPr lang="cs-CZ" dirty="0" smtClean="0">
                <a:latin typeface="Gabriola" pitchFamily="82" charset="0"/>
              </a:rPr>
              <a:t>   -  Filtrace vody</a:t>
            </a:r>
            <a:endParaRPr lang="cs-CZ" dirty="0">
              <a:latin typeface="Gabriola" pitchFamily="82" charset="0"/>
            </a:endParaRPr>
          </a:p>
        </p:txBody>
      </p:sp>
      <p:pic>
        <p:nvPicPr>
          <p:cNvPr id="4" name="Obrázek 3" descr="ČO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4365104"/>
            <a:ext cx="2952328" cy="1972692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5" name="Tlačítko akce: Vlastní 4">
            <a:hlinkClick r:id="rId3" action="ppaction://hlinksldjump" highlightClick="1"/>
          </p:cNvPr>
          <p:cNvSpPr/>
          <p:nvPr/>
        </p:nvSpPr>
        <p:spPr>
          <a:xfrm>
            <a:off x="251520" y="6021288"/>
            <a:ext cx="1512168" cy="6480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Gabriola" pitchFamily="82" charset="0"/>
              </a:rPr>
              <a:t>Zpět k výběru</a:t>
            </a:r>
            <a:endParaRPr lang="cs-CZ" sz="2400" dirty="0">
              <a:latin typeface="Gabriola" pitchFamily="82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52120" y="63093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Čistička odpadních vod nedaleko města Kiel</a:t>
            </a:r>
            <a:endParaRPr lang="cs-CZ" dirty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55776" y="188640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Gabriola" pitchFamily="82" charset="0"/>
              </a:rPr>
              <a:t>Voda ve vesmíru</a:t>
            </a:r>
            <a:endParaRPr lang="cs-CZ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Autofit/>
          </a:bodyPr>
          <a:lstStyle/>
          <a:p>
            <a:r>
              <a:rPr lang="cs-CZ" sz="1800" dirty="0" smtClean="0">
                <a:latin typeface="Gabriola" pitchFamily="82" charset="0"/>
              </a:rPr>
              <a:t>V posledních letech máme možnost se neustále utvrzovat v tom, že vody je ve vesmíru značné množství. Se samozřejmostí nacházíme vodu na Zemi, a to ve všech skupenstvích pevném (led), kapalném (voda) a plynném (pára). Celkem je na Zemi v oceánech asi 10</a:t>
            </a:r>
            <a:r>
              <a:rPr lang="cs-CZ" sz="1800" baseline="30000" dirty="0" smtClean="0">
                <a:latin typeface="Gabriola" pitchFamily="82" charset="0"/>
              </a:rPr>
              <a:t>21</a:t>
            </a:r>
            <a:r>
              <a:rPr lang="cs-CZ" sz="1800" dirty="0" smtClean="0">
                <a:latin typeface="Gabriola" pitchFamily="82" charset="0"/>
              </a:rPr>
              <a:t> kg vody. Voda se nachází velmi pravděpodobně pod povrchem Marsu, kde ji letos detekovala sonda Mars Odyssey i v rovníkových oblastech pomocí neutronového detektoru. Rovněž polární čepičky na Marsu jsou složeny z větší části z vodního ledu. Vodu nacházíme i v atmosférách velkých planet a některé měsíce planet mají přímo ledový povrch ukázaly to již snímky sond </a:t>
            </a:r>
            <a:r>
              <a:rPr lang="cs-CZ" sz="1800" dirty="0" err="1" smtClean="0">
                <a:latin typeface="Gabriola" pitchFamily="82" charset="0"/>
              </a:rPr>
              <a:t>Voyager</a:t>
            </a:r>
            <a:r>
              <a:rPr lang="cs-CZ" sz="1800" dirty="0" smtClean="0">
                <a:latin typeface="Gabriola" pitchFamily="82" charset="0"/>
              </a:rPr>
              <a:t> 1 a </a:t>
            </a:r>
            <a:r>
              <a:rPr lang="cs-CZ" sz="1800" dirty="0" smtClean="0">
                <a:latin typeface="Gabriola" pitchFamily="82" charset="0"/>
              </a:rPr>
              <a:t>2. </a:t>
            </a:r>
            <a:r>
              <a:rPr lang="cs-CZ" sz="1800" dirty="0" smtClean="0">
                <a:latin typeface="Gabriola" pitchFamily="82" charset="0"/>
              </a:rPr>
              <a:t>Vodu nacházíme ve formě "špinavého ledu" v kometách, přičemž molekula vody je dokonce v těchto tělesech </a:t>
            </a:r>
            <a:r>
              <a:rPr lang="cs-CZ" sz="1800" dirty="0" smtClean="0">
                <a:latin typeface="Gabriola" pitchFamily="82" charset="0"/>
              </a:rPr>
              <a:t>dominantní.</a:t>
            </a:r>
            <a:endParaRPr lang="cs-CZ" sz="1800" dirty="0">
              <a:latin typeface="Gabriola" pitchFamily="82" charset="0"/>
            </a:endParaRPr>
          </a:p>
        </p:txBody>
      </p:sp>
      <p:sp>
        <p:nvSpPr>
          <p:cNvPr id="4" name="Tlačítko akce: Vlastní 3">
            <a:hlinkClick r:id="rId2" action="ppaction://hlinksldjump" highlightClick="1"/>
          </p:cNvPr>
          <p:cNvSpPr/>
          <p:nvPr/>
        </p:nvSpPr>
        <p:spPr>
          <a:xfrm>
            <a:off x="251520" y="6021288"/>
            <a:ext cx="1512168" cy="6480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Gabriola" pitchFamily="82" charset="0"/>
              </a:rPr>
              <a:t>Zpět k výběru</a:t>
            </a:r>
            <a:endParaRPr lang="cs-CZ" sz="2400" dirty="0">
              <a:latin typeface="Gabriola" pitchFamily="82" charset="0"/>
            </a:endParaRPr>
          </a:p>
        </p:txBody>
      </p:sp>
      <p:pic>
        <p:nvPicPr>
          <p:cNvPr id="5" name="Obrázek 4" descr="kome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3861048"/>
            <a:ext cx="2952328" cy="2209605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6" name="Obrázek 5" descr="lčn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3789040"/>
            <a:ext cx="2143125" cy="2143125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</p:pic>
      <p:cxnSp>
        <p:nvCxnSpPr>
          <p:cNvPr id="8" name="Přímá spojovací šipka 7"/>
          <p:cNvCxnSpPr/>
          <p:nvPr/>
        </p:nvCxnSpPr>
        <p:spPr>
          <a:xfrm flipV="1">
            <a:off x="1691680" y="4005064"/>
            <a:ext cx="1368152" cy="86409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0" y="4797152"/>
            <a:ext cx="2051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Ledová čepička, která zřejmě ukrývá vodu na Marsu</a:t>
            </a:r>
            <a:endParaRPr lang="cs-CZ" dirty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580112" y="616530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Kometa</a:t>
            </a:r>
            <a:endParaRPr lang="cs-CZ" dirty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99792" y="260648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Gabriola" pitchFamily="82" charset="0"/>
              </a:rPr>
              <a:t>Voda = pohon ?</a:t>
            </a:r>
            <a:endParaRPr lang="cs-CZ" dirty="0">
              <a:latin typeface="Gabriola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Gabriola" pitchFamily="82" charset="0"/>
              </a:rPr>
              <a:t>V honbě za palivem, které by dokázalo vytrhnout lidstvu trn z paty v časech globálního oteplování a ztenčování zásob paliv fosilních, se předhání pěkná řádka vědeckých týmů z celého světa. Chemici amerického námořnictva pracují na procesu, který by umožnil vyrobit palivo přímo z mořské vody.</a:t>
            </a:r>
          </a:p>
          <a:p>
            <a:r>
              <a:rPr lang="cs-CZ" sz="2000" dirty="0" smtClean="0">
                <a:latin typeface="Gabriola" pitchFamily="82" charset="0"/>
              </a:rPr>
              <a:t>Mořská voda je obrovitou zásobárnou základních prvků, jako je vodík a kyslík. Je v ní také rozpuštěno obrovské množství oxidu uhličitého z atmosféry, který ji zase obohacuje o další důležitý prvek - uhlík. Právě z těchto prvků je složena většina látek, která se používají jako paliva do spalovacích motorů. Zdálo by se, že stačí už jen „maličkost“: přinutit jednotlivé atomy k tomu, aby se přeskupily do jiných, vhodnějších sloučenin a zároveň při tom  nespotřebovat více energie, než kolik  bychom získali při jejich spalování. </a:t>
            </a:r>
            <a:endParaRPr lang="cs-CZ" sz="2000" dirty="0">
              <a:latin typeface="Gabriola" pitchFamily="82" charset="0"/>
            </a:endParaRPr>
          </a:p>
        </p:txBody>
      </p:sp>
      <p:sp>
        <p:nvSpPr>
          <p:cNvPr id="4" name="Tlačítko akce: Vlastní 3">
            <a:hlinkClick r:id="rId2" action="ppaction://hlinksldjump" highlightClick="1"/>
          </p:cNvPr>
          <p:cNvSpPr/>
          <p:nvPr/>
        </p:nvSpPr>
        <p:spPr>
          <a:xfrm>
            <a:off x="251520" y="6021288"/>
            <a:ext cx="1512168" cy="6480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Gabriola" pitchFamily="82" charset="0"/>
              </a:rPr>
              <a:t>Zpět k výběru</a:t>
            </a:r>
            <a:endParaRPr lang="cs-CZ" sz="2400" dirty="0">
              <a:latin typeface="Gabriola" pitchFamily="82" charset="0"/>
            </a:endParaRPr>
          </a:p>
        </p:txBody>
      </p:sp>
      <p:pic>
        <p:nvPicPr>
          <p:cNvPr id="5" name="Obrázek 4" descr="voda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4149080"/>
            <a:ext cx="2376264" cy="2376264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7" name="TextovéPole 6"/>
          <p:cNvSpPr txBox="1"/>
          <p:nvPr/>
        </p:nvSpPr>
        <p:spPr>
          <a:xfrm>
            <a:off x="2807296" y="6488668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Gabriola" pitchFamily="82" charset="0"/>
              </a:rPr>
              <a:t>Budeme snad někdy používat životodárnou tekutinu, jako pohon pro naše vozidla ?</a:t>
            </a:r>
            <a:endParaRPr lang="cs-CZ" dirty="0">
              <a:solidFill>
                <a:schemeClr val="accent1">
                  <a:lumMod val="50000"/>
                </a:schemeClr>
              </a:solidFill>
              <a:latin typeface="Gabriola" pitchFamily="8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369</Words>
  <Application>Microsoft Office PowerPoint</Application>
  <PresentationFormat>Předvádění na obrazovce (4:3)</PresentationFormat>
  <Paragraphs>50</Paragraphs>
  <Slides>10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Voda              </vt:lpstr>
      <vt:lpstr>                          Výběr sekcí</vt:lpstr>
      <vt:lpstr>Snímek 3</vt:lpstr>
      <vt:lpstr>Voda – zdroj života ?</vt:lpstr>
      <vt:lpstr>Koloběh vody</vt:lpstr>
      <vt:lpstr>  Kolik vody ?</vt:lpstr>
      <vt:lpstr>Znečištění a opětovné očištění</vt:lpstr>
      <vt:lpstr>Voda ve vesmíru</vt:lpstr>
      <vt:lpstr>Voda = pohon ?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Voda              </dc:title>
  <dc:creator>Zak</dc:creator>
  <cp:lastModifiedBy>Zak</cp:lastModifiedBy>
  <cp:revision>8</cp:revision>
  <dcterms:created xsi:type="dcterms:W3CDTF">2013-05-17T07:22:33Z</dcterms:created>
  <dcterms:modified xsi:type="dcterms:W3CDTF">2013-05-17T08:27:52Z</dcterms:modified>
</cp:coreProperties>
</file>