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2" r:id="rId5"/>
    <p:sldId id="263" r:id="rId6"/>
    <p:sldId id="264" r:id="rId7"/>
    <p:sldId id="272" r:id="rId8"/>
    <p:sldId id="258" r:id="rId9"/>
    <p:sldId id="273" r:id="rId10"/>
    <p:sldId id="265" r:id="rId11"/>
    <p:sldId id="275" r:id="rId12"/>
    <p:sldId id="274" r:id="rId13"/>
    <p:sldId id="276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DD051-7339-4982-9D2B-01B8167C949B}" type="datetimeFigureOut">
              <a:rPr lang="cs-CZ" smtClean="0"/>
              <a:t>17.5.2013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AFD1B-F4BD-4875-B07B-0D12CDFA570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med" advTm="30000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DD051-7339-4982-9D2B-01B8167C949B}" type="datetimeFigureOut">
              <a:rPr lang="cs-CZ" smtClean="0"/>
              <a:t>17.5.2013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AFD1B-F4BD-4875-B07B-0D12CDFA570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med" advTm="30000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DD051-7339-4982-9D2B-01B8167C949B}" type="datetimeFigureOut">
              <a:rPr lang="cs-CZ" smtClean="0"/>
              <a:t>17.5.2013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AFD1B-F4BD-4875-B07B-0D12CDFA570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med" advTm="30000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DD051-7339-4982-9D2B-01B8167C949B}" type="datetimeFigureOut">
              <a:rPr lang="cs-CZ" smtClean="0"/>
              <a:t>17.5.2013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AFD1B-F4BD-4875-B07B-0D12CDFA570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med" advTm="30000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DD051-7339-4982-9D2B-01B8167C949B}" type="datetimeFigureOut">
              <a:rPr lang="cs-CZ" smtClean="0"/>
              <a:t>17.5.2013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AFD1B-F4BD-4875-B07B-0D12CDFA570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med" advTm="30000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DD051-7339-4982-9D2B-01B8167C949B}" type="datetimeFigureOut">
              <a:rPr lang="cs-CZ" smtClean="0"/>
              <a:t>17.5.2013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AFD1B-F4BD-4875-B07B-0D12CDFA570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med" advTm="30000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DD051-7339-4982-9D2B-01B8167C949B}" type="datetimeFigureOut">
              <a:rPr lang="cs-CZ" smtClean="0"/>
              <a:t>17.5.2013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AFD1B-F4BD-4875-B07B-0D12CDFA570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med" advTm="30000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DD051-7339-4982-9D2B-01B8167C949B}" type="datetimeFigureOut">
              <a:rPr lang="cs-CZ" smtClean="0"/>
              <a:t>17.5.2013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AFD1B-F4BD-4875-B07B-0D12CDFA570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med" advTm="30000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DD051-7339-4982-9D2B-01B8167C949B}" type="datetimeFigureOut">
              <a:rPr lang="cs-CZ" smtClean="0"/>
              <a:t>17.5.2013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AFD1B-F4BD-4875-B07B-0D12CDFA570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med" advTm="30000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DD051-7339-4982-9D2B-01B8167C949B}" type="datetimeFigureOut">
              <a:rPr lang="cs-CZ" smtClean="0"/>
              <a:t>17.5.2013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AFD1B-F4BD-4875-B07B-0D12CDFA570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med" advTm="30000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DD051-7339-4982-9D2B-01B8167C949B}" type="datetimeFigureOut">
              <a:rPr lang="cs-CZ" smtClean="0"/>
              <a:t>17.5.2013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AFD1B-F4BD-4875-B07B-0D12CDFA570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med" advTm="30000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DD051-7339-4982-9D2B-01B8167C949B}" type="datetimeFigureOut">
              <a:rPr lang="cs-CZ" smtClean="0"/>
              <a:t>17.5.2013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AFD1B-F4BD-4875-B07B-0D12CDFA570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Tm="30000"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&#381;&#225;k\Downloads\Let_Her_Go.mp3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19672" y="2060848"/>
            <a:ext cx="6264696" cy="965969"/>
          </a:xfrm>
        </p:spPr>
        <p:txBody>
          <a:bodyPr>
            <a:normAutofit fontScale="90000"/>
          </a:bodyPr>
          <a:lstStyle/>
          <a:p>
            <a:r>
              <a:rPr lang="cs-CZ" sz="8800" dirty="0" smtClean="0">
                <a:latin typeface="Gabriola" pitchFamily="82" charset="0"/>
              </a:rPr>
              <a:t>Co o ní víme?</a:t>
            </a:r>
            <a:endParaRPr lang="cs-CZ" sz="8800" dirty="0">
              <a:latin typeface="Gabriola" pitchFamily="82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0"/>
            <a:ext cx="6400800" cy="1752600"/>
          </a:xfrm>
        </p:spPr>
        <p:txBody>
          <a:bodyPr>
            <a:noAutofit/>
          </a:bodyPr>
          <a:lstStyle/>
          <a:p>
            <a:r>
              <a:rPr lang="cs-CZ" sz="13600" dirty="0" smtClean="0">
                <a:solidFill>
                  <a:schemeClr val="tx1"/>
                </a:solidFill>
                <a:latin typeface="Gabriola" pitchFamily="82" charset="0"/>
              </a:rPr>
              <a:t>Voda</a:t>
            </a:r>
            <a:endParaRPr lang="cs-CZ" sz="13600" dirty="0">
              <a:solidFill>
                <a:schemeClr val="tx1"/>
              </a:solidFill>
              <a:latin typeface="Gabriola" pitchFamily="82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3429000"/>
            <a:ext cx="3168352" cy="3176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Let_Her_Go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839200" y="6553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 advTm="3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8000" dirty="0" smtClean="0">
                <a:latin typeface="Gabriola" pitchFamily="82" charset="0"/>
              </a:rPr>
              <a:t>Čištění vody.</a:t>
            </a:r>
            <a:endParaRPr lang="cs-CZ" sz="8000" dirty="0">
              <a:latin typeface="Gabriola" pitchFamily="8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proces zlepšování kvality odpadní vody</a:t>
            </a:r>
          </a:p>
          <a:p>
            <a:pPr>
              <a:defRPr/>
            </a:pPr>
            <a:r>
              <a:rPr lang="cs-CZ" dirty="0"/>
              <a:t>probíhá intenzivně v čistírnách odpadních vod</a:t>
            </a:r>
          </a:p>
          <a:p>
            <a:pPr>
              <a:defRPr/>
            </a:pPr>
            <a:r>
              <a:rPr lang="cs-CZ" dirty="0"/>
              <a:t>probíhá i v přírodě tzv. „samočištění“ samovolně, ale mnohem pomaleji</a:t>
            </a:r>
          </a:p>
          <a:p>
            <a:endParaRPr lang="cs-CZ" dirty="0"/>
          </a:p>
        </p:txBody>
      </p:sp>
      <p:pic>
        <p:nvPicPr>
          <p:cNvPr id="2050" name="Picture 2" descr="http://indy.mgn.cz/wp-content/uploads/2009/09/2kap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3833664"/>
            <a:ext cx="4032448" cy="3024336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7000">
    <p:pull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8000" dirty="0" smtClean="0">
                <a:latin typeface="Gabriola" pitchFamily="82" charset="0"/>
              </a:rPr>
              <a:t>Kde se setkáme s vodou?</a:t>
            </a:r>
            <a:endParaRPr lang="cs-CZ" sz="8000" dirty="0">
              <a:latin typeface="Gabriola" pitchFamily="8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 vodou se můžeme setkat úplně všude.Ve škole,v práci,na procházce….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 spd="med" advTm="5000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Tm="4000"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8800" dirty="0" smtClean="0">
                <a:latin typeface="Gabriola" pitchFamily="82" charset="0"/>
              </a:rPr>
              <a:t>Konec </a:t>
            </a:r>
            <a:r>
              <a:rPr lang="cs-CZ" sz="8800" dirty="0" smtClean="0">
                <a:latin typeface="Gabriola" pitchFamily="82" charset="0"/>
                <a:sym typeface="Wingdings" pitchFamily="2" charset="2"/>
              </a:rPr>
              <a:t></a:t>
            </a:r>
            <a:endParaRPr lang="cs-CZ" sz="8800" dirty="0">
              <a:latin typeface="Gabriola" pitchFamily="8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800" dirty="0" smtClean="0">
                <a:latin typeface="Gabriola" pitchFamily="82" charset="0"/>
              </a:rPr>
              <a:t>   Toto byla moje prezentace ,,VODA´´.</a:t>
            </a:r>
          </a:p>
          <a:p>
            <a:pPr>
              <a:buNone/>
            </a:pPr>
            <a:r>
              <a:rPr lang="cs-CZ" sz="8000" dirty="0" smtClean="0">
                <a:latin typeface="Gabriola" pitchFamily="82" charset="0"/>
              </a:rPr>
              <a:t>     Děkuji za pozornost. </a:t>
            </a:r>
            <a:endParaRPr lang="cs-CZ" sz="8000" dirty="0">
              <a:latin typeface="Gabriola" pitchFamily="82" charset="0"/>
            </a:endParaRPr>
          </a:p>
        </p:txBody>
      </p:sp>
    </p:spTree>
  </p:cSld>
  <p:clrMapOvr>
    <a:masterClrMapping/>
  </p:clrMapOvr>
  <p:transition spd="med" advTm="6000">
    <p:spli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8800" dirty="0" smtClean="0">
                <a:latin typeface="Gabriola" pitchFamily="82" charset="0"/>
              </a:rPr>
              <a:t>Co je to voda?</a:t>
            </a:r>
            <a:endParaRPr lang="cs-CZ" sz="8800" dirty="0">
              <a:latin typeface="Gabriola" pitchFamily="8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sz="3700" dirty="0"/>
              <a:t>Voda je chemická sloučenina vodíku a kyslíku.</a:t>
            </a:r>
          </a:p>
          <a:p>
            <a:r>
              <a:rPr lang="cs-CZ" sz="3700" dirty="0"/>
              <a:t>Je základní podmínkou pro existenci života na Zemi. Za normální teploty a tlaku je to bezbarvá, čirá kapalina bez zápachu, v silnější vrstvě namodralá. V přírodě se vyskytuje ve třech skupenstvích: v pevném - led, v kapalném - voda a v plynném - vodní pára.</a:t>
            </a:r>
          </a:p>
          <a:p>
            <a:r>
              <a:rPr lang="cs-CZ" sz="3700" dirty="0"/>
              <a:t>Voda je základní podmínkou života. Vznikl v ní život. Je to rozpouštědlo, ve kterém probíhají veškeré chemické děje v organismu. Lidské tělo obsahuje 70% vody a rostliny až 90 % vody. Už ztráta 20 % tělesné vody je smrtelná. Na dehydrataci člověk umírá asi během 7 dnů.</a:t>
            </a:r>
          </a:p>
          <a:p>
            <a:r>
              <a:rPr lang="cs-CZ" sz="3700" dirty="0"/>
              <a:t>Je nejdůležitější surovinou všech průmyslových odvětví, používá se ke chlazení, ohřevu, </a:t>
            </a:r>
            <a:r>
              <a:rPr lang="cs-CZ" sz="3700" dirty="0" err="1"/>
              <a:t>oplachu</a:t>
            </a:r>
            <a:r>
              <a:rPr lang="cs-CZ" sz="3700" dirty="0"/>
              <a:t>, k výrobě elektrické energie ve formě páry a v potravinářství k výrobě nápojů atd.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ransition spd="med" advTm="30000"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7200" dirty="0" smtClean="0">
                <a:latin typeface="Gabriola" pitchFamily="82" charset="0"/>
              </a:rPr>
              <a:t>Voda v přírodě.</a:t>
            </a:r>
            <a:endParaRPr lang="cs-CZ" sz="7200" dirty="0">
              <a:latin typeface="Gabriola" pitchFamily="8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Bef>
                <a:spcPct val="0"/>
              </a:spcBef>
              <a:buNone/>
              <a:defRPr/>
            </a:pPr>
            <a:r>
              <a:rPr lang="cs-CZ" dirty="0"/>
              <a:t>Moře a oceány pokrývají téměř 71% zemského po-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cs-CZ" dirty="0"/>
              <a:t>vrchu. Ve světovém oceánu je 97% vody na Zemi.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cs-CZ" dirty="0"/>
              <a:t>V přírodě dochází i ke koloběhu vody. </a:t>
            </a:r>
          </a:p>
          <a:p>
            <a:pPr>
              <a:spcBef>
                <a:spcPct val="0"/>
              </a:spcBef>
              <a:buNone/>
              <a:defRPr/>
            </a:pPr>
            <a:endParaRPr lang="cs-CZ" sz="1600" dirty="0"/>
          </a:p>
          <a:p>
            <a:pPr>
              <a:spcBef>
                <a:spcPct val="0"/>
              </a:spcBef>
              <a:buNone/>
              <a:defRPr/>
            </a:pPr>
            <a:r>
              <a:rPr lang="cs-CZ" dirty="0"/>
              <a:t>Voda </a:t>
            </a:r>
            <a:r>
              <a:rPr lang="cs-CZ" dirty="0" err="1"/>
              <a:t>dopadlá</a:t>
            </a:r>
            <a:r>
              <a:rPr lang="cs-CZ" dirty="0"/>
              <a:t> na zem si může vybrat ze tří cest:</a:t>
            </a:r>
          </a:p>
          <a:p>
            <a:pPr>
              <a:spcBef>
                <a:spcPct val="0"/>
              </a:spcBef>
              <a:defRPr/>
            </a:pPr>
            <a:r>
              <a:rPr lang="cs-CZ" dirty="0"/>
              <a:t>Více než 50%(někdy i 100%) se znovu vypaří</a:t>
            </a:r>
          </a:p>
          <a:p>
            <a:pPr>
              <a:spcBef>
                <a:spcPct val="0"/>
              </a:spcBef>
              <a:defRPr/>
            </a:pPr>
            <a:r>
              <a:rPr lang="cs-CZ" dirty="0"/>
              <a:t>Méně než 30%(většinou 10-20%) steče do potoků řek a nakonec do moře</a:t>
            </a:r>
          </a:p>
          <a:p>
            <a:pPr>
              <a:spcBef>
                <a:spcPct val="0"/>
              </a:spcBef>
              <a:defRPr/>
            </a:pPr>
            <a:r>
              <a:rPr lang="cs-CZ" dirty="0"/>
              <a:t>10% a méně (někdy, ale také nic) se může </a:t>
            </a:r>
            <a:r>
              <a:rPr lang="cs-CZ" dirty="0" smtClean="0"/>
              <a:t>vsáknout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ransition spd="med" advTm="20000">
    <p:cover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8000" dirty="0" smtClean="0">
                <a:latin typeface="Gabriola" pitchFamily="82" charset="0"/>
              </a:rPr>
              <a:t>Koloběh vody v přírodě.</a:t>
            </a:r>
            <a:endParaRPr lang="cs-CZ" sz="8000" dirty="0">
              <a:latin typeface="Gabriola" pitchFamily="8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ct val="0"/>
              </a:spcBef>
              <a:defRPr/>
            </a:pPr>
            <a:r>
              <a:rPr lang="cs-CZ" dirty="0"/>
              <a:t>K oběhu vody dochází působením sluneční energie a gravitace.</a:t>
            </a:r>
          </a:p>
          <a:p>
            <a:pPr>
              <a:spcBef>
                <a:spcPct val="0"/>
              </a:spcBef>
              <a:defRPr/>
            </a:pPr>
            <a:endParaRPr lang="cs-CZ" dirty="0"/>
          </a:p>
          <a:p>
            <a:pPr>
              <a:spcBef>
                <a:spcPct val="0"/>
              </a:spcBef>
              <a:defRPr/>
            </a:pPr>
            <a:r>
              <a:rPr lang="cs-CZ" dirty="0"/>
              <a:t>Voda se vypařuje z vodních toků, oceánů a nádrží. </a:t>
            </a:r>
          </a:p>
          <a:p>
            <a:pPr>
              <a:spcBef>
                <a:spcPct val="0"/>
              </a:spcBef>
              <a:buNone/>
              <a:defRPr/>
            </a:pPr>
            <a:endParaRPr lang="cs-CZ" dirty="0"/>
          </a:p>
          <a:p>
            <a:pPr>
              <a:spcBef>
                <a:spcPct val="0"/>
              </a:spcBef>
              <a:defRPr/>
            </a:pPr>
            <a:r>
              <a:rPr lang="cs-CZ" dirty="0"/>
              <a:t>Po zkapalnění páry se voda dostane zpět na zem ve formě deště a sněhu.</a:t>
            </a:r>
          </a:p>
          <a:p>
            <a:pPr>
              <a:spcBef>
                <a:spcPct val="0"/>
              </a:spcBef>
              <a:buNone/>
              <a:defRPr/>
            </a:pPr>
            <a:endParaRPr lang="cs-CZ" dirty="0"/>
          </a:p>
          <a:p>
            <a:pPr>
              <a:spcBef>
                <a:spcPct val="0"/>
              </a:spcBef>
              <a:defRPr/>
            </a:pPr>
            <a:r>
              <a:rPr lang="cs-CZ" dirty="0"/>
              <a:t>Pak se voda hromadí a odtéká nebo se vsakuje pod zemský povrch a vytváří podzemní vodu.</a:t>
            </a:r>
          </a:p>
          <a:p>
            <a:pPr>
              <a:defRPr/>
            </a:pPr>
            <a:endParaRPr lang="cs-CZ" b="1" dirty="0"/>
          </a:p>
          <a:p>
            <a:endParaRPr lang="cs-CZ" dirty="0"/>
          </a:p>
        </p:txBody>
      </p:sp>
    </p:spTree>
  </p:cSld>
  <p:clrMapOvr>
    <a:masterClrMapping/>
  </p:clrMapOvr>
  <p:transition spd="med" advTm="19000">
    <p:comb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8000" dirty="0" smtClean="0">
                <a:latin typeface="Gabriola" pitchFamily="82" charset="0"/>
              </a:rPr>
              <a:t>Hydrosféra.</a:t>
            </a:r>
            <a:endParaRPr lang="cs-CZ" sz="8000" dirty="0">
              <a:latin typeface="Gabriola" pitchFamily="8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30000"/>
              </a:spcBef>
              <a:defRPr/>
            </a:pPr>
            <a:r>
              <a:rPr lang="cs-CZ" dirty="0"/>
              <a:t>Hydrosféra je vodní obal země.</a:t>
            </a:r>
          </a:p>
          <a:p>
            <a:pPr>
              <a:spcBef>
                <a:spcPct val="30000"/>
              </a:spcBef>
              <a:defRPr/>
            </a:pPr>
            <a:r>
              <a:rPr lang="cs-CZ" dirty="0"/>
              <a:t>Hydrosféra představuje všechnu vodu na zemi povrchové </a:t>
            </a:r>
            <a:r>
              <a:rPr lang="cs-CZ" dirty="0" smtClean="0"/>
              <a:t>vody,vody </a:t>
            </a:r>
            <a:r>
              <a:rPr lang="cs-CZ" dirty="0"/>
              <a:t>obsažené v atmosféře a vody v živých organismech. </a:t>
            </a:r>
          </a:p>
          <a:p>
            <a:pPr>
              <a:spcBef>
                <a:spcPct val="30000"/>
              </a:spcBef>
              <a:defRPr/>
            </a:pPr>
            <a:r>
              <a:rPr lang="cs-CZ" dirty="0"/>
              <a:t>Celkové zásoby vody na Zemi je asi 1 385 989 600 km³, z toho sladká voda představuje 2,53 %. Ve světovém oceánu je obsaženo asi 96,54 % vody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ransition spd="med" advTm="20000">
    <p:split orient="vert"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8800" dirty="0" smtClean="0">
                <a:latin typeface="Gabriola" pitchFamily="82" charset="0"/>
              </a:rPr>
              <a:t>Vlastnosti vody.</a:t>
            </a:r>
            <a:endParaRPr lang="cs-CZ" sz="8800" dirty="0">
              <a:latin typeface="Gabriola" pitchFamily="8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  <a:defRPr/>
            </a:pPr>
            <a:r>
              <a:rPr lang="cs-CZ" dirty="0"/>
              <a:t>bezbarvá kapalina bez chuti a zápachu, </a:t>
            </a:r>
          </a:p>
          <a:p>
            <a:pPr>
              <a:buFontTx/>
              <a:buChar char="-"/>
              <a:defRPr/>
            </a:pPr>
            <a:r>
              <a:rPr lang="cs-CZ" dirty="0"/>
              <a:t>teplota tání 0°C, </a:t>
            </a:r>
          </a:p>
          <a:p>
            <a:pPr>
              <a:buFontTx/>
              <a:buChar char="-"/>
              <a:defRPr/>
            </a:pPr>
            <a:r>
              <a:rPr lang="cs-CZ" dirty="0"/>
              <a:t>teplota varu100°C, </a:t>
            </a:r>
          </a:p>
          <a:p>
            <a:pPr>
              <a:buFontTx/>
              <a:buChar char="-"/>
              <a:defRPr/>
            </a:pPr>
            <a:r>
              <a:rPr lang="cs-CZ" dirty="0"/>
              <a:t>při přechodu do pevného stavu vzrůstá objem o 10 % a led plave na vodě - má menší hustotu než kapalná voda (</a:t>
            </a:r>
            <a:r>
              <a:rPr lang="cs-CZ" b="1" i="1" dirty="0"/>
              <a:t>anomálie vody</a:t>
            </a:r>
            <a:r>
              <a:rPr lang="cs-CZ" dirty="0"/>
              <a:t>)</a:t>
            </a:r>
          </a:p>
          <a:p>
            <a:pPr>
              <a:buFontTx/>
              <a:buChar char="-"/>
              <a:defRPr/>
            </a:pPr>
            <a:r>
              <a:rPr lang="cs-CZ" dirty="0"/>
              <a:t>izolované molekuly H</a:t>
            </a:r>
            <a:r>
              <a:rPr lang="cs-CZ" baseline="-25000" dirty="0"/>
              <a:t>2</a:t>
            </a:r>
            <a:r>
              <a:rPr lang="cs-CZ" dirty="0"/>
              <a:t>O jsou jen ve vodní páře, </a:t>
            </a:r>
          </a:p>
          <a:p>
            <a:endParaRPr lang="cs-CZ" dirty="0"/>
          </a:p>
        </p:txBody>
      </p:sp>
    </p:spTree>
  </p:cSld>
  <p:clrMapOvr>
    <a:masterClrMapping/>
  </p:clrMapOvr>
  <p:transition spd="med" advTm="15000">
    <p:blind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Char char="-"/>
              <a:defRPr/>
            </a:pPr>
            <a:r>
              <a:rPr lang="cs-CZ" dirty="0">
                <a:latin typeface="Arial" charset="0"/>
              </a:rPr>
              <a:t>v kapalné vodě se jednotlivé molekuly sdružují prostřednictvím vodíkových vazeb - příčina anomálních změn hustoty vody s teplotou (největší hustota při 4°C) a poměrně vysoké teploty tání a varu</a:t>
            </a:r>
          </a:p>
          <a:p>
            <a:pPr>
              <a:buNone/>
              <a:defRPr/>
            </a:pPr>
            <a:endParaRPr lang="cs-CZ" dirty="0">
              <a:latin typeface="Arial" charset="0"/>
            </a:endParaRPr>
          </a:p>
          <a:p>
            <a:pPr>
              <a:buFontTx/>
              <a:buChar char="-"/>
              <a:defRPr/>
            </a:pPr>
            <a:r>
              <a:rPr lang="cs-CZ" dirty="0">
                <a:latin typeface="Arial" charset="0"/>
              </a:rPr>
              <a:t>v ledu se každá molekula H</a:t>
            </a:r>
            <a:r>
              <a:rPr lang="cs-CZ" baseline="-25000" dirty="0">
                <a:latin typeface="Arial" charset="0"/>
              </a:rPr>
              <a:t>2</a:t>
            </a:r>
            <a:r>
              <a:rPr lang="cs-CZ" dirty="0">
                <a:latin typeface="Arial" charset="0"/>
              </a:rPr>
              <a:t>O pravidelně váže s dalšími čtyřmi molekulami vodíkovými vazbami a vytvářejí se mohutné struktury podobné včelí plástvi - proto má led menší hustotu a větší objem než kapalná voda</a:t>
            </a:r>
          </a:p>
          <a:p>
            <a:endParaRPr lang="cs-CZ" dirty="0"/>
          </a:p>
        </p:txBody>
      </p:sp>
    </p:spTree>
  </p:cSld>
  <p:clrMapOvr>
    <a:masterClrMapping/>
  </p:clrMapOvr>
  <p:transition spd="med" advTm="25000">
    <p:cover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8000" dirty="0" smtClean="0">
                <a:latin typeface="Gabriola" pitchFamily="82" charset="0"/>
              </a:rPr>
              <a:t>Jaké máme druhy vody?</a:t>
            </a:r>
            <a:endParaRPr lang="cs-CZ" sz="8000" dirty="0">
              <a:latin typeface="Gabriola" pitchFamily="8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None/>
              <a:defRPr/>
            </a:pPr>
            <a:r>
              <a:rPr lang="cs-CZ" dirty="0" smtClean="0">
                <a:latin typeface="Times New Roman" pitchFamily="18" charset="0"/>
              </a:rPr>
              <a:t>Vody </a:t>
            </a:r>
            <a:r>
              <a:rPr lang="cs-CZ" dirty="0">
                <a:latin typeface="Times New Roman" pitchFamily="18" charset="0"/>
              </a:rPr>
              <a:t>se dělí samozřejmě na slanou a </a:t>
            </a:r>
            <a:r>
              <a:rPr lang="cs-CZ" dirty="0" smtClean="0">
                <a:latin typeface="Times New Roman" pitchFamily="18" charset="0"/>
              </a:rPr>
              <a:t>sladkou.    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cs-CZ" dirty="0">
                <a:latin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</a:rPr>
              <a:t>Většina těchto jsou vody sladké.. </a:t>
            </a:r>
            <a:endParaRPr lang="cs-CZ" dirty="0">
              <a:latin typeface="Times New Roman" pitchFamily="18" charset="0"/>
            </a:endParaRPr>
          </a:p>
          <a:p>
            <a:pPr>
              <a:lnSpc>
                <a:spcPct val="80000"/>
              </a:lnSpc>
              <a:defRPr/>
            </a:pPr>
            <a:endParaRPr lang="cs-CZ" dirty="0">
              <a:latin typeface="Times New Roman" pitchFamily="18" charset="0"/>
            </a:endParaRPr>
          </a:p>
          <a:p>
            <a:pPr>
              <a:lnSpc>
                <a:spcPct val="80000"/>
              </a:lnSpc>
              <a:defRPr/>
            </a:pPr>
            <a:r>
              <a:rPr lang="cs-CZ" dirty="0" smtClean="0">
                <a:latin typeface="Times New Roman" pitchFamily="18" charset="0"/>
              </a:rPr>
              <a:t>Voda destilovaná</a:t>
            </a:r>
            <a:endParaRPr lang="cs-CZ" dirty="0">
              <a:latin typeface="Times New Roman" pitchFamily="18" charset="0"/>
            </a:endParaRPr>
          </a:p>
          <a:p>
            <a:pPr>
              <a:lnSpc>
                <a:spcPct val="80000"/>
              </a:lnSpc>
              <a:defRPr/>
            </a:pPr>
            <a:r>
              <a:rPr lang="cs-CZ" dirty="0" smtClean="0">
                <a:latin typeface="Times New Roman" pitchFamily="18" charset="0"/>
              </a:rPr>
              <a:t>Voda podzemní</a:t>
            </a:r>
            <a:endParaRPr lang="cs-CZ" dirty="0">
              <a:latin typeface="Times New Roman" pitchFamily="18" charset="0"/>
            </a:endParaRPr>
          </a:p>
          <a:p>
            <a:pPr>
              <a:lnSpc>
                <a:spcPct val="80000"/>
              </a:lnSpc>
              <a:defRPr/>
            </a:pPr>
            <a:r>
              <a:rPr lang="cs-CZ" dirty="0" smtClean="0">
                <a:latin typeface="Times New Roman" pitchFamily="18" charset="0"/>
              </a:rPr>
              <a:t>Voda povrchová</a:t>
            </a:r>
          </a:p>
          <a:p>
            <a:pPr>
              <a:lnSpc>
                <a:spcPct val="80000"/>
              </a:lnSpc>
              <a:defRPr/>
            </a:pPr>
            <a:r>
              <a:rPr lang="cs-CZ" dirty="0" smtClean="0">
                <a:latin typeface="Times New Roman" pitchFamily="18" charset="0"/>
              </a:rPr>
              <a:t>Voda odpadní</a:t>
            </a:r>
          </a:p>
          <a:p>
            <a:pPr>
              <a:lnSpc>
                <a:spcPct val="80000"/>
              </a:lnSpc>
              <a:defRPr/>
            </a:pPr>
            <a:r>
              <a:rPr lang="cs-CZ" dirty="0" smtClean="0">
                <a:latin typeface="Times New Roman" pitchFamily="18" charset="0"/>
              </a:rPr>
              <a:t>Voda pitná</a:t>
            </a:r>
          </a:p>
          <a:p>
            <a:pPr>
              <a:lnSpc>
                <a:spcPct val="80000"/>
              </a:lnSpc>
              <a:defRPr/>
            </a:pPr>
            <a:r>
              <a:rPr lang="cs-CZ" dirty="0" smtClean="0">
                <a:latin typeface="Times New Roman" pitchFamily="18" charset="0"/>
              </a:rPr>
              <a:t>Voda minerální</a:t>
            </a:r>
          </a:p>
          <a:p>
            <a:pPr>
              <a:lnSpc>
                <a:spcPct val="80000"/>
              </a:lnSpc>
              <a:defRPr/>
            </a:pPr>
            <a:r>
              <a:rPr lang="cs-CZ" dirty="0" smtClean="0">
                <a:latin typeface="Times New Roman" pitchFamily="18" charset="0"/>
              </a:rPr>
              <a:t>Voda říční</a:t>
            </a:r>
          </a:p>
          <a:p>
            <a:pPr>
              <a:lnSpc>
                <a:spcPct val="80000"/>
              </a:lnSpc>
              <a:defRPr/>
            </a:pPr>
            <a:r>
              <a:rPr lang="cs-CZ" dirty="0" smtClean="0">
                <a:latin typeface="Times New Roman" pitchFamily="18" charset="0"/>
              </a:rPr>
              <a:t>Voda pramenitá</a:t>
            </a:r>
          </a:p>
          <a:p>
            <a:endParaRPr lang="cs-CZ" dirty="0"/>
          </a:p>
        </p:txBody>
      </p:sp>
      <p:pic>
        <p:nvPicPr>
          <p:cNvPr id="9220" name="Picture 4" descr="http://www.lastura.cz/obr_original/voda_i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3284984"/>
            <a:ext cx="4286250" cy="3219451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4000">
    <p:whee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9600" dirty="0" smtClean="0">
                <a:latin typeface="Gabriola" pitchFamily="82" charset="0"/>
              </a:rPr>
              <a:t>Další druhy vod.</a:t>
            </a:r>
            <a:endParaRPr lang="cs-CZ" sz="9600" dirty="0">
              <a:latin typeface="Gabriola" pitchFamily="8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  <a:defRPr/>
            </a:pPr>
            <a:endParaRPr lang="cs-CZ" dirty="0">
              <a:latin typeface="Arial" charset="0"/>
            </a:endParaRPr>
          </a:p>
          <a:p>
            <a:pPr>
              <a:defRPr/>
            </a:pPr>
            <a:r>
              <a:rPr lang="cs-CZ" dirty="0"/>
              <a:t>voda tvrdá</a:t>
            </a:r>
          </a:p>
          <a:p>
            <a:pPr>
              <a:defRPr/>
            </a:pPr>
            <a:r>
              <a:rPr lang="cs-CZ" dirty="0"/>
              <a:t>voda měkká</a:t>
            </a:r>
          </a:p>
          <a:p>
            <a:pPr>
              <a:defRPr/>
            </a:pPr>
            <a:r>
              <a:rPr lang="cs-CZ" dirty="0"/>
              <a:t>voda těžká</a:t>
            </a:r>
          </a:p>
          <a:p>
            <a:endParaRPr lang="cs-CZ" dirty="0"/>
          </a:p>
        </p:txBody>
      </p:sp>
      <p:pic>
        <p:nvPicPr>
          <p:cNvPr id="23554" name="Picture 2" descr="http://www.tyden.cz/obrazek/4a375b3721cfe/pr-4a375e83616a5_275x3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2564904"/>
            <a:ext cx="2619375" cy="3505200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8000">
    <p:randomBa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556</Words>
  <Application>Microsoft Office PowerPoint</Application>
  <PresentationFormat>Předvádění na obrazovce (4:3)</PresentationFormat>
  <Paragraphs>63</Paragraphs>
  <Slides>13</Slides>
  <Notes>0</Notes>
  <HiddenSlides>0</HiddenSlides>
  <MMClips>1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Co o ní víme?</vt:lpstr>
      <vt:lpstr>Co je to voda?</vt:lpstr>
      <vt:lpstr>Voda v přírodě.</vt:lpstr>
      <vt:lpstr>Koloběh vody v přírodě.</vt:lpstr>
      <vt:lpstr>Hydrosféra.</vt:lpstr>
      <vt:lpstr>Vlastnosti vody.</vt:lpstr>
      <vt:lpstr>Snímek 7</vt:lpstr>
      <vt:lpstr>Jaké máme druhy vody?</vt:lpstr>
      <vt:lpstr>Další druhy vod.</vt:lpstr>
      <vt:lpstr>Čištění vody.</vt:lpstr>
      <vt:lpstr>Kde se setkáme s vodou?</vt:lpstr>
      <vt:lpstr>Snímek 12</vt:lpstr>
      <vt:lpstr>Konec 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ondřej kummer</dc:creator>
  <cp:lastModifiedBy>ondřej kummer</cp:lastModifiedBy>
  <cp:revision>10</cp:revision>
  <dcterms:created xsi:type="dcterms:W3CDTF">2013-05-17T06:37:42Z</dcterms:created>
  <dcterms:modified xsi:type="dcterms:W3CDTF">2013-05-17T08:15:30Z</dcterms:modified>
</cp:coreProperties>
</file>