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500B9-B45E-4C08-A92E-CD01A049D467}" type="datetimeFigureOut">
              <a:rPr lang="cs-CZ" smtClean="0"/>
              <a:pPr/>
              <a:t>15.5.2014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36B1D-B8F2-4BA3-9A5D-176B05CAC58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im.novinky.cz/994/179945-top_foto1-82sl1.jpg" TargetMode="External"/><Relationship Id="rId13" Type="http://schemas.openxmlformats.org/officeDocument/2006/relationships/hyperlink" Target="http://cdr.cz/sites/default/files/loga-socialni-site.jpg" TargetMode="External"/><Relationship Id="rId3" Type="http://schemas.openxmlformats.org/officeDocument/2006/relationships/hyperlink" Target="http://cms.tvujdum.cz/userdata/images/33956testchladnickylevnenizke-foto-1.jpg" TargetMode="External"/><Relationship Id="rId7" Type="http://schemas.openxmlformats.org/officeDocument/2006/relationships/hyperlink" Target="http://www.ekobydleni.eu/obrazky/new-low-cost.jpg" TargetMode="External"/><Relationship Id="rId12" Type="http://schemas.openxmlformats.org/officeDocument/2006/relationships/hyperlink" Target="http://www.mundo.cz/sites/default/files/images/island/island-strokkur-gejzir-zdalky.jpg" TargetMode="External"/><Relationship Id="rId2" Type="http://schemas.openxmlformats.org/officeDocument/2006/relationships/hyperlink" Target="http://www.feidal-coatings.com/images/in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v-praha.cz/img/reference/el_chvaletice_4xitt_100_m.jpg" TargetMode="External"/><Relationship Id="rId11" Type="http://schemas.openxmlformats.org/officeDocument/2006/relationships/hyperlink" Target="http://tvstav.cz/user/data/modul-images/3479-preview-liebherr1.jpg" TargetMode="External"/><Relationship Id="rId5" Type="http://schemas.openxmlformats.org/officeDocument/2006/relationships/hyperlink" Target="http://www.domy-d.cz/pictures/panely/23.jpg" TargetMode="External"/><Relationship Id="rId15" Type="http://schemas.openxmlformats.org/officeDocument/2006/relationships/hyperlink" Target="http://media0.mypage.cz/images/media0:4d7f86f227fd3.png/smajl%C3%ADk.png" TargetMode="External"/><Relationship Id="rId10" Type="http://schemas.openxmlformats.org/officeDocument/2006/relationships/hyperlink" Target="http://www.cez.cz/edee/content/file/pro-media/mve_kninicky.jpg" TargetMode="External"/><Relationship Id="rId4" Type="http://schemas.openxmlformats.org/officeDocument/2006/relationships/hyperlink" Target="http://i3.cn.cz/1185631341_200707280224_EEE_1.jpg" TargetMode="External"/><Relationship Id="rId9" Type="http://schemas.openxmlformats.org/officeDocument/2006/relationships/hyperlink" Target="http://upload.wikimedia.org/wikipedia/commons/1/1f/Jaslovske_Bohunice_Power_Plant_1.JPG" TargetMode="External"/><Relationship Id="rId14" Type="http://schemas.openxmlformats.org/officeDocument/2006/relationships/hyperlink" Target="http://www.maudhomme.cz/wp-content/uploads/Jen-se-dotknout-a-c%C3%ADtit...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1640" y="3356992"/>
            <a:ext cx="6766520" cy="1226567"/>
          </a:xfrm>
        </p:spPr>
        <p:txBody>
          <a:bodyPr/>
          <a:lstStyle/>
          <a:p>
            <a:r>
              <a:rPr lang="cs-CZ" dirty="0" smtClean="0"/>
              <a:t>Jak vidím techniku já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149080"/>
            <a:ext cx="4464496" cy="838944"/>
          </a:xfrm>
        </p:spPr>
        <p:txBody>
          <a:bodyPr/>
          <a:lstStyle/>
          <a:p>
            <a:r>
              <a:rPr lang="cs-CZ" dirty="0" smtClean="0"/>
              <a:t>Autor: Petr </a:t>
            </a:r>
            <a:r>
              <a:rPr lang="cs-CZ" dirty="0" err="1" smtClean="0"/>
              <a:t>Balok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Stavební technika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/>
          <a:lstStyle/>
          <a:p>
            <a:r>
              <a:rPr lang="cs-CZ" dirty="0" smtClean="0"/>
              <a:t>Často se na stavbách používají různé stroje</a:t>
            </a:r>
          </a:p>
          <a:p>
            <a:r>
              <a:rPr lang="cs-CZ" dirty="0" smtClean="0"/>
              <a:t>Vždy jsou tam přítomny jeřáby nebo míchačky na beton</a:t>
            </a:r>
          </a:p>
          <a:p>
            <a:r>
              <a:rPr lang="cs-CZ" dirty="0" smtClean="0"/>
              <a:t>Ovšem také nákladní automobily, které odvážejí suť nebo přivážejí věci jsou technika</a:t>
            </a:r>
          </a:p>
          <a:p>
            <a:r>
              <a:rPr lang="cs-CZ" dirty="0" smtClean="0"/>
              <a:t>Proto jsou dnes stavby tak drahé, protože toto všechno potřebuje nějaké palivo (benzín, </a:t>
            </a:r>
            <a:r>
              <a:rPr lang="cs-CZ" dirty="0" smtClean="0">
                <a:hlinkClick r:id="rId3" action="ppaction://hlinksldjump"/>
              </a:rPr>
              <a:t>elektřina</a:t>
            </a:r>
            <a:r>
              <a:rPr lang="cs-CZ" dirty="0" smtClean="0"/>
              <a:t>…)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Co mohou lidé udělat proto, aby neznečišťovali životní prostředí a měli dostatek energie pro techniku?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Postavit více </a:t>
            </a:r>
            <a:r>
              <a:rPr lang="cs-CZ" b="1" dirty="0" smtClean="0">
                <a:solidFill>
                  <a:schemeClr val="bg1"/>
                </a:solidFill>
                <a:hlinkClick r:id="rId3" action="ppaction://hlinksldjump"/>
              </a:rPr>
              <a:t>solárních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nebo </a:t>
            </a:r>
            <a:r>
              <a:rPr lang="cs-CZ" b="1" dirty="0" smtClean="0">
                <a:solidFill>
                  <a:schemeClr val="bg1"/>
                </a:solidFill>
                <a:hlinkClick r:id="rId4" action="ppaction://hlinksldjump"/>
              </a:rPr>
              <a:t>vodních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elektráren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Šetřit energii tím, že doma vypnou spotřebiče, které nejsou nutné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Vymyslet, jak mít zdroj energie, který by dělal dostatek energie a málo znečišťoval životní prostředí</a:t>
            </a:r>
          </a:p>
          <a:p>
            <a:pPr>
              <a:buNone/>
            </a:pPr>
            <a:r>
              <a:rPr lang="cs-CZ" sz="2400" dirty="0" smtClean="0">
                <a:solidFill>
                  <a:schemeClr val="bg1"/>
                </a:solidFill>
              </a:rPr>
              <a:t>Na </a:t>
            </a:r>
            <a:r>
              <a:rPr lang="cs-CZ" sz="2400" dirty="0" smtClean="0">
                <a:solidFill>
                  <a:schemeClr val="bg1"/>
                </a:solidFill>
                <a:hlinkClick r:id="rId5" action="ppaction://hlinksldjump"/>
              </a:rPr>
              <a:t>další straně </a:t>
            </a:r>
            <a:r>
              <a:rPr lang="cs-CZ" sz="2400" dirty="0" smtClean="0">
                <a:solidFill>
                  <a:schemeClr val="bg1"/>
                </a:solidFill>
              </a:rPr>
              <a:t>je obrázek, jak by mohla vypadat elektrárna vyrábějící energii z nitra naší planety.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Komunikace pomocí techniky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Nejvíce pro komunikaci s druhými používají lidé mobilní telefon</a:t>
            </a:r>
          </a:p>
          <a:p>
            <a:r>
              <a:rPr lang="cs-CZ" dirty="0" smtClean="0"/>
              <a:t>Jsou ale také počítačové programy přes internet, které fungují podobně např.:</a:t>
            </a:r>
          </a:p>
          <a:p>
            <a:pPr>
              <a:buFont typeface="Courier New" pitchFamily="49" charset="0"/>
              <a:buChar char="o"/>
            </a:pPr>
            <a:r>
              <a:rPr lang="cs-CZ" dirty="0" err="1" smtClean="0"/>
              <a:t>Skype</a:t>
            </a:r>
            <a:endParaRPr lang="cs-CZ" dirty="0" smtClean="0"/>
          </a:p>
          <a:p>
            <a:r>
              <a:rPr lang="cs-CZ" dirty="0" smtClean="0"/>
              <a:t>Ale také na chat, např.:</a:t>
            </a:r>
          </a:p>
          <a:p>
            <a:pPr>
              <a:buFont typeface="Courier New" pitchFamily="49" charset="0"/>
              <a:buChar char="o"/>
            </a:pPr>
            <a:r>
              <a:rPr lang="cs-CZ" dirty="0" err="1" smtClean="0"/>
              <a:t>Facebook</a:t>
            </a:r>
            <a:endParaRPr lang="cs-CZ" dirty="0" smtClean="0"/>
          </a:p>
          <a:p>
            <a:pPr>
              <a:buFont typeface="Courier New" pitchFamily="49" charset="0"/>
              <a:buChar char="o"/>
            </a:pPr>
            <a:r>
              <a:rPr lang="cs-CZ" dirty="0" err="1" smtClean="0"/>
              <a:t>Google</a:t>
            </a:r>
            <a:r>
              <a:rPr lang="cs-CZ" dirty="0" smtClean="0"/>
              <a:t> </a:t>
            </a:r>
            <a:r>
              <a:rPr lang="cs-CZ" dirty="0" err="1" smtClean="0"/>
              <a:t>hangouty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/>
                </a:solidFill>
              </a:rPr>
              <a:t>Co nás může čekat později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943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Lepší stavební technika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Mnohem lepší počítače</a:t>
            </a:r>
            <a:r>
              <a:rPr lang="cs-CZ" dirty="0" smtClean="0"/>
              <a:t>, mobily nebo tablety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Další komunikační prog</a:t>
            </a:r>
            <a:r>
              <a:rPr lang="cs-CZ" dirty="0" smtClean="0"/>
              <a:t>ramy na mobil i počítač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 spousta dalších věcí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 pozadí je možnost, ja</a:t>
            </a:r>
            <a:r>
              <a:rPr lang="cs-CZ" dirty="0" smtClean="0"/>
              <a:t>k by mohl vypadat </a:t>
            </a:r>
            <a:r>
              <a:rPr lang="cs-CZ" dirty="0" smtClean="0">
                <a:solidFill>
                  <a:schemeClr val="bg1"/>
                </a:solidFill>
              </a:rPr>
              <a:t>mobil budoucnosti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Děkuji za shlédnutí prezentace</a:t>
            </a:r>
            <a:endParaRPr lang="cs-CZ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9832" y="0"/>
            <a:ext cx="3096344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600" dirty="0" smtClean="0">
                <a:hlinkClick r:id="rId2"/>
              </a:rPr>
              <a:t>http://www.</a:t>
            </a:r>
            <a:r>
              <a:rPr lang="cs-CZ" sz="1600" dirty="0" err="1" smtClean="0">
                <a:hlinkClick r:id="rId2"/>
              </a:rPr>
              <a:t>feidal</a:t>
            </a:r>
            <a:r>
              <a:rPr lang="cs-CZ" sz="1600" dirty="0" smtClean="0">
                <a:hlinkClick r:id="rId2"/>
              </a:rPr>
              <a:t>-</a:t>
            </a:r>
            <a:r>
              <a:rPr lang="cs-CZ" sz="1600" dirty="0" err="1" smtClean="0">
                <a:hlinkClick r:id="rId2"/>
              </a:rPr>
              <a:t>coatings.com</a:t>
            </a:r>
            <a:r>
              <a:rPr lang="cs-CZ" sz="1600" dirty="0" smtClean="0">
                <a:hlinkClick r:id="rId2"/>
              </a:rPr>
              <a:t>/</a:t>
            </a:r>
            <a:r>
              <a:rPr lang="cs-CZ" sz="1600" dirty="0" err="1" smtClean="0">
                <a:hlinkClick r:id="rId2"/>
              </a:rPr>
              <a:t>images</a:t>
            </a:r>
            <a:r>
              <a:rPr lang="cs-CZ" sz="1600" dirty="0" smtClean="0">
                <a:hlinkClick r:id="rId2"/>
              </a:rPr>
              <a:t>/in4.jpg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3"/>
              </a:rPr>
              <a:t>http://cms.tvujdum.cz/userdata/images/33956testchladnickylevnenizke-foto-1.jpg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4"/>
              </a:rPr>
              <a:t>http://i3.cn.cz/1185631341_200707280224_EEE_1.jpg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5"/>
              </a:rPr>
              <a:t>http://www.domy-</a:t>
            </a:r>
            <a:r>
              <a:rPr lang="cs-CZ" sz="1600" dirty="0" err="1" smtClean="0">
                <a:hlinkClick r:id="rId5"/>
              </a:rPr>
              <a:t>d.cz</a:t>
            </a:r>
            <a:r>
              <a:rPr lang="cs-CZ" sz="1600" dirty="0" smtClean="0">
                <a:hlinkClick r:id="rId5"/>
              </a:rPr>
              <a:t>/</a:t>
            </a:r>
            <a:r>
              <a:rPr lang="cs-CZ" sz="1600" dirty="0" err="1" smtClean="0">
                <a:hlinkClick r:id="rId5"/>
              </a:rPr>
              <a:t>pictures</a:t>
            </a:r>
            <a:r>
              <a:rPr lang="cs-CZ" sz="1600" dirty="0" smtClean="0">
                <a:hlinkClick r:id="rId5"/>
              </a:rPr>
              <a:t>/panely/23.jpg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6"/>
              </a:rPr>
              <a:t>http://www.</a:t>
            </a:r>
            <a:r>
              <a:rPr lang="cs-CZ" sz="1600" dirty="0" err="1" smtClean="0">
                <a:hlinkClick r:id="rId6"/>
              </a:rPr>
              <a:t>chv</a:t>
            </a:r>
            <a:r>
              <a:rPr lang="cs-CZ" sz="1600" dirty="0" smtClean="0">
                <a:hlinkClick r:id="rId6"/>
              </a:rPr>
              <a:t>-</a:t>
            </a:r>
            <a:r>
              <a:rPr lang="cs-CZ" sz="1600" dirty="0" err="1" smtClean="0">
                <a:hlinkClick r:id="rId6"/>
              </a:rPr>
              <a:t>praha.cz</a:t>
            </a:r>
            <a:r>
              <a:rPr lang="cs-CZ" sz="1600" dirty="0" smtClean="0">
                <a:hlinkClick r:id="rId6"/>
              </a:rPr>
              <a:t>/</a:t>
            </a:r>
            <a:r>
              <a:rPr lang="cs-CZ" sz="1600" dirty="0" err="1" smtClean="0">
                <a:hlinkClick r:id="rId6"/>
              </a:rPr>
              <a:t>img</a:t>
            </a:r>
            <a:r>
              <a:rPr lang="cs-CZ" sz="1600" dirty="0" smtClean="0">
                <a:hlinkClick r:id="rId6"/>
              </a:rPr>
              <a:t>/reference/</a:t>
            </a:r>
            <a:r>
              <a:rPr lang="cs-CZ" sz="1600" dirty="0" err="1" smtClean="0">
                <a:hlinkClick r:id="rId6"/>
              </a:rPr>
              <a:t>el</a:t>
            </a:r>
            <a:r>
              <a:rPr lang="cs-CZ" sz="1600" dirty="0" smtClean="0">
                <a:hlinkClick r:id="rId6"/>
              </a:rPr>
              <a:t>_</a:t>
            </a:r>
            <a:r>
              <a:rPr lang="cs-CZ" sz="1600" dirty="0" err="1" smtClean="0">
                <a:hlinkClick r:id="rId6"/>
              </a:rPr>
              <a:t>chvaletice</a:t>
            </a:r>
            <a:r>
              <a:rPr lang="cs-CZ" sz="1600" dirty="0" smtClean="0">
                <a:hlinkClick r:id="rId6"/>
              </a:rPr>
              <a:t>_4xitt_100_m.</a:t>
            </a:r>
            <a:r>
              <a:rPr lang="cs-CZ" sz="1600" dirty="0" err="1" smtClean="0">
                <a:hlinkClick r:id="rId6"/>
              </a:rPr>
              <a:t>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7"/>
              </a:rPr>
              <a:t>http://www.</a:t>
            </a:r>
            <a:r>
              <a:rPr lang="cs-CZ" sz="1600" dirty="0" err="1" smtClean="0">
                <a:hlinkClick r:id="rId7"/>
              </a:rPr>
              <a:t>ekobydleni.eu</a:t>
            </a:r>
            <a:r>
              <a:rPr lang="cs-CZ" sz="1600" dirty="0" smtClean="0">
                <a:hlinkClick r:id="rId7"/>
              </a:rPr>
              <a:t>/</a:t>
            </a:r>
            <a:r>
              <a:rPr lang="cs-CZ" sz="1600" dirty="0" err="1" smtClean="0">
                <a:hlinkClick r:id="rId7"/>
              </a:rPr>
              <a:t>obrazky</a:t>
            </a:r>
            <a:r>
              <a:rPr lang="cs-CZ" sz="1600" dirty="0" smtClean="0">
                <a:hlinkClick r:id="rId7"/>
              </a:rPr>
              <a:t>/</a:t>
            </a:r>
            <a:r>
              <a:rPr lang="cs-CZ" sz="1600" dirty="0" err="1" smtClean="0">
                <a:hlinkClick r:id="rId7"/>
              </a:rPr>
              <a:t>new</a:t>
            </a:r>
            <a:r>
              <a:rPr lang="cs-CZ" sz="1600" dirty="0" smtClean="0">
                <a:hlinkClick r:id="rId7"/>
              </a:rPr>
              <a:t>-</a:t>
            </a:r>
            <a:r>
              <a:rPr lang="cs-CZ" sz="1600" dirty="0" err="1" smtClean="0">
                <a:hlinkClick r:id="rId7"/>
              </a:rPr>
              <a:t>low</a:t>
            </a:r>
            <a:r>
              <a:rPr lang="cs-CZ" sz="1600" dirty="0" smtClean="0">
                <a:hlinkClick r:id="rId7"/>
              </a:rPr>
              <a:t>-</a:t>
            </a:r>
            <a:r>
              <a:rPr lang="cs-CZ" sz="1600" dirty="0" err="1" smtClean="0">
                <a:hlinkClick r:id="rId7"/>
              </a:rPr>
              <a:t>cost.jpg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8"/>
              </a:rPr>
              <a:t>http://im.novinky.cz/994/179945-top_foto1-82sl1.jpg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9"/>
              </a:rPr>
              <a:t>http://upload.wikimedia.org/wikipedia/commons/1/1f/Jaslovske_Bohunice_Power_Plant_1.JPG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0"/>
              </a:rPr>
              <a:t>http://www.</a:t>
            </a:r>
            <a:r>
              <a:rPr lang="cs-CZ" sz="1600" dirty="0" err="1" smtClean="0">
                <a:hlinkClick r:id="rId10"/>
              </a:rPr>
              <a:t>cez.cz</a:t>
            </a:r>
            <a:r>
              <a:rPr lang="cs-CZ" sz="1600" dirty="0" smtClean="0">
                <a:hlinkClick r:id="rId10"/>
              </a:rPr>
              <a:t>/</a:t>
            </a:r>
            <a:r>
              <a:rPr lang="cs-CZ" sz="1600" dirty="0" err="1" smtClean="0">
                <a:hlinkClick r:id="rId10"/>
              </a:rPr>
              <a:t>edee</a:t>
            </a:r>
            <a:r>
              <a:rPr lang="cs-CZ" sz="1600" dirty="0" smtClean="0">
                <a:hlinkClick r:id="rId10"/>
              </a:rPr>
              <a:t>/</a:t>
            </a:r>
            <a:r>
              <a:rPr lang="cs-CZ" sz="1600" dirty="0" err="1" smtClean="0">
                <a:hlinkClick r:id="rId10"/>
              </a:rPr>
              <a:t>content</a:t>
            </a:r>
            <a:r>
              <a:rPr lang="cs-CZ" sz="1600" dirty="0" smtClean="0">
                <a:hlinkClick r:id="rId10"/>
              </a:rPr>
              <a:t>/</a:t>
            </a:r>
            <a:r>
              <a:rPr lang="cs-CZ" sz="1600" dirty="0" err="1" smtClean="0">
                <a:hlinkClick r:id="rId10"/>
              </a:rPr>
              <a:t>file</a:t>
            </a:r>
            <a:r>
              <a:rPr lang="cs-CZ" sz="1600" dirty="0" smtClean="0">
                <a:hlinkClick r:id="rId10"/>
              </a:rPr>
              <a:t>/pro-media/</a:t>
            </a:r>
            <a:r>
              <a:rPr lang="cs-CZ" sz="1600" dirty="0" err="1" smtClean="0">
                <a:hlinkClick r:id="rId10"/>
              </a:rPr>
              <a:t>mve</a:t>
            </a:r>
            <a:r>
              <a:rPr lang="cs-CZ" sz="1600" dirty="0" smtClean="0">
                <a:hlinkClick r:id="rId10"/>
              </a:rPr>
              <a:t>_</a:t>
            </a:r>
            <a:r>
              <a:rPr lang="cs-CZ" sz="1600" dirty="0" err="1" smtClean="0">
                <a:hlinkClick r:id="rId10"/>
              </a:rPr>
              <a:t>kninicky.jpg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1"/>
              </a:rPr>
              <a:t>http://tvstav.cz/user/data/modul-images/3479-preview-liebherr1.jpg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2"/>
              </a:rPr>
              <a:t>http://www.</a:t>
            </a:r>
            <a:r>
              <a:rPr lang="cs-CZ" sz="1600" dirty="0" err="1" smtClean="0">
                <a:hlinkClick r:id="rId12"/>
              </a:rPr>
              <a:t>mundo.cz</a:t>
            </a:r>
            <a:r>
              <a:rPr lang="cs-CZ" sz="1600" dirty="0" smtClean="0">
                <a:hlinkClick r:id="rId12"/>
              </a:rPr>
              <a:t>/</a:t>
            </a:r>
            <a:r>
              <a:rPr lang="cs-CZ" sz="1600" dirty="0" err="1" smtClean="0">
                <a:hlinkClick r:id="rId12"/>
              </a:rPr>
              <a:t>sites</a:t>
            </a:r>
            <a:r>
              <a:rPr lang="cs-CZ" sz="1600" dirty="0" smtClean="0">
                <a:hlinkClick r:id="rId12"/>
              </a:rPr>
              <a:t>/default/</a:t>
            </a:r>
            <a:r>
              <a:rPr lang="cs-CZ" sz="1600" dirty="0" err="1" smtClean="0">
                <a:hlinkClick r:id="rId12"/>
              </a:rPr>
              <a:t>files</a:t>
            </a:r>
            <a:r>
              <a:rPr lang="cs-CZ" sz="1600" dirty="0" smtClean="0">
                <a:hlinkClick r:id="rId12"/>
              </a:rPr>
              <a:t>/</a:t>
            </a:r>
            <a:r>
              <a:rPr lang="cs-CZ" sz="1600" dirty="0" err="1" smtClean="0">
                <a:hlinkClick r:id="rId12"/>
              </a:rPr>
              <a:t>images</a:t>
            </a:r>
            <a:r>
              <a:rPr lang="cs-CZ" sz="1600" dirty="0" smtClean="0">
                <a:hlinkClick r:id="rId12"/>
              </a:rPr>
              <a:t>/island/island-</a:t>
            </a:r>
            <a:r>
              <a:rPr lang="cs-CZ" sz="1600" dirty="0" err="1" smtClean="0">
                <a:hlinkClick r:id="rId12"/>
              </a:rPr>
              <a:t>strokkur</a:t>
            </a:r>
            <a:r>
              <a:rPr lang="cs-CZ" sz="1600" dirty="0" smtClean="0">
                <a:hlinkClick r:id="rId12"/>
              </a:rPr>
              <a:t>-</a:t>
            </a:r>
            <a:r>
              <a:rPr lang="cs-CZ" sz="1600" dirty="0" err="1" smtClean="0">
                <a:hlinkClick r:id="rId12"/>
              </a:rPr>
              <a:t>gejzir</a:t>
            </a:r>
            <a:r>
              <a:rPr lang="cs-CZ" sz="1600" dirty="0" smtClean="0">
                <a:hlinkClick r:id="rId12"/>
              </a:rPr>
              <a:t>-</a:t>
            </a:r>
            <a:r>
              <a:rPr lang="cs-CZ" sz="1600" dirty="0" err="1" smtClean="0">
                <a:hlinkClick r:id="rId12"/>
              </a:rPr>
              <a:t>zdalky.jpg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3"/>
              </a:rPr>
              <a:t>http://cdr.cz/sites/default/files/loga-socialni-site.jpg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4"/>
              </a:rPr>
              <a:t>http://www.</a:t>
            </a:r>
            <a:r>
              <a:rPr lang="cs-CZ" sz="1600" dirty="0" err="1" smtClean="0">
                <a:hlinkClick r:id="rId14"/>
              </a:rPr>
              <a:t>maudhomme.cz</a:t>
            </a:r>
            <a:r>
              <a:rPr lang="cs-CZ" sz="1600" dirty="0" smtClean="0">
                <a:hlinkClick r:id="rId14"/>
              </a:rPr>
              <a:t>/</a:t>
            </a:r>
            <a:r>
              <a:rPr lang="cs-CZ" sz="1600" dirty="0" err="1" smtClean="0">
                <a:hlinkClick r:id="rId14"/>
              </a:rPr>
              <a:t>wp</a:t>
            </a:r>
            <a:r>
              <a:rPr lang="cs-CZ" sz="1600" dirty="0" smtClean="0">
                <a:hlinkClick r:id="rId14"/>
              </a:rPr>
              <a:t>-</a:t>
            </a:r>
            <a:r>
              <a:rPr lang="cs-CZ" sz="1600" dirty="0" err="1" smtClean="0">
                <a:hlinkClick r:id="rId14"/>
              </a:rPr>
              <a:t>content</a:t>
            </a:r>
            <a:r>
              <a:rPr lang="cs-CZ" sz="1600" dirty="0" smtClean="0">
                <a:hlinkClick r:id="rId14"/>
              </a:rPr>
              <a:t>/</a:t>
            </a:r>
            <a:r>
              <a:rPr lang="cs-CZ" sz="1600" dirty="0" err="1" smtClean="0">
                <a:hlinkClick r:id="rId14"/>
              </a:rPr>
              <a:t>uploads</a:t>
            </a:r>
            <a:r>
              <a:rPr lang="cs-CZ" sz="1600" dirty="0" smtClean="0">
                <a:hlinkClick r:id="rId14"/>
              </a:rPr>
              <a:t>/Jen-se-dotknout-a-c%C3%</a:t>
            </a:r>
            <a:r>
              <a:rPr lang="cs-CZ" sz="1600" dirty="0" err="1" smtClean="0">
                <a:hlinkClick r:id="rId14"/>
              </a:rPr>
              <a:t>ADtit....jpg</a:t>
            </a:r>
            <a:endParaRPr lang="cs-CZ" sz="1600" dirty="0" smtClean="0"/>
          </a:p>
          <a:p>
            <a:pPr>
              <a:buNone/>
            </a:pPr>
            <a:r>
              <a:rPr lang="cs-CZ" sz="1600" dirty="0" smtClean="0">
                <a:hlinkClick r:id="rId15"/>
              </a:rPr>
              <a:t>http://</a:t>
            </a:r>
            <a:r>
              <a:rPr lang="cs-CZ" sz="1600" dirty="0" smtClean="0">
                <a:hlinkClick r:id="rId15"/>
              </a:rPr>
              <a:t>media0.mypage.cz/</a:t>
            </a:r>
            <a:r>
              <a:rPr lang="cs-CZ" sz="1600" dirty="0" err="1" smtClean="0">
                <a:hlinkClick r:id="rId15"/>
              </a:rPr>
              <a:t>images</a:t>
            </a:r>
            <a:r>
              <a:rPr lang="cs-CZ" sz="1600" dirty="0" smtClean="0">
                <a:hlinkClick r:id="rId15"/>
              </a:rPr>
              <a:t>/media0:4d7f86f227fd3.png/</a:t>
            </a:r>
            <a:r>
              <a:rPr lang="cs-CZ" sz="1600" dirty="0" err="1" smtClean="0">
                <a:hlinkClick r:id="rId15"/>
              </a:rPr>
              <a:t>smajl</a:t>
            </a:r>
            <a:r>
              <a:rPr lang="cs-CZ" sz="1600" dirty="0" smtClean="0">
                <a:hlinkClick r:id="rId15"/>
              </a:rPr>
              <a:t>%C3%</a:t>
            </a:r>
            <a:r>
              <a:rPr lang="cs-CZ" sz="1600" dirty="0" err="1" smtClean="0">
                <a:hlinkClick r:id="rId15"/>
              </a:rPr>
              <a:t>ADk.png</a:t>
            </a: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je pro mne technika důležitá?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/>
          <a:lstStyle/>
          <a:p>
            <a:r>
              <a:rPr lang="cs-CZ" dirty="0" smtClean="0"/>
              <a:t>Bez techniky by se dnes neobejde nikdo</a:t>
            </a:r>
          </a:p>
          <a:p>
            <a:r>
              <a:rPr lang="cs-CZ" dirty="0" smtClean="0"/>
              <a:t>Protože technika není jen počítač nebo mobilní telefon, ale také např. mrazák nebo lednice</a:t>
            </a:r>
          </a:p>
          <a:p>
            <a:r>
              <a:rPr lang="cs-CZ" dirty="0" smtClean="0"/>
              <a:t>Já používám jakoukoliv techniku každý den, např. když volám nebo nakoupíme a musíme něco dát do lednice, aby se to nezkazilo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důležité pro techniku?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/>
          <a:lstStyle/>
          <a:p>
            <a:r>
              <a:rPr lang="cs-CZ" dirty="0" smtClean="0"/>
              <a:t>Hlavně „palivo” neboli elektřina</a:t>
            </a:r>
          </a:p>
          <a:p>
            <a:r>
              <a:rPr lang="cs-CZ" dirty="0" smtClean="0"/>
              <a:t>Proto musí být postaveny elektrárny (vodní, tepelná atd.)</a:t>
            </a:r>
          </a:p>
          <a:p>
            <a:r>
              <a:rPr lang="cs-CZ" dirty="0" smtClean="0"/>
              <a:t>Některé elektrárny také mohou ničit životní prostředí nebo ohrožovat i lidské životy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elektráren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</p:spPr>
        <p:txBody>
          <a:bodyPr/>
          <a:lstStyle/>
          <a:p>
            <a:r>
              <a:rPr lang="cs-CZ" dirty="0" smtClean="0"/>
              <a:t>Elektráren je dnes spousta</a:t>
            </a:r>
          </a:p>
          <a:p>
            <a:r>
              <a:rPr lang="cs-CZ" dirty="0" smtClean="0"/>
              <a:t>Jejich typy jsou:</a:t>
            </a:r>
          </a:p>
          <a:p>
            <a:pPr>
              <a:buFont typeface="Courier New" pitchFamily="49" charset="0"/>
              <a:buChar char="o"/>
            </a:pPr>
            <a:r>
              <a:rPr lang="cs-CZ" dirty="0" smtClean="0"/>
              <a:t>Vodní</a:t>
            </a:r>
          </a:p>
          <a:p>
            <a:pPr>
              <a:buFont typeface="Courier New" pitchFamily="49" charset="0"/>
              <a:buChar char="o"/>
            </a:pPr>
            <a:r>
              <a:rPr lang="cs-CZ" dirty="0" smtClean="0"/>
              <a:t>Tepelná</a:t>
            </a:r>
          </a:p>
          <a:p>
            <a:pPr>
              <a:buFont typeface="Courier New" pitchFamily="49" charset="0"/>
              <a:buChar char="o"/>
            </a:pPr>
            <a:r>
              <a:rPr lang="cs-CZ" dirty="0" smtClean="0"/>
              <a:t>Jaderná</a:t>
            </a:r>
          </a:p>
          <a:p>
            <a:pPr>
              <a:buFont typeface="Courier New" pitchFamily="49" charset="0"/>
              <a:buChar char="o"/>
            </a:pPr>
            <a:r>
              <a:rPr lang="cs-CZ" dirty="0" smtClean="0"/>
              <a:t>Větrná</a:t>
            </a:r>
          </a:p>
          <a:p>
            <a:pPr>
              <a:buFont typeface="Courier New" pitchFamily="49" charset="0"/>
              <a:buChar char="o"/>
            </a:pPr>
            <a:r>
              <a:rPr lang="cs-CZ" dirty="0" smtClean="0"/>
              <a:t>A další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Výhody a nevýhody tepelné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</p:spPr>
        <p:txBody>
          <a:bodyPr>
            <a:normAutofit/>
          </a:bodyPr>
          <a:lstStyle/>
          <a:p>
            <a:pPr>
              <a:buFont typeface="Calibri" pitchFamily="34" charset="0"/>
              <a:buChar char="⁺"/>
            </a:pPr>
            <a:r>
              <a:rPr lang="cs-CZ" sz="2400" dirty="0" smtClean="0"/>
              <a:t>Produkuje hodně energie</a:t>
            </a:r>
          </a:p>
          <a:p>
            <a:pPr>
              <a:buFont typeface="Calibri" pitchFamily="34" charset="0"/>
              <a:buChar char="⁺"/>
            </a:pPr>
            <a:r>
              <a:rPr lang="cs-CZ" sz="2400" dirty="0" smtClean="0"/>
              <a:t>Může stát kdekoliv</a:t>
            </a:r>
          </a:p>
          <a:p>
            <a:pPr>
              <a:buFont typeface="Calibri" pitchFamily="34" charset="0"/>
              <a:buChar char="⁻"/>
            </a:pPr>
            <a:r>
              <a:rPr lang="cs-CZ" sz="2400" dirty="0" smtClean="0"/>
              <a:t>Vypouští kouř,který může poškodit atmosféru</a:t>
            </a:r>
          </a:p>
          <a:p>
            <a:pPr>
              <a:buFont typeface="Calibri" pitchFamily="34" charset="0"/>
              <a:buChar char="⁻"/>
            </a:pPr>
            <a:r>
              <a:rPr lang="cs-CZ" sz="2400" dirty="0" smtClean="0"/>
              <a:t>Musí se v ní spalovat uhlí nebo dřevo</a:t>
            </a:r>
          </a:p>
          <a:p>
            <a:pPr>
              <a:buFont typeface="Calibri" pitchFamily="34" charset="0"/>
              <a:buChar char="⁻"/>
            </a:pPr>
            <a:r>
              <a:rPr lang="cs-CZ" sz="2400" dirty="0" smtClean="0"/>
              <a:t>Palivo stojí dost  peněz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+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FF0000"/>
                </a:solidFill>
              </a:rPr>
              <a:t>–</a:t>
            </a:r>
            <a:r>
              <a:rPr lang="cs-CZ" dirty="0" smtClean="0"/>
              <a:t> větrné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6"/>
          </a:xfrm>
        </p:spPr>
        <p:txBody>
          <a:bodyPr/>
          <a:lstStyle/>
          <a:p>
            <a:pPr>
              <a:buFont typeface="Calibri" pitchFamily="34" charset="0"/>
              <a:buChar char="⁺"/>
            </a:pPr>
            <a:r>
              <a:rPr lang="cs-CZ" dirty="0" smtClean="0"/>
              <a:t>Nepotřebuje palivo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/>
              <a:t>Neznečišťuje životní prostředí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Je moc hlučná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Musí stát na místech, kde je rychlý vítr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+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FF0000"/>
                </a:solidFill>
              </a:rPr>
              <a:t>-</a:t>
            </a:r>
            <a:r>
              <a:rPr lang="cs-CZ" dirty="0" smtClean="0"/>
              <a:t> sluneční elektrárny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 typeface="Calibri" pitchFamily="34" charset="0"/>
              <a:buChar char="⁺"/>
            </a:pPr>
            <a:r>
              <a:rPr lang="cs-CZ" dirty="0" smtClean="0">
                <a:solidFill>
                  <a:schemeClr val="bg1"/>
                </a:solidFill>
              </a:rPr>
              <a:t>Nepotřebuje palivo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>
                <a:solidFill>
                  <a:schemeClr val="bg1"/>
                </a:solidFill>
              </a:rPr>
              <a:t>Není hlučná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>
                <a:solidFill>
                  <a:schemeClr val="bg1"/>
                </a:solidFill>
              </a:rPr>
              <a:t>Může stát kdekoliv (na poli nebo louce)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>
                <a:solidFill>
                  <a:schemeClr val="bg1"/>
                </a:solidFill>
              </a:rPr>
              <a:t>Produkuje dostatek energie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>
                <a:solidFill>
                  <a:schemeClr val="bg1"/>
                </a:solidFill>
              </a:rPr>
              <a:t>Nefunguje v noci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>
                <a:solidFill>
                  <a:schemeClr val="bg1"/>
                </a:solidFill>
              </a:rPr>
              <a:t>Nemůže stát v lese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>
                <a:solidFill>
                  <a:schemeClr val="bg1"/>
                </a:solidFill>
              </a:rPr>
              <a:t>Zabírá plochu pro zemědělství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+ </a:t>
            </a:r>
            <a:r>
              <a:rPr lang="cs-CZ" dirty="0" smtClean="0"/>
              <a:t>a </a:t>
            </a:r>
            <a:r>
              <a:rPr lang="cs-CZ" dirty="0" smtClean="0">
                <a:solidFill>
                  <a:srgbClr val="FF0000"/>
                </a:solidFill>
              </a:rPr>
              <a:t>- </a:t>
            </a:r>
            <a:r>
              <a:rPr lang="cs-CZ" dirty="0" smtClean="0"/>
              <a:t>jaderné elektrárny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alibri" pitchFamily="34" charset="0"/>
              <a:buChar char="⁺"/>
            </a:pPr>
            <a:r>
              <a:rPr lang="cs-CZ" dirty="0" smtClean="0"/>
              <a:t>Produkuje hodně energie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/>
              <a:t>Palivo se spaluje pomalu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/>
              <a:t>Může stát všude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Při havárii se může hodně poškodit okolí i ve vzdálenosti 80 km a zničit vše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Není místo pro spálené palivo (je radioaktivní)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Znečišťuje životní prostředí (viz </a:t>
            </a:r>
            <a:r>
              <a:rPr lang="cs-CZ" dirty="0" smtClean="0">
                <a:hlinkClick r:id="rId3" action="ppaction://hlinksldjump"/>
              </a:rPr>
              <a:t>tepelná elektrárna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+ </a:t>
            </a:r>
            <a:r>
              <a:rPr lang="cs-CZ" dirty="0" smtClean="0"/>
              <a:t>a </a:t>
            </a:r>
            <a:r>
              <a:rPr lang="cs-CZ" dirty="0" smtClean="0">
                <a:solidFill>
                  <a:srgbClr val="FF0000"/>
                </a:solidFill>
              </a:rPr>
              <a:t>– </a:t>
            </a:r>
            <a:r>
              <a:rPr lang="cs-CZ" dirty="0" smtClean="0"/>
              <a:t>vodní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pPr>
              <a:buFont typeface="Calibri" pitchFamily="34" charset="0"/>
              <a:buChar char="⁺"/>
            </a:pPr>
            <a:r>
              <a:rPr lang="cs-CZ" dirty="0" smtClean="0"/>
              <a:t>Produkuje hodně energie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/>
              <a:t>Neznečišťuje životní prostředí</a:t>
            </a:r>
          </a:p>
          <a:p>
            <a:pPr>
              <a:buFont typeface="Calibri" pitchFamily="34" charset="0"/>
              <a:buChar char="⁺"/>
            </a:pPr>
            <a:r>
              <a:rPr lang="cs-CZ" dirty="0" smtClean="0"/>
              <a:t>Zabraňuje povodním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Musí se stavět na tocích řek</a:t>
            </a:r>
          </a:p>
          <a:p>
            <a:pPr>
              <a:buFont typeface="Calibri" pitchFamily="34" charset="0"/>
              <a:buChar char="⁻"/>
            </a:pPr>
            <a:r>
              <a:rPr lang="cs-CZ" dirty="0" smtClean="0"/>
              <a:t>Při protržení může být spousta obětí</a:t>
            </a:r>
            <a:endParaRPr lang="cs-CZ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508</Words>
  <Application>Microsoft Office PowerPoint</Application>
  <PresentationFormat>Předvádění na obrazovce (4:3)</PresentationFormat>
  <Paragraphs>89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Jak vidím techniku já</vt:lpstr>
      <vt:lpstr>Proč je pro mne technika důležitá?</vt:lpstr>
      <vt:lpstr>Co je důležité pro techniku?</vt:lpstr>
      <vt:lpstr>Typy elektráren</vt:lpstr>
      <vt:lpstr>Výhody a nevýhody tepelné elektrárny</vt:lpstr>
      <vt:lpstr>+ a – větrné elektrárny</vt:lpstr>
      <vt:lpstr>+ a - sluneční elektrárny</vt:lpstr>
      <vt:lpstr>+ a - jaderné elektrárny</vt:lpstr>
      <vt:lpstr>+ a – vodní elektrárny</vt:lpstr>
      <vt:lpstr>Stavební technika</vt:lpstr>
      <vt:lpstr>Co mohou lidé udělat proto, aby neznečišťovali životní prostředí a měli dostatek energie pro techniku?</vt:lpstr>
      <vt:lpstr>Snímek 12</vt:lpstr>
      <vt:lpstr>Komunikace pomocí techniky</vt:lpstr>
      <vt:lpstr>Co nás může čekat později</vt:lpstr>
      <vt:lpstr>Děkuji za shlédnutí prezentace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vidím techniku já</dc:title>
  <dc:creator>ucitel</dc:creator>
  <cp:lastModifiedBy>ucitel</cp:lastModifiedBy>
  <cp:revision>18</cp:revision>
  <dcterms:created xsi:type="dcterms:W3CDTF">2014-05-15T07:08:45Z</dcterms:created>
  <dcterms:modified xsi:type="dcterms:W3CDTF">2014-05-15T08:43:06Z</dcterms:modified>
</cp:coreProperties>
</file>