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 id="268"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8" name="Nadpis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cs-CZ" smtClean="0"/>
              <a:t>Klepnutím lze upravit styl předlohy nadpisů.</a:t>
            </a:r>
            <a:endParaRPr kumimoji="0" lang="en-US"/>
          </a:p>
        </p:txBody>
      </p:sp>
      <p:sp>
        <p:nvSpPr>
          <p:cNvPr id="28" name="Zástupný symbol pro datum 27"/>
          <p:cNvSpPr>
            <a:spLocks noGrp="1"/>
          </p:cNvSpPr>
          <p:nvPr>
            <p:ph type="dt" sz="half" idx="10"/>
          </p:nvPr>
        </p:nvSpPr>
        <p:spPr/>
        <p:txBody>
          <a:bodyPr/>
          <a:lstStyle/>
          <a:p>
            <a:fld id="{2766AF0C-A1DF-40E8-9250-6D8EADC653BA}" type="datetimeFigureOut">
              <a:rPr lang="cs-CZ" smtClean="0"/>
              <a:t>15.5.2014</a:t>
            </a:fld>
            <a:endParaRPr lang="cs-CZ" dirty="0"/>
          </a:p>
        </p:txBody>
      </p:sp>
      <p:sp>
        <p:nvSpPr>
          <p:cNvPr id="17" name="Zástupný symbol pro zápatí 16"/>
          <p:cNvSpPr>
            <a:spLocks noGrp="1"/>
          </p:cNvSpPr>
          <p:nvPr>
            <p:ph type="ftr" sz="quarter" idx="11"/>
          </p:nvPr>
        </p:nvSpPr>
        <p:spPr/>
        <p:txBody>
          <a:bodyPr/>
          <a:lstStyle/>
          <a:p>
            <a:endParaRPr lang="cs-CZ" dirty="0"/>
          </a:p>
        </p:txBody>
      </p:sp>
      <p:sp>
        <p:nvSpPr>
          <p:cNvPr id="29" name="Zástupný symbol pro číslo snímku 28"/>
          <p:cNvSpPr>
            <a:spLocks noGrp="1"/>
          </p:cNvSpPr>
          <p:nvPr>
            <p:ph type="sldNum" sz="quarter" idx="12"/>
          </p:nvPr>
        </p:nvSpPr>
        <p:spPr/>
        <p:txBody>
          <a:bodyPr/>
          <a:lstStyle/>
          <a:p>
            <a:fld id="{A11217E9-00BA-4842-B266-E0B9BDEDF976}" type="slidenum">
              <a:rPr lang="cs-CZ" smtClean="0"/>
              <a:t>‹#›</a:t>
            </a:fld>
            <a:endParaRPr lang="cs-CZ" dirty="0"/>
          </a:p>
        </p:txBody>
      </p:sp>
      <p:sp>
        <p:nvSpPr>
          <p:cNvPr id="9" name="Podnadpis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2766AF0C-A1DF-40E8-9250-6D8EADC653BA}" type="datetimeFigureOut">
              <a:rPr lang="cs-CZ" smtClean="0"/>
              <a:t>15.5.2014</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A11217E9-00BA-4842-B266-E0B9BDEDF976}" type="slidenum">
              <a:rPr lang="cs-CZ" smtClean="0"/>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2766AF0C-A1DF-40E8-9250-6D8EADC653BA}" type="datetimeFigureOut">
              <a:rPr lang="cs-CZ" smtClean="0"/>
              <a:t>15.5.2014</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A11217E9-00BA-4842-B266-E0B9BDEDF976}" type="slidenum">
              <a:rPr lang="cs-CZ" smtClean="0"/>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2766AF0C-A1DF-40E8-9250-6D8EADC653BA}" type="datetimeFigureOut">
              <a:rPr lang="cs-CZ" smtClean="0"/>
              <a:t>15.5.2014</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A11217E9-00BA-4842-B266-E0B9BDEDF976}" type="slidenum">
              <a:rPr lang="cs-CZ" smtClean="0"/>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3">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2766AF0C-A1DF-40E8-9250-6D8EADC653BA}" type="datetimeFigureOut">
              <a:rPr lang="cs-CZ" smtClean="0"/>
              <a:t>15.5.2014</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a:xfrm>
            <a:off x="7924800" y="6416675"/>
            <a:ext cx="762000" cy="365125"/>
          </a:xfrm>
        </p:spPr>
        <p:txBody>
          <a:bodyPr/>
          <a:lstStyle/>
          <a:p>
            <a:fld id="{A11217E9-00BA-4842-B266-E0B9BDEDF976}" type="slidenum">
              <a:rPr lang="cs-CZ" smtClean="0"/>
              <a:t>‹#›</a:t>
            </a:fld>
            <a:endParaRPr lang="cs-CZ"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2766AF0C-A1DF-40E8-9250-6D8EADC653BA}" type="datetimeFigureOut">
              <a:rPr lang="cs-CZ" smtClean="0"/>
              <a:t>15.5.2014</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A11217E9-00BA-4842-B266-E0B9BDEDF976}" type="slidenum">
              <a:rPr lang="cs-CZ" smtClean="0"/>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2766AF0C-A1DF-40E8-9250-6D8EADC653BA}" type="datetimeFigureOut">
              <a:rPr lang="cs-CZ" smtClean="0"/>
              <a:t>15.5.2014</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A11217E9-00BA-4842-B266-E0B9BDEDF976}" type="slidenum">
              <a:rPr lang="cs-CZ" smtClean="0"/>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2766AF0C-A1DF-40E8-9250-6D8EADC653BA}" type="datetimeFigureOut">
              <a:rPr lang="cs-CZ" smtClean="0"/>
              <a:t>15.5.2014</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A11217E9-00BA-4842-B266-E0B9BDEDF976}" type="slidenum">
              <a:rPr lang="cs-CZ" smtClean="0"/>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766AF0C-A1DF-40E8-9250-6D8EADC653BA}" type="datetimeFigureOut">
              <a:rPr lang="cs-CZ" smtClean="0"/>
              <a:t>15.5.2014</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A11217E9-00BA-4842-B266-E0B9BDEDF976}" type="slidenum">
              <a:rPr lang="cs-CZ" smtClean="0"/>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2766AF0C-A1DF-40E8-9250-6D8EADC653BA}" type="datetimeFigureOut">
              <a:rPr lang="cs-CZ" smtClean="0"/>
              <a:t>15.5.2014</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A11217E9-00BA-4842-B266-E0B9BDEDF976}" type="slidenum">
              <a:rPr lang="cs-CZ" smtClean="0"/>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cs-CZ" dirty="0" smtClean="0">
                <a:solidFill>
                  <a:schemeClr val="lt1"/>
                </a:solidFill>
                <a:latin typeface="+mn-lt"/>
                <a:ea typeface="+mn-ea"/>
                <a:cs typeface="+mn-cs"/>
              </a:rPr>
              <a:t>Klepnutím na ikonu přidáte obrázek.</a:t>
            </a:r>
            <a:endParaRPr kumimoji="0" lang="en-US" dirty="0">
              <a:solidFill>
                <a:schemeClr val="lt1"/>
              </a:solidFill>
              <a:latin typeface="+mn-lt"/>
              <a:ea typeface="+mn-ea"/>
              <a:cs typeface="+mn-cs"/>
            </a:endParaRPr>
          </a:p>
        </p:txBody>
      </p:sp>
      <p:sp>
        <p:nvSpPr>
          <p:cNvPr id="4" name="Zástupný symbol pro text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2766AF0C-A1DF-40E8-9250-6D8EADC653BA}" type="datetimeFigureOut">
              <a:rPr lang="cs-CZ" smtClean="0"/>
              <a:t>15.5.2014</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A11217E9-00BA-4842-B266-E0B9BDEDF976}" type="slidenum">
              <a:rPr lang="cs-CZ" smtClean="0"/>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766AF0C-A1DF-40E8-9250-6D8EADC653BA}" type="datetimeFigureOut">
              <a:rPr lang="cs-CZ" smtClean="0"/>
              <a:t>15.5.2014</a:t>
            </a:fld>
            <a:endParaRPr lang="cs-CZ" dirty="0"/>
          </a:p>
        </p:txBody>
      </p:sp>
      <p:sp>
        <p:nvSpPr>
          <p:cNvPr id="3" name="Zástupný symbol pro zápatí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cs-CZ" dirty="0"/>
          </a:p>
        </p:txBody>
      </p:sp>
      <p:sp>
        <p:nvSpPr>
          <p:cNvPr id="23" name="Zástupný symbol pro číslo snímku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11217E9-00BA-4842-B266-E0B9BDEDF976}" type="slidenum">
              <a:rPr lang="cs-CZ" smtClean="0"/>
              <a:t>‹#›</a:t>
            </a:fld>
            <a:endParaRPr lang="cs-CZ" dirty="0"/>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11.xml.rels><?xml version="1.0" encoding="UTF-8" standalone="yes"?>
<Relationships xmlns="http://schemas.openxmlformats.org/package/2006/relationships"><Relationship Id="rId8" Type="http://schemas.openxmlformats.org/officeDocument/2006/relationships/hyperlink" Target="http://szkolawysokie.like.pl/ciekawostki-grono_pedagogiczne-p14.html?sid=0ae60faedeb78f91f2d26aaa59405fe5" TargetMode="External"/><Relationship Id="rId13" Type="http://schemas.openxmlformats.org/officeDocument/2006/relationships/image" Target="../media/image7.jpeg"/><Relationship Id="rId18" Type="http://schemas.openxmlformats.org/officeDocument/2006/relationships/image" Target="../media/image11.jpeg"/><Relationship Id="rId26" Type="http://schemas.openxmlformats.org/officeDocument/2006/relationships/image" Target="../media/image17.jpeg"/><Relationship Id="rId3" Type="http://schemas.openxmlformats.org/officeDocument/2006/relationships/image" Target="../media/image4.jpeg"/><Relationship Id="rId21" Type="http://schemas.openxmlformats.org/officeDocument/2006/relationships/image" Target="../media/image14.jpeg"/><Relationship Id="rId7" Type="http://schemas.openxmlformats.org/officeDocument/2006/relationships/image" Target="../media/image3.jpeg"/><Relationship Id="rId12" Type="http://schemas.openxmlformats.org/officeDocument/2006/relationships/hyperlink" Target="http://www.pro-foto.cz/jak-si-vybrat-vhodna%C2%BD-poa%20a%C2%ADtaa%20.html?code=catreport&amp;idcat=98" TargetMode="External"/><Relationship Id="rId17" Type="http://schemas.openxmlformats.org/officeDocument/2006/relationships/hyperlink" Target="https://www.google.cz/search?hl=cs&amp;noj=1&amp;tbm=isch&amp;sa=1&amp;q=robot&amp;oq=robot&amp;gs_l=img.3..0l10.4198.5684.0.6111.5.5.0.0.0.0.106.380.4j1.5.0....0...1c.1.43.img..0.5.377.zNOvtInadKI" TargetMode="External"/><Relationship Id="rId25" Type="http://schemas.openxmlformats.org/officeDocument/2006/relationships/hyperlink" Target="https://www.google.cz/search?hl=cs&amp;noj=1&amp;tbm=isch&amp;sa=1&amp;q=v%C4%9Bda&amp;oq=v%C4%9Bda&amp;gs_l=img.3..0l6j0i24l4.1652.3884.0.4761.4.4.0.0.0.0.110.337.3j1.4.0....0...1c.1.43.img..0.4.334.BGVkxrjq3ak" TargetMode="External"/><Relationship Id="rId2" Type="http://schemas.openxmlformats.org/officeDocument/2006/relationships/hyperlink" Target="http://www.skolici-centrum.eu/skoleni/odborna-vzv/107.html" TargetMode="External"/><Relationship Id="rId16" Type="http://schemas.openxmlformats.org/officeDocument/2006/relationships/image" Target="../media/image9.jpeg"/><Relationship Id="rId20"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www.tservis.com/cz/technika/zvukova-technika/" TargetMode="External"/><Relationship Id="rId11" Type="http://schemas.openxmlformats.org/officeDocument/2006/relationships/image" Target="../media/image6.jpeg"/><Relationship Id="rId24" Type="http://schemas.openxmlformats.org/officeDocument/2006/relationships/image" Target="../media/image16.jpeg"/><Relationship Id="rId5" Type="http://schemas.openxmlformats.org/officeDocument/2006/relationships/image" Target="../media/image2.jpeg"/><Relationship Id="rId15" Type="http://schemas.openxmlformats.org/officeDocument/2006/relationships/image" Target="../media/image10.jpeg"/><Relationship Id="rId23" Type="http://schemas.openxmlformats.org/officeDocument/2006/relationships/image" Target="../media/image15.jpeg"/><Relationship Id="rId28" Type="http://schemas.openxmlformats.org/officeDocument/2006/relationships/image" Target="../media/image19.jpeg"/><Relationship Id="rId10" Type="http://schemas.openxmlformats.org/officeDocument/2006/relationships/hyperlink" Target="http://www.chranimeprirodu.cz/ovzdusi/" TargetMode="External"/><Relationship Id="rId19" Type="http://schemas.openxmlformats.org/officeDocument/2006/relationships/image" Target="../media/image12.jpeg"/><Relationship Id="rId4" Type="http://schemas.openxmlformats.org/officeDocument/2006/relationships/hyperlink" Target="http://www.ceskatelevize.cz/vse-o-ct/technika/specialni-technika/" TargetMode="External"/><Relationship Id="rId9" Type="http://schemas.openxmlformats.org/officeDocument/2006/relationships/image" Target="../media/image5.jpeg"/><Relationship Id="rId14" Type="http://schemas.openxmlformats.org/officeDocument/2006/relationships/hyperlink" Target="http://cs.wikipedia.org/wiki/Hlavn%C3%AD_strana" TargetMode="External"/><Relationship Id="rId22" Type="http://schemas.openxmlformats.org/officeDocument/2006/relationships/hyperlink" Target="https://www.google.cz/search?hl=cs&amp;noj=1&amp;tbm=isch&amp;sa=1&amp;q=sn%C3%ADma%C4%8D+otisk%C5%AF&amp;oq=sn%C3%ADma%C4%8D+otisk%C5%AF&amp;gs_l=img.3..0i24.22262.27263.0.27690.13.11.0.2.2.0.113.794.10j1.11.0....0...1c.1.43.img..0.13.805.j-d0Lr026aA" TargetMode="External"/><Relationship Id="rId27" Type="http://schemas.openxmlformats.org/officeDocument/2006/relationships/image" Target="../media/image18.jpeg"/></Relationships>
</file>

<file path=ppt/slides/_rels/slide1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s://www.google.cz/imghp?hl=cs&amp;tab=wi&amp;ei=mXh0U-nAJuLx4QS-zIHICw&amp;ved=0CAQQqi4oAg" TargetMode="External"/><Relationship Id="rId1" Type="http://schemas.openxmlformats.org/officeDocument/2006/relationships/slideLayout" Target="../slideLayouts/slideLayout2.xml"/><Relationship Id="rId6" Type="http://schemas.openxmlformats.org/officeDocument/2006/relationships/image" Target="../media/image21.jpeg"/><Relationship Id="rId5" Type="http://schemas.openxmlformats.org/officeDocument/2006/relationships/hyperlink" Target="http://cs.wikipedia.org/wiki/Hlavn%C3%AD_strana" TargetMode="External"/><Relationship Id="rId4" Type="http://schemas.openxmlformats.org/officeDocument/2006/relationships/hyperlink" Target="https://www.google.cz/"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slide" Target="slide4.xml"/><Relationship Id="rId7" Type="http://schemas.openxmlformats.org/officeDocument/2006/relationships/slide" Target="slide8.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slide" Target="slide6.xml"/><Relationship Id="rId4" Type="http://schemas.openxmlformats.org/officeDocument/2006/relationships/slide" Target="slide5.xml"/><Relationship Id="rId9" Type="http://schemas.openxmlformats.org/officeDocument/2006/relationships/slide" Target="slide1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61056" y="0"/>
            <a:ext cx="9505056" cy="6858000"/>
          </a:xfrm>
        </p:spPr>
        <p:txBody>
          <a:bodyPr>
            <a:normAutofit/>
          </a:bodyPr>
          <a:lstStyle/>
          <a:p>
            <a:r>
              <a:rPr lang="cs-CZ" sz="1800" b="0" dirty="0" smtClean="0">
                <a:solidFill>
                  <a:schemeClr val="tx1">
                    <a:lumMod val="95000"/>
                  </a:schemeClr>
                </a:solidFill>
                <a:effectLst/>
              </a:rPr>
              <a:t>Dominik nedzbala</a:t>
            </a:r>
            <a:r>
              <a:rPr lang="cs-CZ" u="sng" dirty="0" smtClean="0">
                <a:solidFill>
                  <a:schemeClr val="tx1">
                    <a:lumMod val="95000"/>
                  </a:schemeClr>
                </a:solidFill>
                <a:effectLst>
                  <a:outerShdw blurRad="38100" dist="38100" dir="2700000" algn="tl">
                    <a:srgbClr val="000000">
                      <a:alpha val="43137"/>
                    </a:srgbClr>
                  </a:outerShdw>
                </a:effectLst>
              </a:rPr>
              <a:t/>
            </a:r>
            <a:br>
              <a:rPr lang="cs-CZ" u="sng" dirty="0" smtClean="0">
                <a:solidFill>
                  <a:schemeClr val="tx1">
                    <a:lumMod val="95000"/>
                  </a:schemeClr>
                </a:solidFill>
                <a:effectLst>
                  <a:outerShdw blurRad="38100" dist="38100" dir="2700000" algn="tl">
                    <a:srgbClr val="000000">
                      <a:alpha val="43137"/>
                    </a:srgbClr>
                  </a:outerShdw>
                </a:effectLst>
              </a:rPr>
            </a:br>
            <a:r>
              <a:rPr lang="cs-CZ" u="sng" dirty="0" smtClean="0">
                <a:solidFill>
                  <a:schemeClr val="tx1">
                    <a:lumMod val="95000"/>
                  </a:schemeClr>
                </a:solidFill>
                <a:effectLst>
                  <a:outerShdw blurRad="38100" dist="38100" dir="2700000" algn="tl">
                    <a:srgbClr val="000000">
                      <a:alpha val="43137"/>
                    </a:srgbClr>
                  </a:outerShdw>
                </a:effectLst>
              </a:rPr>
              <a:t>Svět TECHNIKY A JÁ</a:t>
            </a:r>
            <a:r>
              <a:rPr lang="cs-CZ" u="sng" dirty="0" smtClean="0">
                <a:solidFill>
                  <a:schemeClr val="tx1">
                    <a:lumMod val="95000"/>
                  </a:schemeClr>
                </a:solidFill>
              </a:rPr>
              <a:t/>
            </a:r>
            <a:br>
              <a:rPr lang="cs-CZ" u="sng" dirty="0" smtClean="0">
                <a:solidFill>
                  <a:schemeClr val="tx1">
                    <a:lumMod val="95000"/>
                  </a:schemeClr>
                </a:solidFill>
              </a:rPr>
            </a:br>
            <a:r>
              <a:rPr lang="cs-CZ" b="0" dirty="0" smtClean="0">
                <a:solidFill>
                  <a:schemeClr val="tx1">
                    <a:lumMod val="95000"/>
                  </a:schemeClr>
                </a:solidFill>
                <a:effectLst>
                  <a:outerShdw blurRad="38100" dist="38100" dir="2700000" algn="tl">
                    <a:srgbClr val="000000">
                      <a:alpha val="43137"/>
                    </a:srgbClr>
                  </a:outerShdw>
                </a:effectLst>
              </a:rPr>
              <a:t>Můj</a:t>
            </a:r>
            <a:r>
              <a:rPr lang="cs-CZ" dirty="0" smtClean="0">
                <a:solidFill>
                  <a:schemeClr val="tx1">
                    <a:lumMod val="95000"/>
                  </a:schemeClr>
                </a:solidFill>
                <a:effectLst>
                  <a:outerShdw blurRad="38100" dist="38100" dir="2700000" algn="tl">
                    <a:srgbClr val="000000">
                      <a:alpha val="43137"/>
                    </a:srgbClr>
                  </a:outerShdw>
                </a:effectLst>
              </a:rPr>
              <a:t> </a:t>
            </a:r>
            <a:r>
              <a:rPr lang="cs-CZ" b="0" dirty="0" smtClean="0">
                <a:solidFill>
                  <a:schemeClr val="tx1">
                    <a:lumMod val="95000"/>
                  </a:schemeClr>
                </a:solidFill>
                <a:effectLst>
                  <a:outerShdw blurRad="38100" dist="38100" dir="2700000" algn="tl">
                    <a:srgbClr val="000000">
                      <a:alpha val="43137"/>
                    </a:srgbClr>
                  </a:outerShdw>
                </a:effectLst>
              </a:rPr>
              <a:t>pohled</a:t>
            </a:r>
            <a:r>
              <a:rPr lang="cs-CZ" dirty="0" smtClean="0">
                <a:solidFill>
                  <a:schemeClr val="tx1">
                    <a:lumMod val="95000"/>
                  </a:schemeClr>
                </a:solidFill>
                <a:effectLst>
                  <a:outerShdw blurRad="38100" dist="38100" dir="2700000" algn="tl">
                    <a:srgbClr val="000000">
                      <a:alpha val="43137"/>
                    </a:srgbClr>
                  </a:outerShdw>
                </a:effectLst>
              </a:rPr>
              <a:t> </a:t>
            </a:r>
            <a:r>
              <a:rPr lang="cs-CZ" b="0" dirty="0" smtClean="0">
                <a:solidFill>
                  <a:schemeClr val="tx1">
                    <a:lumMod val="95000"/>
                  </a:schemeClr>
                </a:solidFill>
                <a:effectLst>
                  <a:outerShdw blurRad="38100" dist="38100" dir="2700000" algn="tl">
                    <a:srgbClr val="000000">
                      <a:alpha val="43137"/>
                    </a:srgbClr>
                  </a:outerShdw>
                </a:effectLst>
              </a:rPr>
              <a:t>na</a:t>
            </a:r>
            <a:r>
              <a:rPr lang="cs-CZ" dirty="0" smtClean="0">
                <a:solidFill>
                  <a:schemeClr val="tx1">
                    <a:lumMod val="95000"/>
                  </a:schemeClr>
                </a:solidFill>
                <a:effectLst>
                  <a:outerShdw blurRad="38100" dist="38100" dir="2700000" algn="tl">
                    <a:srgbClr val="000000">
                      <a:alpha val="43137"/>
                    </a:srgbClr>
                  </a:outerShdw>
                </a:effectLst>
              </a:rPr>
              <a:t> </a:t>
            </a:r>
            <a:r>
              <a:rPr lang="cs-CZ" b="0" dirty="0" smtClean="0">
                <a:solidFill>
                  <a:schemeClr val="tx1">
                    <a:lumMod val="95000"/>
                  </a:schemeClr>
                </a:solidFill>
                <a:effectLst>
                  <a:outerShdw blurRad="38100" dist="38100" dir="2700000" algn="tl">
                    <a:srgbClr val="000000">
                      <a:alpha val="43137"/>
                    </a:srgbClr>
                  </a:outerShdw>
                </a:effectLst>
              </a:rPr>
              <a:t>věc</a:t>
            </a:r>
            <a:endParaRPr lang="cs-CZ" b="0" dirty="0">
              <a:solidFill>
                <a:schemeClr val="tx1">
                  <a:lumMod val="95000"/>
                </a:schemeClr>
              </a:solidFill>
              <a:effectLst>
                <a:outerShdw blurRad="38100" dist="38100" dir="2700000" algn="tl">
                  <a:srgbClr val="000000">
                    <a:alpha val="43137"/>
                  </a:srgbClr>
                </a:outerShdw>
              </a:effectLst>
            </a:endParaRPr>
          </a:p>
        </p:txBody>
      </p:sp>
      <p:sp>
        <p:nvSpPr>
          <p:cNvPr id="16386" name="AutoShape 2" descr="data:image/jpeg;base64,/9j/4AAQSkZJRgABAQAAAQABAAD/2wCEAAkGBxITEhUUEhQWFRQXFBgYFBUYFxkYGBcXFxQWGBUYFxgaHSggGBwlHBQUITEhJSkrLi4uGB8zODMsNygtLiwBCgoKDg0OGhAQGiwlHyQsLCwsLCwsLCwsLCwsLCwsLCwsLCwsLCwsLCwsLCwsLCwsLCwsLCwsLCwsLCwsLCwsLP/AABEIALcBEwMBIgACEQEDEQH/xAAcAAAABwEBAAAAAAAAAAAAAAAAAQIDBAUGBwj/xABKEAACAAMEBgYFCgQEBQUBAAABAgADEQQSITEFBkFRYfATInGBkaEyQrHB0QcUI1JicoKS4fEzU6LSFRZDsjRjk7PCZHN0w9Mk/8QAGQEAAwEBAQAAAAAAAAAAAAAAAAECAwQF/8QAKhEAAgICAgICAAUFAQAAAAAAAAECEQMhEjEEE0FRIjJSYYGRodHh8BT/2gAMAwEAAhEDEQA/AOjKYUISIUI2JFQYghBiGAHanW+qVY9iurHyBi10ylZE0fYY+Ar7oq2l3gV3gjxFPfFzZn6SWpProCfxLj7YykXE5p8/l72/I/8AbFdpa0AhjKnTJTkBRSWpUmppW+K163ZF/I0S7hrtOqaGp2xF0jobo1d5y3h1QoF44swGwV2xxKbbqjdwVHN9CaQmCYrNOerpMMyiqlCOtUsB1jgcBSlI1y6dQKOpMJoMerjhnW9jGVkpLE0hUVSsx0LGY7FgSQPSNCcNw2xZLNVXOFUUgLhS/mPR2LepjuMaTkyIo2+pOlFmvNAUi6EOJG9hsjaTx9OvFB7G+Ec3+Tt1E+aFQhjKF96YEh8OtxvGgphdOJjo9q/iSzvUDwJ+MPF8jl8EoQoQgQsR0EihB1hNYhGaxJxoK4ZRLlQE6sIMRb7bz5QV9t/shexBxHzDbQhZhrwhRMVGSZLVCWhtocpCWhiGmy7jEuUKc8APdER8u6JUoZ/eb/ceEJgPA88mFDnmkIHPNYUBzyIBi4Mc81hIPPJEKFea/rCHQdOcYHPOEJ52fpBjnkGAYOdkFd5oPjBnnP3iBXnCAAivND8YSRz1oXTh5fAwk85iAVCac1MCFXuP9X6QIBlGIUIJVJyBML6NhmCIvZmAQoQkQYhiFiLLRLfRgfVZ17g5u+VIrKxO0O38QfaDDsKBfajRLKRXzdX2DO0ucyXmJoK0xJIBF6hpXdFZpDSk6zgrPUMaG46j0qbDu7QO6NFpC3iXMRWIVWVySQaC6Aal60QUvZjdiNsTT9nEyQ4OYUsvAqK/Ed8c0o10ap32cosGg+nniioJjVd3p6P1jjjmaAcRGpfVqzIKEMx2sWIPgKAQjVIgTZo2mWCOwN1vasTdKdIaBVUqGRmJZgxAJLBQtMcEpU0NSDhnKVq2N60iDoDRIk2sOpJRpbrQ5g4HvHVjcWk4ST2+1Yy1if6RTx9oMaWa1ZSHc9PKvuisSptCbtInAwYMNFoK/HSQJ0i30Uz/ANt/9hjlWg5NonypcwzUW+gaglsaVGVekFe2OoWpqow3qfYYw/yeBGslnBz6Om4ABiMfCLxxTlszySaVjQ0TaFx6Ze0yiR2YvSGp+jJwOE4f9Mjy6SOhNKRlu0qFoYo9LS1DmmGA9kVxjvRHJ62Y6V00q02UF1ZXtCKeoQQMWr6Z+rG+0xpUSJUyaRUIpam+myMPpA//ANNi/wDk18JbmLbXudSxT/u08WEZGiIEr5VLOxAN5K75Zb/Yx90PH5SLLeK3rxBIP0cxcQaHMERxqykdKlcrwrlv4kQ7ZWrMY72J8yYmx0eidDaRW0SkmqCFY4A8Gp7ot0fCM1qat2ySB9kHxJaNDIHVHYPZwgAkK3PNIcXnmhhhBz+3xh1RzzWEUh0HnkwdOeRCRzzX3QrnnKEMMDnkwRHP7iBXn9xBg8/sYACpz+xgHnkiDJ5w94gc7fdDATd5oPcYKnPWEKrzh74OnOPuhgN3uP8AV+kCF9/nAgAppFtu5KIXNtpbYo8fjEOYt1iNxI7tnlBgxdmQ7eg6w3WDBgsBwGJOizSaftS/+21f/uMQwYcsr0mS/vFT2Mje8LEvopF1aFrhmCKEb+2M/rLpFUlvLBrMZSKDMAjEndhWkP62SmeShQlSHxxZcCDmFIJxAzjKmwsRS8q/dX+4mOfJN9I1ivkz7TnlusyXgymo3HeCNoIi2XWqSw+kV5bbRdLCvArs7QIam6uIx602ca7phQDL0Qvo+jsgNoCzIOsMBtdzl4iM42lRT2R01gV58pZYIXpUvMcCQWAoBsGMdBrWQeDg+REc7abYZTC6ZN4EEXaMag8KmNTL1mkdCygsxqCKLubjTZFQvlsTqjS1iDbtKypRo7UNK0AJNO7sijbW0UF2UThtansBiitVpMx2ds2NezcBwAjpszbNNO1lk7A57h72in+TPRt+yIWYBVLrSuNelfnviraMabT1muWaWRXO+R25S4qEqZE1fZ36w2Ay3F1iVIxHHZEHT2hS5LIRXaCc+yuUcf0ZaJrOB82l7f8AXdfMSj7IbtNpmhmDWWXmf9Vjt3mXD5NsniqpGl0u/R2my3s1nMSNuEp/jCtdNICbY5iywSxp1aY0DAmlMIy+jrSDNUGRLQ40ZXJIwOwoOyLucaikSyl0cwQMJi1BU12gj3Q9o44xu2s6nMAjiKxXzNBySahbh3qaeWXlCGdU0AbtnlcJS/7IvJczfz4/CObWO2lQBU4LT0jlSkX+jtLuMpn4Xxr3nHzhMSZs0bn9/hEhTzz8Iz8jTJ9eX3qf/E/3GLSy6QlNgGodzAr4VoD3VhFosBzz+kKpzzSEiDrzz8IBh3eeaQRHP7wA3PNPZChzzhAITTnmsFTnD9IXzzWARz+8MYgnn9xBDnD4QunP7Qm7zh+hhgFXmp+ECDpzUwUAFNpRKTK7wD4YfCIwMDSemJL3bhJIJxpQUPb2CH9HyUfEk9gpFR2jN9jQMCsK0ggX0fGM/aWJzNYbQrLmZbZa5uPb7IhzNNywRQMSGU5UHVYHaeFIpZkR2MSxmm03rPflELLAyIJauWOQA9sYK2ay2jIFV7FH/lWLefM6sZPSIoTHPPs1iRrfpi0P6U6Z3MVHgtIqmapqak7zifGFzpyk0vAncOsfKGZKs5pLlu5r3eVfbDUWDokSHxEamyTwExIA3k0ink6q24qHZOhQkLeZTmcscYiad0IbO0u+/SXq1JGGBFQKk74ajsV6NJK0rJ/mp+YfGHf8VkfzU/MIzGigC905Eop7MRTDZF0kkYG6ow3P/fGtUZuVE7/FJP8ANT8w+MU+jZiqWqyULEjrrv7Y1Ng0bKaTeK9a6SDecUIGFMd4io0fMYggH6xxxrjjtiod6FIlWO3SAamYg7/hEfSltltW46nvHvidLs08jBR5f3wo2G07FH9P/wCkbVIzbj9mTs+E1WJWg+0u3vi3e3yvrr4xYPo20/VH9P8AfES1WKeoq9AKE5bhUjBzEPGUpLqyHN0jJXOYo798OpNDYqQRvBqIzemnJcY5rQ8ReOHkIhWOyTSHmynCAMRi13IA5nq5EZkRndGlG5ltElHjGy9N2iUQs+XXcaXSeIOTDiIuLHp6S+F66dzYeeUIRqLFpSdK/hzGXhWq/lOHlFvJ1utG0g8Qqg+YI8oyqTK5Q6rQho1cvToZrxd0bafRB7QnVPeIt7LpmZ9ZZg7q+K4D8sYANC0mkGoJB3jCEOzpkrTSHB1Zf6l8sf6YnSLQj+g6twBxHaNnhHM5Glpq7b33sfPOJsvTSml9KcRj7coBnRBzyPhAB5/b4RkLJpk+pOP3WNfJ8fAiLWVptx/EQNxU08Fav+6CwLrnnIwVef3iFK0tJbNrnBxQeJ6vnE0YioNQcqZe8RQw+cjAgqcPL9YEArOXSJuUaDRVpjnzaxSE9YsdyCvnlDR1ymjCVKC8XNdmHVFIcdESVnUbbOqIz1vtaJi7KvaQPbGEtGlrbPYJ0zVYgBUogJY0UA8ajOLyw/JZbJnWnskoZku5dh+FcD4xTYKI3bdabMuTlzuUE+eAimtWtjH+HKpxc+4RPYaBs3p2ifbGHqSEuSz+I08niO/yjS5P/AaOs8imUybWdM91D+IxDY6GrNZNLWv+FLm3T9ROjX/qPQecXFl+SK2zAWnzZaGhIUs01iaZGlFGOFQTHStRdYja9HyLRMN6YapMKjC+rlCQBgAaA98aBDjgAOwe2ChnlSX1GHAivvHtjYfJjbhJ0igagUkqSchmAf6iYpderD0GkLVL2CczD7swCavlMAipe0sjK6mhK50B2FTgcN8AHoTXPTtlezTJSzQ7mlAlWAIYHEgEDKORa6aRlTUQK6l1bJSThQg1P5Yylpt8x/Tdm4E4DsGQhgGFW7Au9HzqPWlcVNNpqa0HjGiS1/8Apn8T/bGV0a9GU/d8pg/SNRaLKhmOTWpdvUB9Y7yPZClImWl0Wlj0u4Qqtncih34f05Uip0M+IH2Wi40NRZbLQ0qwxFPVB9EVxx3xmtDzOuv3W98PHK2Np0dBs4yEasShuHgIzFlWoBrGgFvl/a/p+MdOZN1RyYqV2NaWQBRQAY7qbDGR1h9A/cf2CNXpC0q4AGFDtI+MY/WtqSz9x/YII2obDTyaOd6Sfrg7lr5tFpZJbfNJckYdPMWuA2uaH8qqYpdIE143AB+YmNhZLKBbLHKXFllFiARmL0tNtAaA7s45ntnYtI0i6iy7g6IvKBzU9eUSd8tqivHOMtprUiYlSZRI/mSDeHaZTmvgwEdtS0DoyHWhXMGuBoaGvGKW3WoIjMNikjtph50jSUUiU7OKSrHMslJjOzSaA9UkelS7eRx9oVpWlc4u7FpWVM9BwTuOB8DEj5T56rZ7LIUUYi+52tVVbHs6QD8PCObvgewxmimjp4eFB455ZtOzpYwYsPqtj5/tF7YNapbUEwFDvzHx9sMRqA8KDxRnWCzhrt+p3gGnsibZ7fKc0R1bsPxhUBY34fkW119FiOFcPA4RBvQd+AZeSdOuPSUNxGB+ETJOmZQxUvLNcbtRXtKHrd8Zi/AvQho2q6xmn/EeKpXzSBGKvQIBlVZdWJrUvFUB3dY45YDDzim0lZ+imMhNaHA5VBAIPnC7Rpa0TOqHan1U6o/p98MJo92zIXM9Y9+yuOEabIDWcQFZTQqcDxXEe7wj0dom3ifJkzhlMlq1OJGI7iT4R5pkHBh3+Gcdm+SDSl+xNKJxkTCPwP118zMHdCK+CnlfIvKM6Y820N0ZmO0uXKQKVQsSql2vVoCBgoyjW6J1A0bZ6XbOjMMmm1mtUbRfqFPYBGitAqjVN2h9LIU48KVEZfSOv+j7Mt1p4muCerJF/HaL1bo72haEauWwGC0wGA9gpsip0xb5yFCisQyilFr1qmobDDC7nx7uXaX+WGbiLJZ0lD680mY3ci0VT3tGF03rRbbXUT7RMdTXqVupQ70SinvEFgaj5apkhrcrypqOxkqs1UZWuurN6RB6pKlMDsWM1YtFiZZxMY0ulqCtCesuQp9ryMRNE6KLAOwKyzUKaCr3Wo3RgilBQguQQMc2F2LyZPVRcANMBdrMu1phgGoThXLZCbBFbK0dLwqhI+8cvERJOjJWxD+Y/Ew+k1djKAcurMwDYL62NGqOMS5M77pFftChGBBq2OIOPGJ2aXEYk6ETommBiKVFK1OcvLq/aG3YYkf4cyG784mTKY3kmEKa44Vqa40PEGHUtB9EA3T6tXumu0repXqjZsG6H5CuTRQBiKMQxDCuNKHPPZAJNDK2A5lpp7Zh84n6J0Qt6o6twVvFqAY0xJOeOEIKThhelk0+q+dajM7sO2JU68rAEA5bDhmDnxAI4GENuI//AIhPzDvwx37wcNkD5/af5r/0f2wzNEwXaXRUVYEN3AeK48G4QLs9QCWlU6teq+OAL0r24bqGsPk/sKh9EiRaLSaH53SrBLhRS2PrDA4caViHpBZkzqzJjuCoNMAKMoOQQY4wlJ7EhqFWGVaqQa4HPCHC8zYoY4DPEigAFSScqDuhKbFS+ipmaFkkYq94ZUbdltrDwLB1cMyupqHF2tcusLtGwNKEecSpk1xWoF4bMTuOYGGBPhAnoCD1kOBI9IV9Kg8F84avsbcTXWXXpUrLtaHrKA05AWUYUoy+kO0YRB01pKUZdJU1ZiMRR1IpStcdxrdwMYzWGzzGlhpTPMmAhhdLlzhVhiSTg16g3RS6G1lEtj08kTAQVYrVHpka0oCeGGWNYfK9E18k/X62K9tup6EiUiCm0qgLHvJrGQJiVbLTeabMyvv1RuWtQO4BREJTFIliqQkrC4KAQ6koBK7SadwxPnSAq7sIctGFF+qPM4n2iNV8l2h1tVvlq63paBpjg5UUYV4XisAFFZdNT5eTXhubHzzi5setEs4TFKHeMR8fbGo1g0Po+ZPmp0LSbrlVmySCDTA3pTYZ1xUkmMzb9RpwqbM6WldydWYBxltjCv7Kr6Lez2tHFUYN2H3ZiH70c6mSHltQhkYbCCpHccosLLp6enpEOOOfjn41gEbW9AjOprQlMUcHcMfPD2QIdAO6R0tJvfQS2RLo6rNXrAYmtNp2RWvpF64G72YHxiGTAAgcilEXLmUYHx98Wug9Y7TYWmmzsFMxQrEre9EkqQDhXE5g5xUrLJIABJOQAqT2AZxpbDqVa52N0SxgCz1FRjUgelsGYGeyMp5Ix7dFxxuXRR6W01abSa2idMm8GY3R2IOqvcBFZcdjdRWZtiqCzHsAxjrOi/k2kLQz3aafqj6NPAEsfzRp5GipMlLklFlhgR1Rd8SBUntjln50Y/lVmy8ZvtmJ1R1TUWdWmpZXmTOsROejoakBaA4ZDAw7pHViTKltMdLKQoqbplMccsAtYnTNSrYR9HODYH0hQZGgrjtoO85Ux0li1blmVKUSb1SDNaaxE4goSadHRUIa7hlQHbHRiayfiV/3OfIuGmc7tukUeUoRQAoulgxYMqgXQoyAAwAXDZFDQ7DMqfa2K7aYDu34x2G06hygCUnuNv0l1lGGQIC0HjtjmczTMtSQyOCCRULUGhpVThUHYdsX0wqytD7avTPLZ6I21z7+6JctchiTSnpCtTngHzGeGXGHxp6R9Vvy/rB/5gk7Ec/hgsOIuWormMNxB3U7M/bCOjWjB1wYgsUvHLEVrjwIAp2jGGW0jNZg6SW6IekMqnHeldohS6woMGlOO6vuETa+w4tEy+lGAR1ViSQNgYn0cagY4CFSTLUkorAUAwFK0UDAGlMvGsR01js/1XHan6w4NYbNx/IfjDoQ7Z+jU/Rq+ChasCtaFjVq+t1sSK7IdFnljrLW91ia1xv3Sa440pQRHOsVm3MfwD3sIQdZZGxH/KvuYwqYxyTLupSgBGxWZhnUdZ8a8jCFSpgF7CccVu1KnAPjt3UiC2mpjsrSpLGWtTMwU1GGXUqNuVYkrrRZ/WRx+AH4QkOh+zMlD0jFDdFAWpUhGDZYE1YdoJ3wzZZkssqtdGIBqxG5frblbxg/8w2Y5XuzozCTrBZ/tdl3HwrFXXYuNjtnmCWyHar19OtQpxouzAqOwRrdN6o2a1i86UcjCanVbv2P3xhpusCZLJmEnKq09xjWy9YJvQqkmU7lZYVpxBoGCgEgLUA7cSOyOXyMc5SjKB0YZximpGF1j1EnyME+lResSgN4A0xZcx3VwqdkZKZZaZYx23R2n5poJ1y9XJhcZuzHPtEI0tqzZbZeLI0mdtdQAfxeq/fjxEP3zxupK19/6B4YzVxOHkQ5ZUqwrkMT2CNRrDqRabPVgOml/wAyWCaDey5r5jjFAkq6pO8CnYdvZSOqGWMlaZzyxyi9jDEk13mOt/JFI6CyWu2MMaXE43FvGnaWQfhjksdp+T/T+jnsKWKawQ0N8OSquxcsSrg4Y0pWhw2xT2T0Z2VMqcc98SQB4ZcOyNRpTUFh1rNMvDMI9Ae5xge8DtjLWyxTpJuzUZD9oUr2HI90UmS0W2hdFfPJvRTqTJQRma+AxGwXXPWGJG3YY5JpLo+lmdD/AAr7dFjWqBiFNeIAPfHWplt+aaItM/KZPPQyjtxqpI4is1vwiOOGFq9FK62GIEFd4GDhiNXovU22TqESujU+tNNz+nFvKNdov5OZK0M+Y0w/VXqL4+ke4iNwFhYEePPyskutHprDBEHRuiZEgUkykTeQOse1sz3mJoWFiDjme9s0sASCS0SVcLNNNw2H3+ULERLdYJc0UdAed8aRkou2rIa5KrLSzSjUMk3pBeYXCaAJMmq3HFFvhcBUEDDOHbRb5ciWDNepCgE0ALGlKkDKp2CMl/l90xkznTcrddR3HHzjOa160rZWulharbsAFJUk/WYV9LhWvZt9GHl89Qjv6OSWBR25aL3WbWmXLAe1M0uWf4chf4s0b2HqrwqOO6OYWrWOROmNMmK95mJ2YDYO4ADuiptU6ZNmNNnMZk1s2OzcANgERZkpdwjox4Wnyk7f/dGM8lqktGgTSlj+3Dg0pYtt/wAIyjqu6I0wxrRlZs/8Q0ftM3uUe8wv/EdHfWnflX4xz95jA5mC6dt8A7OhrpbRwz6c9y/GHhprRe6f4L8Y5wJ7b4UJzbzBSCzpa6d0V9S0HuSD/wAwaKAwlz68RLjmnSNvMEZjbzCpByZv9Lae0e0pwkqbeum6T0YoaYE0EPSNYNGhRWXPyxqZZ845w8w7zCTNbefGDig5M6RN1ksGyTN7yn9sL0Dr1ZZBmSzJmCXMINVdb6ml1iuA2XcjsjmDTDvPjCcTvMTLHGSpoqOSUXaO0zdHCYhn2WZ84k5kj+Ih3TFzB40jV6H12lS7OkppZWYFCggASydjELiBkSKRyHR5+ZLInSLcq2ibLD9GFN1FIqEmvitTnQ+WcaOVrKJ0xSwl2a1AUZWFJM6vrK3+kx3mqneIy/FDT2vv5L1LrTL/AFmNnLI1wyy4xmkAKzVGLpUMCa1vkD4TdWrZ0WE6cbpwlrdLLvqJnqjA9Q07Ixusbu7FzLmh0U9NLZSVlIcnvDJSfWqQwJF6hpETR1vmJghvKc0ONa0oDhQVJHCpYgYViXhUoVf8jhJwZ16TaL7NcpcwowFAWJa9Q+t6vfWKTT2pNmtAY06KYfXQDE7yuR4kUJ3xV6C1qpQXhQnBHOBGy5MxKeqaNUUYZRsbHb1m5VU7VYUPdsbuJjzsmLLjlyO2OWE1RxTWDU61WWpZeklj/UTEAfbGad+HGM8tRiO4iPSokgRldYtQ7LaKsg6CafWQC6T9tMAe6h4xti8x9T/qZzwJ/lOcau662yx0EuYSn8tusn5Tl+G6TtMdL0L8qNlnrctUq5X0qL0iHiZfpDuDgbTHL9YNU7TZKl1vS/5qYrT7W1e/DiYoqR3RmpK0c0sbRvflZ0/InNZ5FkdGs8pC9ZRBl33JFBTIqoOH/MMc/MOMScTidsHJSp57otMlolSkoAKQcTZeAAg45X5W+jZYP3O6woQAsGBHlne2AGFAGDEKEMhsCrBswAJJAAFSTgABtJMRNK6UlWeWZs5wiDacydyjaeEce1p1un28lFrKswOCj0pnFyM+zIcY6MOCWR66McmVRLzXP5Qi5aRYDQZPaPaJe772e7fGASXdyqSfSY5kw9LlgdUbIWRHr4sMYKonBPI5O2MEQy8PTIjuI3ozG3IiM++kPsIaYQBYw6AiI/zfjEukF0cS42FkUSOPlC1kHfD1yBcg4hYgWc7/ACgjZ+MOUMFSDigsa6DjCTZ+MPlTAAgoLGBIAzxh0CDKwYWGkFjFCPhE2y2wqLjDpJf1CcV4y2zXsyO4wzdrDokxDiOzXata0z7NRpLmfIUYocJskHPfRfzIaYiLNBZ7S0ydLQTJb9Z5csGXMkbz0SnEb3S8DU1AqTHP1VlYMhKsMQwNCO+J9mt4Lhi3zecDVZyVCE/bC/wz9pcN42xjLG1tGqnembiRoazFDNe0MVxIYXQSc1JGN5q44YUAFRSLLV+VarUUABl2daAslZQmBa3aUxOB9IeNcYpNB6es6zl/xKQLxoROX+G52TJktTcmH7Y7wY6/ZJ0t0DSmVkI6rKQQRwpHF5OXIlVV+/8Ag6MMYXfYqEMIdKwkmPPaOtMa6OMhrDqFZZ9WlDoJm9B1CftS8vy0742JgrsOLlDcWNpPs4PpzVW1WU/SS6psmJ1kO6pzU9oHfFdJW6ccDXEcRHbdZdZ7PY1ImG85GEoULHt2KvE+ccP0rpJZs1piS1lA+olbo7K/p2CPSwznki7X8nLljGDJt+Dio+dwIX/mkL3RPSYMLUGBDGkNIypCF5zqi72NO4DaY82KvR1t0SlWKHWrW+z2JaMb84jqygceBb6ojE6y/KW71l2IFFyM5h1j91fV7Tj2RgzUsWYlnJqWOJr3x6OHw29zOPJ5C6iWWltKT7bM6W0tUepLGCqNwGz2mAhEQkJhXzgDCtezGPUjBRVI4pSsfmuAQd+Hw98JpWGWYsKUpu7vZD8qXUA59sbwg2ZylQ0wrx7ISbMTFjLlQ6JMdMcBi8pTNY4T804ReCVChIi1gRDysoTYIStj2cnjF+ZMJaRuzGXHh3wPAgWVlJ8xgvmMXqyq4gc7oPoIPTEPayhNggvmMX/QcIIyAO3dt8IPTEPayi+ZQl7Ft84vDIO6nmefGDFkHPOEHoiHtZQrZa5DtgmsUX7WXdnDXRV2Y7oTwIPaygaTSAsW8yzcIgTpNIwniro2jkvsZuVhqbLh3KCY1jmcTVMKy2xpYuUEyWTUymyrvRs0biO+sXmhtZXsZ6SyzuoT15EzMdq5MPtrSm2kUDJD060lpAs4VB9KX6SnXJK3AGO1QK0HExjKCfZopNHcNV9erPbKLXopx/02OB+43rdmcaVhHmefLCUp3cKRqNE/KLbpKBL6TAMulUswG68CCe+scObwfmB1Y/J/UdvmzFRSzkKoFSSaAAbSTlHNtb/lJArLsfYZxH/bU/7j4bYxOsOt1qtmE5xdGSILqA76VJY8STGfYw8PhVuYsnk/pFWue8xyzsWJNSSakneScSYaIrhBmF2cY13R6Ciujlbb2K6Ib4ESaQI0pEnQdNfKixqtjlXf+ZMxPaEGA7yeyMLbrdOnvfnzGmNvY5dgyA4CkQZZPt9sLA34xzY8MIaijWeSUuxwMP2hasd1POEKYVerHQomTYoKTmSfZ4DCH5UqES1idJlx1Y8RjPICVKh+zy6VG41HYa+8MO6HZSQ7coVOWN09jUp5geJjsUEtnM52KRIcEuH0liHQsbUY8hhZUKWXEgLBgboKCyOZMF0USmoM8ITjsFOJ+GfsiWxpEN5V3HYfS4fa+P6QYTdj2ZeMTOirnj25eGUJlrQ3fynhu7R7O+IKsjdAezgPjn7IUkimykTbkEEhisiGTBGTEspBXIaYiEZUNvIrwOw7YnskI6OK7FdFVMl7DgecREOdJ4RdzpFe3YdoiKU2HPyPEfCIcS1IoJ1miE6RoZ8mK+0yaCsc2TCbwyFap3w9JQXh4+ENTEPZD9hXM90cUo0zpTsjW56seGHPjEeFu1STvNYbJiWUCsAmEkwgvEjFM0TLMnV7cYjSLOWxOA9sXEmTGmODbsiUqGLhgRYCVAjo9ZHsKNGqIVegQI5EbCliVKSCgR04kjHIydISLCVLgQI7opHJJkuVLh4yQQQciIOBG5k2O2Z6qDt2/eBIbzBh1RAgRK6B9iWcAgbTsH64Q6stjnh2Ynx/TvgQIlsqqDWWBkO/b4wsLAgQkIWZcJmSaim3MHcRkRzjBQIAQJILDHAg0I48OG2F9FAgQkD7CKwlkgQIAEXN8BhAgRUSWMzBEd5NRj3bxugQI0SAhuxJK4VG3Zs2b8RhlxiNNsu04nf8N0FAjJfiWzR6dIhzrNEOaLqHnPCBAjl8hJI6cDsrYQYECOBnSNs0S7LYq0Ldw+MCBFYoqT2KbpFlKk0z7ImrKpBQI7Io52x24IOBAjWiT//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dirty="0"/>
          </a:p>
        </p:txBody>
      </p:sp>
      <p:pic>
        <p:nvPicPr>
          <p:cNvPr id="5" name="Obrázek 4" descr="imagine.jpg"/>
          <p:cNvPicPr>
            <a:picLocks noChangeAspect="1"/>
          </p:cNvPicPr>
          <p:nvPr/>
        </p:nvPicPr>
        <p:blipFill>
          <a:blip r:embed="rId2" cstate="print"/>
          <a:stretch>
            <a:fillRect/>
          </a:stretch>
        </p:blipFill>
        <p:spPr>
          <a:xfrm>
            <a:off x="0" y="0"/>
            <a:ext cx="4644008" cy="3240000"/>
          </a:xfrm>
          <a:prstGeom prst="rect">
            <a:avLst/>
          </a:prstGeom>
        </p:spPr>
      </p:pic>
      <p:pic>
        <p:nvPicPr>
          <p:cNvPr id="7" name="Obrázek 6" descr="stažený soubor.jpg"/>
          <p:cNvPicPr>
            <a:picLocks noChangeAspect="1"/>
          </p:cNvPicPr>
          <p:nvPr/>
        </p:nvPicPr>
        <p:blipFill>
          <a:blip r:embed="rId3" cstate="print"/>
          <a:stretch>
            <a:fillRect/>
          </a:stretch>
        </p:blipFill>
        <p:spPr>
          <a:xfrm>
            <a:off x="4715992" y="0"/>
            <a:ext cx="4428008" cy="3240378"/>
          </a:xfrm>
          <a:prstGeom prst="rect">
            <a:avLst/>
          </a:prstGeom>
        </p:spPr>
      </p:pic>
      <p:pic>
        <p:nvPicPr>
          <p:cNvPr id="8" name="Obrázek 7" descr="images.jpg"/>
          <p:cNvPicPr>
            <a:picLocks noChangeAspect="1"/>
          </p:cNvPicPr>
          <p:nvPr/>
        </p:nvPicPr>
        <p:blipFill>
          <a:blip r:embed="rId4" cstate="print"/>
          <a:stretch>
            <a:fillRect/>
          </a:stretch>
        </p:blipFill>
        <p:spPr>
          <a:xfrm>
            <a:off x="2267744" y="3284984"/>
            <a:ext cx="5184576" cy="1447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Rozdíl mezi vědou, inženýrstvím a </a:t>
            </a:r>
            <a:r>
              <a:rPr lang="cs-CZ" u="sng" dirty="0" smtClean="0"/>
              <a:t>technikou</a:t>
            </a:r>
            <a:r>
              <a:rPr lang="cs-CZ" b="0" dirty="0" smtClean="0"/>
              <a:t/>
            </a:r>
            <a:br>
              <a:rPr lang="cs-CZ" b="0" dirty="0" smtClean="0"/>
            </a:br>
            <a:endParaRPr lang="cs-CZ" dirty="0"/>
          </a:p>
        </p:txBody>
      </p:sp>
      <p:sp>
        <p:nvSpPr>
          <p:cNvPr id="3" name="Zástupný symbol pro obsah 2"/>
          <p:cNvSpPr>
            <a:spLocks noGrp="1"/>
          </p:cNvSpPr>
          <p:nvPr>
            <p:ph idx="1"/>
          </p:nvPr>
        </p:nvSpPr>
        <p:spPr/>
        <p:txBody>
          <a:bodyPr/>
          <a:lstStyle/>
          <a:p>
            <a:pPr>
              <a:buNone/>
            </a:pPr>
            <a:r>
              <a:rPr lang="cs-CZ" dirty="0" smtClean="0">
                <a:solidFill>
                  <a:schemeClr val="bg1"/>
                </a:solidFill>
              </a:rPr>
              <a:t>Věda je zde chápána jako nauka o přírodní </a:t>
            </a:r>
            <a:r>
              <a:rPr lang="cs-CZ" dirty="0" smtClean="0">
                <a:solidFill>
                  <a:schemeClr val="bg1"/>
                </a:solidFill>
              </a:rPr>
              <a:t>realitě.</a:t>
            </a:r>
          </a:p>
          <a:p>
            <a:pPr>
              <a:buNone/>
            </a:pPr>
            <a:r>
              <a:rPr lang="cs-CZ" dirty="0" smtClean="0"/>
              <a:t>Inženýrství </a:t>
            </a:r>
            <a:r>
              <a:rPr lang="cs-CZ" dirty="0" smtClean="0"/>
              <a:t>je aplikace oněch znalostí k vývoji výrobků. Inženýrství je tedy převedením vědeckých objevů do </a:t>
            </a:r>
            <a:r>
              <a:rPr lang="cs-CZ" dirty="0" smtClean="0"/>
              <a:t>praxe.</a:t>
            </a:r>
          </a:p>
          <a:p>
            <a:pPr>
              <a:buNone/>
            </a:pPr>
            <a:r>
              <a:rPr lang="cs-CZ" dirty="0" smtClean="0">
                <a:solidFill>
                  <a:schemeClr val="bg1"/>
                </a:solidFill>
              </a:rPr>
              <a:t>Technika </a:t>
            </a:r>
            <a:r>
              <a:rPr lang="cs-CZ" dirty="0" smtClean="0">
                <a:solidFill>
                  <a:schemeClr val="bg1"/>
                </a:solidFill>
              </a:rPr>
              <a:t>je souborem užití produktů </a:t>
            </a:r>
            <a:r>
              <a:rPr lang="cs-CZ" dirty="0" smtClean="0">
                <a:solidFill>
                  <a:schemeClr val="bg1"/>
                </a:solidFill>
              </a:rPr>
              <a:t>inženýrství.</a:t>
            </a:r>
            <a:endParaRPr lang="cs-CZ" dirty="0">
              <a:solidFill>
                <a:schemeClr val="bg1"/>
              </a:solidFill>
            </a:endParaRPr>
          </a:p>
        </p:txBody>
      </p:sp>
      <p:pic>
        <p:nvPicPr>
          <p:cNvPr id="4" name="Obrázek 3" descr="stažený soubor (4).jpg"/>
          <p:cNvPicPr>
            <a:picLocks noChangeAspect="1"/>
          </p:cNvPicPr>
          <p:nvPr/>
        </p:nvPicPr>
        <p:blipFill>
          <a:blip r:embed="rId2" cstate="print"/>
          <a:stretch>
            <a:fillRect/>
          </a:stretch>
        </p:blipFill>
        <p:spPr>
          <a:xfrm>
            <a:off x="0" y="3933056"/>
            <a:ext cx="2934072" cy="1956048"/>
          </a:xfrm>
          <a:prstGeom prst="rect">
            <a:avLst/>
          </a:prstGeom>
        </p:spPr>
      </p:pic>
      <p:pic>
        <p:nvPicPr>
          <p:cNvPr id="5" name="Obrázek 4" descr="stažený soubor (5).jpg"/>
          <p:cNvPicPr>
            <a:picLocks noChangeAspect="1"/>
          </p:cNvPicPr>
          <p:nvPr/>
        </p:nvPicPr>
        <p:blipFill>
          <a:blip r:embed="rId3" cstate="print"/>
          <a:stretch>
            <a:fillRect/>
          </a:stretch>
        </p:blipFill>
        <p:spPr>
          <a:xfrm>
            <a:off x="3131840" y="4869185"/>
            <a:ext cx="2952328" cy="1988815"/>
          </a:xfrm>
          <a:prstGeom prst="rect">
            <a:avLst/>
          </a:prstGeom>
        </p:spPr>
      </p:pic>
      <p:pic>
        <p:nvPicPr>
          <p:cNvPr id="6" name="Obrázek 5" descr="stažený soubor (6).jpg"/>
          <p:cNvPicPr>
            <a:picLocks noChangeAspect="1"/>
          </p:cNvPicPr>
          <p:nvPr/>
        </p:nvPicPr>
        <p:blipFill>
          <a:blip r:embed="rId4" cstate="print"/>
          <a:stretch>
            <a:fillRect/>
          </a:stretch>
        </p:blipFill>
        <p:spPr>
          <a:xfrm>
            <a:off x="6191672" y="3933056"/>
            <a:ext cx="2952328" cy="1991866"/>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Zdroje obrázků</a:t>
            </a:r>
            <a:endParaRPr lang="cs-CZ" dirty="0"/>
          </a:p>
        </p:txBody>
      </p:sp>
      <p:pic>
        <p:nvPicPr>
          <p:cNvPr id="4" name="Zástupný symbol pro obsah 3" descr="images.jpg">
            <a:hlinkClick r:id="rId2"/>
          </p:cNvPr>
          <p:cNvPicPr>
            <a:picLocks noGrp="1" noChangeAspect="1"/>
          </p:cNvPicPr>
          <p:nvPr>
            <p:ph idx="1"/>
          </p:nvPr>
        </p:nvPicPr>
        <p:blipFill>
          <a:blip r:embed="rId3" cstate="print"/>
          <a:stretch>
            <a:fillRect/>
          </a:stretch>
        </p:blipFill>
        <p:spPr>
          <a:xfrm>
            <a:off x="1043608" y="3356992"/>
            <a:ext cx="1317300" cy="961330"/>
          </a:xfrm>
        </p:spPr>
      </p:pic>
      <p:pic>
        <p:nvPicPr>
          <p:cNvPr id="5" name="Obrázek 4" descr="imagine.jpg">
            <a:hlinkClick r:id="rId4"/>
          </p:cNvPr>
          <p:cNvPicPr>
            <a:picLocks noChangeAspect="1"/>
          </p:cNvPicPr>
          <p:nvPr/>
        </p:nvPicPr>
        <p:blipFill>
          <a:blip r:embed="rId5" cstate="print"/>
          <a:stretch>
            <a:fillRect/>
          </a:stretch>
        </p:blipFill>
        <p:spPr>
          <a:xfrm>
            <a:off x="1043608" y="1340768"/>
            <a:ext cx="1296143" cy="950987"/>
          </a:xfrm>
          <a:prstGeom prst="rect">
            <a:avLst/>
          </a:prstGeom>
        </p:spPr>
      </p:pic>
      <p:pic>
        <p:nvPicPr>
          <p:cNvPr id="6" name="Obrázek 5" descr="stažený soubor.jpg">
            <a:hlinkClick r:id="rId6"/>
          </p:cNvPr>
          <p:cNvPicPr>
            <a:picLocks noChangeAspect="1"/>
          </p:cNvPicPr>
          <p:nvPr/>
        </p:nvPicPr>
        <p:blipFill>
          <a:blip r:embed="rId7" cstate="print"/>
          <a:stretch>
            <a:fillRect/>
          </a:stretch>
        </p:blipFill>
        <p:spPr>
          <a:xfrm>
            <a:off x="1043608" y="2348880"/>
            <a:ext cx="1296143" cy="950987"/>
          </a:xfrm>
          <a:prstGeom prst="rect">
            <a:avLst/>
          </a:prstGeom>
        </p:spPr>
      </p:pic>
      <p:pic>
        <p:nvPicPr>
          <p:cNvPr id="7" name="Obrázek 6" descr="914_technika_03.jpg">
            <a:hlinkClick r:id="rId8"/>
          </p:cNvPr>
          <p:cNvPicPr>
            <a:picLocks noChangeAspect="1"/>
          </p:cNvPicPr>
          <p:nvPr/>
        </p:nvPicPr>
        <p:blipFill>
          <a:blip r:embed="rId9" cstate="print"/>
          <a:stretch>
            <a:fillRect/>
          </a:stretch>
        </p:blipFill>
        <p:spPr>
          <a:xfrm>
            <a:off x="1043608" y="4437112"/>
            <a:ext cx="1368152" cy="985292"/>
          </a:xfrm>
          <a:prstGeom prst="rect">
            <a:avLst/>
          </a:prstGeom>
        </p:spPr>
      </p:pic>
      <p:pic>
        <p:nvPicPr>
          <p:cNvPr id="8" name="Obrázek 7" descr="stažený soubor (1).jpg">
            <a:hlinkClick r:id="rId10"/>
          </p:cNvPr>
          <p:cNvPicPr>
            <a:picLocks noChangeAspect="1"/>
          </p:cNvPicPr>
          <p:nvPr/>
        </p:nvPicPr>
        <p:blipFill>
          <a:blip r:embed="rId11" cstate="print"/>
          <a:stretch>
            <a:fillRect/>
          </a:stretch>
        </p:blipFill>
        <p:spPr>
          <a:xfrm>
            <a:off x="1043608" y="5517232"/>
            <a:ext cx="1368151" cy="1022995"/>
          </a:xfrm>
          <a:prstGeom prst="rect">
            <a:avLst/>
          </a:prstGeom>
        </p:spPr>
      </p:pic>
      <p:pic>
        <p:nvPicPr>
          <p:cNvPr id="9" name="Obrázek 8" descr="images (1).jpg">
            <a:hlinkClick r:id="rId12"/>
          </p:cNvPr>
          <p:cNvPicPr>
            <a:picLocks noChangeAspect="1"/>
          </p:cNvPicPr>
          <p:nvPr/>
        </p:nvPicPr>
        <p:blipFill>
          <a:blip r:embed="rId13" cstate="print"/>
          <a:stretch>
            <a:fillRect/>
          </a:stretch>
        </p:blipFill>
        <p:spPr>
          <a:xfrm>
            <a:off x="2627784" y="1340768"/>
            <a:ext cx="1368151" cy="993279"/>
          </a:xfrm>
          <a:prstGeom prst="rect">
            <a:avLst/>
          </a:prstGeom>
        </p:spPr>
      </p:pic>
      <p:pic>
        <p:nvPicPr>
          <p:cNvPr id="10" name="Obrázek 9" descr="Eniac.jpg">
            <a:hlinkClick r:id="rId14"/>
          </p:cNvPr>
          <p:cNvPicPr>
            <a:picLocks noChangeAspect="1"/>
          </p:cNvPicPr>
          <p:nvPr/>
        </p:nvPicPr>
        <p:blipFill>
          <a:blip r:embed="rId15" cstate="print"/>
          <a:stretch>
            <a:fillRect/>
          </a:stretch>
        </p:blipFill>
        <p:spPr>
          <a:xfrm>
            <a:off x="2627784" y="3573016"/>
            <a:ext cx="1368152" cy="1053480"/>
          </a:xfrm>
          <a:prstGeom prst="rect">
            <a:avLst/>
          </a:prstGeom>
        </p:spPr>
      </p:pic>
      <p:pic>
        <p:nvPicPr>
          <p:cNvPr id="11" name="Obrázek 10" descr="images (2).jpg">
            <a:hlinkClick r:id="rId12"/>
          </p:cNvPr>
          <p:cNvPicPr>
            <a:picLocks noChangeAspect="1"/>
          </p:cNvPicPr>
          <p:nvPr/>
        </p:nvPicPr>
        <p:blipFill>
          <a:blip r:embed="rId16" cstate="print"/>
          <a:stretch>
            <a:fillRect/>
          </a:stretch>
        </p:blipFill>
        <p:spPr>
          <a:xfrm>
            <a:off x="2627784" y="2420888"/>
            <a:ext cx="1368152" cy="1018803"/>
          </a:xfrm>
          <a:prstGeom prst="rect">
            <a:avLst/>
          </a:prstGeom>
        </p:spPr>
      </p:pic>
      <p:pic>
        <p:nvPicPr>
          <p:cNvPr id="12" name="Obrázek 11" descr="images (3).jpg">
            <a:hlinkClick r:id="rId17"/>
          </p:cNvPr>
          <p:cNvPicPr>
            <a:picLocks noChangeAspect="1"/>
          </p:cNvPicPr>
          <p:nvPr/>
        </p:nvPicPr>
        <p:blipFill>
          <a:blip r:embed="rId18" cstate="print"/>
          <a:stretch>
            <a:fillRect/>
          </a:stretch>
        </p:blipFill>
        <p:spPr>
          <a:xfrm>
            <a:off x="2627784" y="4725144"/>
            <a:ext cx="1368152" cy="1098823"/>
          </a:xfrm>
          <a:prstGeom prst="rect">
            <a:avLst/>
          </a:prstGeom>
        </p:spPr>
      </p:pic>
      <p:pic>
        <p:nvPicPr>
          <p:cNvPr id="13" name="Obrázek 12" descr="images (5).jpg">
            <a:hlinkClick r:id="rId17"/>
          </p:cNvPr>
          <p:cNvPicPr>
            <a:picLocks noChangeAspect="1"/>
          </p:cNvPicPr>
          <p:nvPr/>
        </p:nvPicPr>
        <p:blipFill>
          <a:blip r:embed="rId19" cstate="print"/>
          <a:stretch>
            <a:fillRect/>
          </a:stretch>
        </p:blipFill>
        <p:spPr>
          <a:xfrm>
            <a:off x="4211960" y="1340768"/>
            <a:ext cx="1368152" cy="1109861"/>
          </a:xfrm>
          <a:prstGeom prst="rect">
            <a:avLst/>
          </a:prstGeom>
        </p:spPr>
      </p:pic>
      <p:pic>
        <p:nvPicPr>
          <p:cNvPr id="14" name="Obrázek 13" descr="images (4).jpg">
            <a:hlinkClick r:id="rId17"/>
          </p:cNvPr>
          <p:cNvPicPr>
            <a:picLocks noChangeAspect="1"/>
          </p:cNvPicPr>
          <p:nvPr/>
        </p:nvPicPr>
        <p:blipFill>
          <a:blip r:embed="rId20" cstate="print"/>
          <a:stretch>
            <a:fillRect/>
          </a:stretch>
        </p:blipFill>
        <p:spPr>
          <a:xfrm>
            <a:off x="4211960" y="2564904"/>
            <a:ext cx="1395239" cy="1095003"/>
          </a:xfrm>
          <a:prstGeom prst="rect">
            <a:avLst/>
          </a:prstGeom>
        </p:spPr>
      </p:pic>
      <p:pic>
        <p:nvPicPr>
          <p:cNvPr id="15" name="Obrázek 14" descr="stažený soubor (3).jpg">
            <a:hlinkClick r:id="rId17"/>
          </p:cNvPr>
          <p:cNvPicPr>
            <a:picLocks noChangeAspect="1"/>
          </p:cNvPicPr>
          <p:nvPr/>
        </p:nvPicPr>
        <p:blipFill>
          <a:blip r:embed="rId21" cstate="print"/>
          <a:stretch>
            <a:fillRect/>
          </a:stretch>
        </p:blipFill>
        <p:spPr>
          <a:xfrm>
            <a:off x="4211960" y="3789040"/>
            <a:ext cx="1368151" cy="1103015"/>
          </a:xfrm>
          <a:prstGeom prst="rect">
            <a:avLst/>
          </a:prstGeom>
        </p:spPr>
      </p:pic>
      <p:pic>
        <p:nvPicPr>
          <p:cNvPr id="16" name="Obrázek 15" descr="images (6).jpg">
            <a:hlinkClick r:id="rId22"/>
          </p:cNvPr>
          <p:cNvPicPr>
            <a:picLocks noChangeAspect="1"/>
          </p:cNvPicPr>
          <p:nvPr/>
        </p:nvPicPr>
        <p:blipFill>
          <a:blip r:embed="rId23" cstate="print"/>
          <a:stretch>
            <a:fillRect/>
          </a:stretch>
        </p:blipFill>
        <p:spPr>
          <a:xfrm>
            <a:off x="4211960" y="5013176"/>
            <a:ext cx="1368152" cy="1115194"/>
          </a:xfrm>
          <a:prstGeom prst="rect">
            <a:avLst/>
          </a:prstGeom>
        </p:spPr>
      </p:pic>
      <p:pic>
        <p:nvPicPr>
          <p:cNvPr id="17" name="Obrázek 16" descr="images (7).jpg">
            <a:hlinkClick r:id="rId17"/>
          </p:cNvPr>
          <p:cNvPicPr>
            <a:picLocks noChangeAspect="1"/>
          </p:cNvPicPr>
          <p:nvPr/>
        </p:nvPicPr>
        <p:blipFill>
          <a:blip r:embed="rId24" cstate="print"/>
          <a:stretch>
            <a:fillRect/>
          </a:stretch>
        </p:blipFill>
        <p:spPr>
          <a:xfrm>
            <a:off x="5796136" y="1340768"/>
            <a:ext cx="1368152" cy="1091208"/>
          </a:xfrm>
          <a:prstGeom prst="rect">
            <a:avLst/>
          </a:prstGeom>
        </p:spPr>
      </p:pic>
      <p:pic>
        <p:nvPicPr>
          <p:cNvPr id="18" name="Obrázek 17" descr="stažený soubor (4).jpg">
            <a:hlinkClick r:id="rId25"/>
          </p:cNvPr>
          <p:cNvPicPr>
            <a:picLocks noChangeAspect="1"/>
          </p:cNvPicPr>
          <p:nvPr/>
        </p:nvPicPr>
        <p:blipFill>
          <a:blip r:embed="rId26" cstate="print"/>
          <a:stretch>
            <a:fillRect/>
          </a:stretch>
        </p:blipFill>
        <p:spPr>
          <a:xfrm>
            <a:off x="5796136" y="2564904"/>
            <a:ext cx="1368152" cy="1091952"/>
          </a:xfrm>
          <a:prstGeom prst="rect">
            <a:avLst/>
          </a:prstGeom>
        </p:spPr>
      </p:pic>
      <p:pic>
        <p:nvPicPr>
          <p:cNvPr id="19" name="Obrázek 18" descr="stažený soubor (5).jpg">
            <a:hlinkClick r:id="rId25"/>
          </p:cNvPr>
          <p:cNvPicPr>
            <a:picLocks noChangeAspect="1"/>
          </p:cNvPicPr>
          <p:nvPr/>
        </p:nvPicPr>
        <p:blipFill>
          <a:blip r:embed="rId27" cstate="print"/>
          <a:stretch>
            <a:fillRect/>
          </a:stretch>
        </p:blipFill>
        <p:spPr>
          <a:xfrm>
            <a:off x="5796136" y="3789040"/>
            <a:ext cx="1368152" cy="1124719"/>
          </a:xfrm>
          <a:prstGeom prst="rect">
            <a:avLst/>
          </a:prstGeom>
        </p:spPr>
      </p:pic>
      <p:pic>
        <p:nvPicPr>
          <p:cNvPr id="20" name="Obrázek 19" descr="stažený soubor (6).jpg">
            <a:hlinkClick r:id="rId25"/>
          </p:cNvPr>
          <p:cNvPicPr>
            <a:picLocks noChangeAspect="1"/>
          </p:cNvPicPr>
          <p:nvPr/>
        </p:nvPicPr>
        <p:blipFill>
          <a:blip r:embed="rId28" cstate="print"/>
          <a:stretch>
            <a:fillRect/>
          </a:stretch>
        </p:blipFill>
        <p:spPr>
          <a:xfrm>
            <a:off x="5796136" y="5013176"/>
            <a:ext cx="1368151" cy="112777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Zdroje</a:t>
            </a:r>
            <a:endParaRPr lang="cs-CZ" dirty="0"/>
          </a:p>
        </p:txBody>
      </p:sp>
      <p:sp>
        <p:nvSpPr>
          <p:cNvPr id="3" name="Zástupný symbol pro obsah 2"/>
          <p:cNvSpPr>
            <a:spLocks noGrp="1"/>
          </p:cNvSpPr>
          <p:nvPr>
            <p:ph idx="1"/>
          </p:nvPr>
        </p:nvSpPr>
        <p:spPr/>
        <p:txBody>
          <a:bodyPr/>
          <a:lstStyle/>
          <a:p>
            <a:pPr>
              <a:buNone/>
            </a:pPr>
            <a:r>
              <a:rPr lang="cs-CZ" dirty="0" smtClean="0"/>
              <a:t>1.Wikipedie</a:t>
            </a:r>
          </a:p>
          <a:p>
            <a:pPr>
              <a:buNone/>
            </a:pPr>
            <a:r>
              <a:rPr lang="cs-CZ" dirty="0" smtClean="0">
                <a:solidFill>
                  <a:schemeClr val="bg1"/>
                </a:solidFill>
              </a:rPr>
              <a:t>2.Google obrázky</a:t>
            </a:r>
            <a:endParaRPr lang="cs-CZ" dirty="0" smtClean="0">
              <a:solidFill>
                <a:schemeClr val="bg1"/>
              </a:solidFill>
            </a:endParaRPr>
          </a:p>
          <a:p>
            <a:pPr>
              <a:buNone/>
            </a:pPr>
            <a:r>
              <a:rPr lang="cs-CZ" dirty="0" smtClean="0"/>
              <a:t>3.Google</a:t>
            </a:r>
          </a:p>
          <a:p>
            <a:pPr>
              <a:buNone/>
            </a:pPr>
            <a:endParaRPr lang="cs-CZ" dirty="0" smtClean="0"/>
          </a:p>
          <a:p>
            <a:pPr>
              <a:buNone/>
            </a:pPr>
            <a:endParaRPr lang="cs-CZ" dirty="0" smtClean="0"/>
          </a:p>
          <a:p>
            <a:pPr>
              <a:buNone/>
            </a:pPr>
            <a:endParaRPr lang="cs-CZ" dirty="0" smtClean="0"/>
          </a:p>
          <a:p>
            <a:pPr>
              <a:buNone/>
            </a:pPr>
            <a:endParaRPr lang="cs-CZ" dirty="0" smtClean="0"/>
          </a:p>
          <a:p>
            <a:pPr>
              <a:buNone/>
            </a:pPr>
            <a:endParaRPr lang="cs-CZ" dirty="0" smtClean="0"/>
          </a:p>
          <a:p>
            <a:pPr>
              <a:buNone/>
            </a:pPr>
            <a:r>
              <a:rPr lang="cs-CZ" dirty="0" smtClean="0"/>
              <a:t>1.                           2.                          3.</a:t>
            </a:r>
          </a:p>
        </p:txBody>
      </p:sp>
      <p:pic>
        <p:nvPicPr>
          <p:cNvPr id="4" name="Obrázek 3" descr="stažený soubor (7).jpg">
            <a:hlinkClick r:id="rId2"/>
          </p:cNvPr>
          <p:cNvPicPr>
            <a:picLocks noChangeAspect="1"/>
          </p:cNvPicPr>
          <p:nvPr/>
        </p:nvPicPr>
        <p:blipFill>
          <a:blip r:embed="rId3" cstate="print"/>
          <a:stretch>
            <a:fillRect/>
          </a:stretch>
        </p:blipFill>
        <p:spPr>
          <a:xfrm>
            <a:off x="3707904" y="4941168"/>
            <a:ext cx="2160240" cy="1600200"/>
          </a:xfrm>
          <a:prstGeom prst="rect">
            <a:avLst/>
          </a:prstGeom>
        </p:spPr>
      </p:pic>
      <p:pic>
        <p:nvPicPr>
          <p:cNvPr id="5" name="Obrázek 4" descr="stažený soubor (7).jpg">
            <a:hlinkClick r:id="rId4"/>
          </p:cNvPr>
          <p:cNvPicPr>
            <a:picLocks noChangeAspect="1"/>
          </p:cNvPicPr>
          <p:nvPr/>
        </p:nvPicPr>
        <p:blipFill>
          <a:blip r:embed="rId3" cstate="print"/>
          <a:stretch>
            <a:fillRect/>
          </a:stretch>
        </p:blipFill>
        <p:spPr>
          <a:xfrm>
            <a:off x="6372200" y="4941168"/>
            <a:ext cx="2160240" cy="1600200"/>
          </a:xfrm>
          <a:prstGeom prst="rect">
            <a:avLst/>
          </a:prstGeom>
        </p:spPr>
      </p:pic>
      <p:pic>
        <p:nvPicPr>
          <p:cNvPr id="6" name="Obrázek 5" descr="stažený soubor (8).jpg">
            <a:hlinkClick r:id="rId5"/>
          </p:cNvPr>
          <p:cNvPicPr>
            <a:picLocks noChangeAspect="1"/>
          </p:cNvPicPr>
          <p:nvPr/>
        </p:nvPicPr>
        <p:blipFill>
          <a:blip r:embed="rId6" cstate="print"/>
          <a:stretch>
            <a:fillRect/>
          </a:stretch>
        </p:blipFill>
        <p:spPr>
          <a:xfrm>
            <a:off x="1115616" y="4869160"/>
            <a:ext cx="2181225" cy="1591444"/>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Konec</a:t>
            </a:r>
            <a:endParaRPr lang="cs-CZ" dirty="0"/>
          </a:p>
        </p:txBody>
      </p:sp>
      <p:sp>
        <p:nvSpPr>
          <p:cNvPr id="3" name="Zástupný symbol pro obsah 2"/>
          <p:cNvSpPr>
            <a:spLocks noGrp="1"/>
          </p:cNvSpPr>
          <p:nvPr>
            <p:ph idx="1"/>
          </p:nvPr>
        </p:nvSpPr>
        <p:spPr/>
        <p:txBody>
          <a:bodyPr/>
          <a:lstStyle/>
          <a:p>
            <a:pPr>
              <a:buNone/>
            </a:pPr>
            <a:r>
              <a:rPr lang="cs-CZ" dirty="0" smtClean="0"/>
              <a:t>Děkuji za zhlédnutí prezentace.</a:t>
            </a:r>
          </a:p>
          <a:p>
            <a:pPr>
              <a:buNone/>
            </a:pPr>
            <a:r>
              <a:rPr lang="cs-CZ" dirty="0" smtClean="0">
                <a:solidFill>
                  <a:schemeClr val="bg1"/>
                </a:solidFill>
              </a:rPr>
              <a:t>Dominik Nedzbala</a:t>
            </a:r>
            <a:endParaRPr lang="cs-CZ" dirty="0">
              <a:solidFill>
                <a:schemeClr val="bg1"/>
              </a:solidFill>
            </a:endParaRPr>
          </a:p>
        </p:txBody>
      </p:sp>
      <p:pic>
        <p:nvPicPr>
          <p:cNvPr id="4" name="Obrázek 3" descr="images (8).jpg"/>
          <p:cNvPicPr>
            <a:picLocks noChangeAspect="1"/>
          </p:cNvPicPr>
          <p:nvPr/>
        </p:nvPicPr>
        <p:blipFill>
          <a:blip r:embed="rId2" cstate="print"/>
          <a:stretch>
            <a:fillRect/>
          </a:stretch>
        </p:blipFill>
        <p:spPr>
          <a:xfrm>
            <a:off x="4139952" y="2292253"/>
            <a:ext cx="4752528" cy="456574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effectLst>
                  <a:outerShdw blurRad="38100" dist="38100" dir="2700000" algn="tl">
                    <a:srgbClr val="000000">
                      <a:alpha val="43137"/>
                    </a:srgbClr>
                  </a:outerShdw>
                </a:effectLst>
              </a:rPr>
              <a:t>Obsah</a:t>
            </a:r>
            <a:endParaRPr lang="cs-CZ"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p:txBody>
          <a:bodyPr/>
          <a:lstStyle/>
          <a:p>
            <a:pPr>
              <a:buFont typeface="Wingdings" pitchFamily="2" charset="2"/>
              <a:buChar char="q"/>
            </a:pPr>
            <a:r>
              <a:rPr lang="cs-CZ" dirty="0" smtClean="0">
                <a:solidFill>
                  <a:schemeClr val="bg1"/>
                </a:solidFill>
                <a:hlinkClick r:id="rId2" action="ppaction://hlinksldjump"/>
              </a:rPr>
              <a:t>Co je technika?</a:t>
            </a:r>
            <a:endParaRPr lang="cs-CZ" dirty="0" smtClean="0">
              <a:solidFill>
                <a:schemeClr val="bg1"/>
              </a:solidFill>
            </a:endParaRPr>
          </a:p>
          <a:p>
            <a:pPr>
              <a:buFont typeface="Wingdings" pitchFamily="2" charset="2"/>
              <a:buChar char="q"/>
            </a:pPr>
            <a:r>
              <a:rPr lang="cs-CZ" dirty="0" smtClean="0">
                <a:hlinkClick r:id="rId3" action="ppaction://hlinksldjump"/>
              </a:rPr>
              <a:t>Znečišťování ovzduší apod.</a:t>
            </a:r>
            <a:endParaRPr lang="cs-CZ" dirty="0" smtClean="0"/>
          </a:p>
          <a:p>
            <a:pPr>
              <a:buFont typeface="Wingdings" pitchFamily="2" charset="2"/>
              <a:buChar char="q"/>
            </a:pPr>
            <a:r>
              <a:rPr lang="cs-CZ" dirty="0" smtClean="0">
                <a:solidFill>
                  <a:schemeClr val="bg1"/>
                </a:solidFill>
                <a:hlinkClick r:id="rId4" action="ppaction://hlinksldjump"/>
              </a:rPr>
              <a:t>Já a technika</a:t>
            </a:r>
            <a:endParaRPr lang="cs-CZ" dirty="0" smtClean="0">
              <a:solidFill>
                <a:schemeClr val="bg1"/>
              </a:solidFill>
            </a:endParaRPr>
          </a:p>
          <a:p>
            <a:pPr>
              <a:buFont typeface="Wingdings" pitchFamily="2" charset="2"/>
              <a:buChar char="q"/>
            </a:pPr>
            <a:r>
              <a:rPr lang="cs-CZ" dirty="0" smtClean="0">
                <a:hlinkClick r:id="rId5" action="ppaction://hlinksldjump"/>
              </a:rPr>
              <a:t>Lidé a technika</a:t>
            </a:r>
            <a:endParaRPr lang="cs-CZ" dirty="0" smtClean="0"/>
          </a:p>
          <a:p>
            <a:pPr>
              <a:buFont typeface="Wingdings" pitchFamily="2" charset="2"/>
              <a:buChar char="q"/>
            </a:pPr>
            <a:r>
              <a:rPr lang="cs-CZ" dirty="0" smtClean="0">
                <a:solidFill>
                  <a:schemeClr val="bg1"/>
                </a:solidFill>
                <a:hlinkClick r:id="rId6" action="ppaction://hlinksldjump"/>
              </a:rPr>
              <a:t>Vývoj techniky</a:t>
            </a:r>
            <a:endParaRPr lang="cs-CZ" dirty="0" smtClean="0">
              <a:solidFill>
                <a:schemeClr val="bg1"/>
              </a:solidFill>
            </a:endParaRPr>
          </a:p>
          <a:p>
            <a:pPr>
              <a:buFont typeface="Wingdings" pitchFamily="2" charset="2"/>
              <a:buChar char="q"/>
            </a:pPr>
            <a:r>
              <a:rPr lang="cs-CZ" dirty="0" smtClean="0">
                <a:hlinkClick r:id="rId7" action="ppaction://hlinksldjump"/>
              </a:rPr>
              <a:t>Robot</a:t>
            </a:r>
            <a:endParaRPr lang="cs-CZ" dirty="0" smtClean="0"/>
          </a:p>
          <a:p>
            <a:pPr>
              <a:buFont typeface="Wingdings" pitchFamily="2" charset="2"/>
              <a:buChar char="q"/>
            </a:pPr>
            <a:r>
              <a:rPr lang="cs-CZ" dirty="0" smtClean="0">
                <a:solidFill>
                  <a:schemeClr val="bg1"/>
                </a:solidFill>
                <a:hlinkClick r:id="rId8" action="ppaction://hlinksldjump"/>
              </a:rPr>
              <a:t>Elektronické „hračky“</a:t>
            </a:r>
            <a:endParaRPr lang="cs-CZ" dirty="0" smtClean="0">
              <a:solidFill>
                <a:schemeClr val="bg1"/>
              </a:solidFill>
            </a:endParaRPr>
          </a:p>
          <a:p>
            <a:pPr>
              <a:buFont typeface="Wingdings" pitchFamily="2" charset="2"/>
              <a:buChar char="q"/>
            </a:pPr>
            <a:r>
              <a:rPr lang="cs-CZ" dirty="0" smtClean="0">
                <a:hlinkClick r:id="" action="ppaction://noaction"/>
              </a:rPr>
              <a:t>Věda, inženýrství, technika</a:t>
            </a:r>
            <a:endParaRPr lang="cs-CZ" dirty="0" smtClean="0"/>
          </a:p>
          <a:p>
            <a:pPr>
              <a:buFont typeface="Wingdings" pitchFamily="2" charset="2"/>
              <a:buChar char="q"/>
            </a:pPr>
            <a:r>
              <a:rPr lang="cs-CZ" dirty="0" smtClean="0">
                <a:solidFill>
                  <a:schemeClr val="bg1"/>
                </a:solidFill>
                <a:hlinkClick r:id="rId9" action="ppaction://hlinksldjump"/>
              </a:rPr>
              <a:t>Zdroje</a:t>
            </a:r>
            <a:endParaRPr lang="cs-CZ"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800" i="1" dirty="0" smtClean="0"/>
              <a:t>Co je technika?</a:t>
            </a:r>
            <a:endParaRPr lang="cs-CZ" sz="4800" i="1" dirty="0"/>
          </a:p>
        </p:txBody>
      </p:sp>
      <p:sp>
        <p:nvSpPr>
          <p:cNvPr id="3" name="Zástupný symbol pro obsah 2"/>
          <p:cNvSpPr>
            <a:spLocks noGrp="1"/>
          </p:cNvSpPr>
          <p:nvPr>
            <p:ph idx="1"/>
          </p:nvPr>
        </p:nvSpPr>
        <p:spPr/>
        <p:txBody>
          <a:bodyPr>
            <a:normAutofit/>
          </a:bodyPr>
          <a:lstStyle/>
          <a:p>
            <a:pPr>
              <a:buFont typeface="Wingdings" pitchFamily="2" charset="2"/>
              <a:buChar char="q"/>
            </a:pPr>
            <a:r>
              <a:rPr lang="cs-CZ" sz="2000" b="1" u="sng" dirty="0" smtClean="0"/>
              <a:t>Technika</a:t>
            </a:r>
            <a:r>
              <a:rPr lang="cs-CZ" sz="2000" dirty="0" smtClean="0"/>
              <a:t> </a:t>
            </a:r>
            <a:r>
              <a:rPr lang="cs-CZ" sz="2000" dirty="0" smtClean="0">
                <a:solidFill>
                  <a:schemeClr val="bg1">
                    <a:lumMod val="95000"/>
                    <a:lumOff val="5000"/>
                  </a:schemeClr>
                </a:solidFill>
              </a:rPr>
              <a:t>je základní označení pro složku lidské </a:t>
            </a:r>
            <a:r>
              <a:rPr lang="cs-CZ" sz="2000" dirty="0" smtClean="0">
                <a:solidFill>
                  <a:schemeClr val="bg1">
                    <a:lumMod val="95000"/>
                    <a:lumOff val="5000"/>
                  </a:schemeClr>
                </a:solidFill>
              </a:rPr>
              <a:t>kultury, </a:t>
            </a:r>
            <a:r>
              <a:rPr lang="cs-CZ" sz="2000" dirty="0" smtClean="0">
                <a:solidFill>
                  <a:schemeClr val="bg1">
                    <a:lumMod val="95000"/>
                    <a:lumOff val="5000"/>
                  </a:schemeClr>
                </a:solidFill>
              </a:rPr>
              <a:t>která zaručuje schopnost nebo dovednost v kterémkoli oboru konání</a:t>
            </a:r>
            <a:r>
              <a:rPr lang="cs-CZ" sz="2000" dirty="0" smtClean="0">
                <a:solidFill>
                  <a:schemeClr val="bg1">
                    <a:lumMod val="95000"/>
                    <a:lumOff val="5000"/>
                  </a:schemeClr>
                </a:solidFill>
              </a:rPr>
              <a:t>.</a:t>
            </a:r>
          </a:p>
          <a:p>
            <a:pPr>
              <a:buFont typeface="Wingdings" pitchFamily="2" charset="2"/>
              <a:buChar char="q"/>
            </a:pPr>
            <a:r>
              <a:rPr lang="cs-CZ" sz="2000" dirty="0" smtClean="0"/>
              <a:t>Z </a:t>
            </a:r>
            <a:r>
              <a:rPr lang="cs-CZ" sz="2000" dirty="0" smtClean="0"/>
              <a:t>počátku se používalo v umělecké </a:t>
            </a:r>
            <a:r>
              <a:rPr lang="cs-CZ" sz="2000" dirty="0" smtClean="0"/>
              <a:t>činnosti.</a:t>
            </a:r>
          </a:p>
          <a:p>
            <a:pPr>
              <a:buFont typeface="Wingdings" pitchFamily="2" charset="2"/>
              <a:buChar char="q"/>
            </a:pPr>
            <a:r>
              <a:rPr lang="cs-CZ" sz="2000" dirty="0" smtClean="0">
                <a:solidFill>
                  <a:schemeClr val="bg1">
                    <a:lumMod val="95000"/>
                    <a:lumOff val="5000"/>
                  </a:schemeClr>
                </a:solidFill>
              </a:rPr>
              <a:t>Technika </a:t>
            </a:r>
            <a:r>
              <a:rPr lang="cs-CZ" sz="2000" dirty="0" smtClean="0">
                <a:solidFill>
                  <a:schemeClr val="bg1">
                    <a:lumMod val="95000"/>
                    <a:lumOff val="5000"/>
                  </a:schemeClr>
                </a:solidFill>
              </a:rPr>
              <a:t>jako vývoj a použití nástrojů, strojů,materiálů a procesů k řešení problémů při lidské činnosti zhodnocuje a využívá výsledky vědeckého bádání ve prospěch </a:t>
            </a:r>
            <a:r>
              <a:rPr lang="cs-CZ" sz="2000" dirty="0" smtClean="0">
                <a:solidFill>
                  <a:schemeClr val="bg1">
                    <a:lumMod val="95000"/>
                    <a:lumOff val="5000"/>
                  </a:schemeClr>
                </a:solidFill>
              </a:rPr>
              <a:t>lidstva.</a:t>
            </a:r>
          </a:p>
          <a:p>
            <a:pPr>
              <a:buFont typeface="Wingdings" pitchFamily="2" charset="2"/>
              <a:buChar char="q"/>
            </a:pPr>
            <a:r>
              <a:rPr lang="cs-CZ" sz="2000" dirty="0" smtClean="0"/>
              <a:t>V</a:t>
            </a:r>
            <a:r>
              <a:rPr lang="cs-CZ" sz="2000" dirty="0" smtClean="0"/>
              <a:t>ytváří </a:t>
            </a:r>
            <a:r>
              <a:rPr lang="cs-CZ" sz="2000" dirty="0" smtClean="0"/>
              <a:t>bohatství společnosti a vede lidstvo na vyšší stupeň hmotného blahobytu a </a:t>
            </a:r>
            <a:r>
              <a:rPr lang="cs-CZ" sz="2000" dirty="0" smtClean="0"/>
              <a:t>kultury.</a:t>
            </a:r>
          </a:p>
          <a:p>
            <a:pPr>
              <a:buFont typeface="Wingdings" pitchFamily="2" charset="2"/>
              <a:buChar char="q"/>
            </a:pPr>
            <a:r>
              <a:rPr lang="cs-CZ" sz="2000" dirty="0" smtClean="0">
                <a:solidFill>
                  <a:schemeClr val="bg1">
                    <a:lumMod val="95000"/>
                    <a:lumOff val="5000"/>
                  </a:schemeClr>
                </a:solidFill>
              </a:rPr>
              <a:t> Lidský </a:t>
            </a:r>
            <a:r>
              <a:rPr lang="cs-CZ" sz="2000" dirty="0" smtClean="0">
                <a:solidFill>
                  <a:schemeClr val="bg1">
                    <a:lumMod val="95000"/>
                    <a:lumOff val="5000"/>
                  </a:schemeClr>
                </a:solidFill>
              </a:rPr>
              <a:t>druh touto schopností a šíří přetváření svého světa výrazně překračuje jiné známé </a:t>
            </a:r>
            <a:r>
              <a:rPr lang="cs-CZ" sz="2000" dirty="0" smtClean="0">
                <a:solidFill>
                  <a:schemeClr val="bg1">
                    <a:lumMod val="95000"/>
                    <a:lumOff val="5000"/>
                  </a:schemeClr>
                </a:solidFill>
              </a:rPr>
              <a:t>organismy.</a:t>
            </a:r>
            <a:endParaRPr lang="cs-CZ" sz="2000" dirty="0" smtClean="0">
              <a:solidFill>
                <a:schemeClr val="bg1">
                  <a:lumMod val="95000"/>
                  <a:lumOff val="5000"/>
                </a:schemeClr>
              </a:solidFill>
            </a:endParaRPr>
          </a:p>
          <a:p>
            <a:pPr>
              <a:buNone/>
            </a:pPr>
            <a:endParaRPr lang="cs-CZ" dirty="0"/>
          </a:p>
        </p:txBody>
      </p:sp>
      <p:pic>
        <p:nvPicPr>
          <p:cNvPr id="4" name="Obrázek 3" descr="914_technika_03.jpg"/>
          <p:cNvPicPr>
            <a:picLocks noChangeAspect="1"/>
          </p:cNvPicPr>
          <p:nvPr/>
        </p:nvPicPr>
        <p:blipFill>
          <a:blip r:embed="rId2" cstate="print"/>
          <a:stretch>
            <a:fillRect/>
          </a:stretch>
        </p:blipFill>
        <p:spPr>
          <a:xfrm>
            <a:off x="4572000" y="5273824"/>
            <a:ext cx="4182225" cy="158417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i="1" dirty="0" smtClean="0">
                <a:effectLst>
                  <a:outerShdw blurRad="38100" dist="38100" dir="2700000" algn="tl">
                    <a:srgbClr val="000000">
                      <a:alpha val="43137"/>
                    </a:srgbClr>
                  </a:outerShdw>
                </a:effectLst>
              </a:rPr>
              <a:t>Můj pohled na znečišťování</a:t>
            </a:r>
            <a:br>
              <a:rPr lang="cs-CZ" i="1" dirty="0" smtClean="0">
                <a:effectLst>
                  <a:outerShdw blurRad="38100" dist="38100" dir="2700000" algn="tl">
                    <a:srgbClr val="000000">
                      <a:alpha val="43137"/>
                    </a:srgbClr>
                  </a:outerShdw>
                </a:effectLst>
              </a:rPr>
            </a:br>
            <a:r>
              <a:rPr lang="cs-CZ" i="1" dirty="0" smtClean="0">
                <a:effectLst>
                  <a:outerShdw blurRad="38100" dist="38100" dir="2700000" algn="tl">
                    <a:srgbClr val="000000">
                      <a:alpha val="43137"/>
                    </a:srgbClr>
                  </a:outerShdw>
                </a:effectLst>
              </a:rPr>
              <a:t>z důvodu výroby nových věcí</a:t>
            </a:r>
            <a:endParaRPr lang="cs-CZ" i="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p:txBody>
          <a:bodyPr>
            <a:normAutofit/>
          </a:bodyPr>
          <a:lstStyle/>
          <a:p>
            <a:pPr>
              <a:buFont typeface="Wingdings" pitchFamily="2" charset="2"/>
              <a:buChar char="q"/>
            </a:pPr>
            <a:r>
              <a:rPr lang="cs-CZ" sz="2200" dirty="0" smtClean="0">
                <a:solidFill>
                  <a:schemeClr val="bg1"/>
                </a:solidFill>
              </a:rPr>
              <a:t>Jako můj pohled na tuto věc chápu to, že stálá výroba nových vynálezů (např. Nové verze počítačů,…) spějí k tomu že se do ovzduší vypouští stále více odpadních plynů, které znečišťují ovzduší.</a:t>
            </a:r>
          </a:p>
          <a:p>
            <a:pPr>
              <a:buFont typeface="Wingdings" pitchFamily="2" charset="2"/>
              <a:buChar char="q"/>
            </a:pPr>
            <a:r>
              <a:rPr lang="cs-CZ" sz="2200" dirty="0" smtClean="0"/>
              <a:t>Také přibývá více různých součástek a materiálů, které nelze recyklovat a tudíž se stávají nebezpečnými pro životní prostředí.</a:t>
            </a:r>
          </a:p>
          <a:p>
            <a:pPr>
              <a:buFont typeface="Wingdings" pitchFamily="2" charset="2"/>
              <a:buChar char="q"/>
            </a:pPr>
            <a:r>
              <a:rPr lang="cs-CZ" sz="2200" dirty="0" smtClean="0">
                <a:solidFill>
                  <a:schemeClr val="bg1"/>
                </a:solidFill>
              </a:rPr>
              <a:t>Při nesprávném třídění těchto materiálů a zahazování je do míst kde nesmí být žádné odpadky (např. Lesy, louky,…) vzniká velké nebezpečí toho že se tyto odpadky začnou rozkládat a uvolňovat nebezpečné plyny apod., které mohou zahubit množství živočichů a rostlin.</a:t>
            </a:r>
          </a:p>
          <a:p>
            <a:pPr>
              <a:buNone/>
            </a:pPr>
            <a:endParaRPr lang="cs-CZ" dirty="0"/>
          </a:p>
        </p:txBody>
      </p:sp>
      <p:pic>
        <p:nvPicPr>
          <p:cNvPr id="4" name="Obrázek 3" descr="stažený soubor (1).jpg"/>
          <p:cNvPicPr>
            <a:picLocks noChangeAspect="1"/>
          </p:cNvPicPr>
          <p:nvPr/>
        </p:nvPicPr>
        <p:blipFill>
          <a:blip r:embed="rId2" cstate="print"/>
          <a:stretch>
            <a:fillRect/>
          </a:stretch>
        </p:blipFill>
        <p:spPr>
          <a:xfrm>
            <a:off x="6732240" y="5589240"/>
            <a:ext cx="2411760" cy="126876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Já a technika</a:t>
            </a:r>
            <a:endParaRPr lang="cs-CZ" dirty="0"/>
          </a:p>
        </p:txBody>
      </p:sp>
      <p:sp>
        <p:nvSpPr>
          <p:cNvPr id="3" name="Zástupný symbol pro obsah 2"/>
          <p:cNvSpPr>
            <a:spLocks noGrp="1"/>
          </p:cNvSpPr>
          <p:nvPr>
            <p:ph idx="1"/>
          </p:nvPr>
        </p:nvSpPr>
        <p:spPr/>
        <p:txBody>
          <a:bodyPr/>
          <a:lstStyle/>
          <a:p>
            <a:pPr>
              <a:buNone/>
            </a:pPr>
            <a:r>
              <a:rPr lang="cs-CZ" dirty="0" smtClean="0">
                <a:solidFill>
                  <a:schemeClr val="bg1"/>
                </a:solidFill>
              </a:rPr>
              <a:t>Techniku využívám často v domácnosti</a:t>
            </a:r>
          </a:p>
          <a:p>
            <a:pPr>
              <a:buNone/>
            </a:pPr>
            <a:r>
              <a:rPr lang="cs-CZ" dirty="0" smtClean="0">
                <a:solidFill>
                  <a:schemeClr val="bg1"/>
                </a:solidFill>
              </a:rPr>
              <a:t>( Kuchyňští roboti, myčka, pračka…)</a:t>
            </a:r>
          </a:p>
          <a:p>
            <a:pPr>
              <a:buNone/>
            </a:pPr>
            <a:r>
              <a:rPr lang="cs-CZ" dirty="0" smtClean="0">
                <a:solidFill>
                  <a:schemeClr val="bg1"/>
                </a:solidFill>
              </a:rPr>
              <a:t>Často také využívám počítač a podobné přístroje.</a:t>
            </a:r>
          </a:p>
          <a:p>
            <a:pPr>
              <a:buNone/>
            </a:pPr>
            <a:r>
              <a:rPr lang="cs-CZ" dirty="0" smtClean="0">
                <a:solidFill>
                  <a:schemeClr val="bg1"/>
                </a:solidFill>
              </a:rPr>
              <a:t>Dá se říct že život bez techniky bych si nedokázal představit.</a:t>
            </a:r>
          </a:p>
        </p:txBody>
      </p:sp>
      <p:pic>
        <p:nvPicPr>
          <p:cNvPr id="4" name="Obrázek 3" descr="images (1).jpg"/>
          <p:cNvPicPr>
            <a:picLocks noChangeAspect="1"/>
          </p:cNvPicPr>
          <p:nvPr/>
        </p:nvPicPr>
        <p:blipFill>
          <a:blip r:embed="rId2" cstate="print"/>
          <a:stretch>
            <a:fillRect/>
          </a:stretch>
        </p:blipFill>
        <p:spPr>
          <a:xfrm>
            <a:off x="3923928" y="4149080"/>
            <a:ext cx="3347864" cy="220486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Lidé a technika</a:t>
            </a:r>
            <a:endParaRPr lang="cs-CZ" dirty="0"/>
          </a:p>
        </p:txBody>
      </p:sp>
      <p:sp>
        <p:nvSpPr>
          <p:cNvPr id="3" name="Zástupný symbol pro obsah 2"/>
          <p:cNvSpPr>
            <a:spLocks noGrp="1"/>
          </p:cNvSpPr>
          <p:nvPr>
            <p:ph idx="1"/>
          </p:nvPr>
        </p:nvSpPr>
        <p:spPr/>
        <p:txBody>
          <a:bodyPr/>
          <a:lstStyle/>
          <a:p>
            <a:pPr>
              <a:buNone/>
            </a:pPr>
            <a:r>
              <a:rPr lang="cs-CZ" dirty="0" smtClean="0">
                <a:solidFill>
                  <a:schemeClr val="bg1"/>
                </a:solidFill>
              </a:rPr>
              <a:t>Podle mého názoru by se v dnešní době skoro nikdo bez techniky neobešel</a:t>
            </a:r>
            <a:r>
              <a:rPr lang="cs-CZ" dirty="0" smtClean="0">
                <a:solidFill>
                  <a:schemeClr val="bg1"/>
                </a:solidFill>
              </a:rPr>
              <a:t>.</a:t>
            </a:r>
          </a:p>
          <a:p>
            <a:pPr>
              <a:buNone/>
            </a:pPr>
            <a:r>
              <a:rPr lang="cs-CZ" dirty="0" smtClean="0"/>
              <a:t>Technika </a:t>
            </a:r>
            <a:r>
              <a:rPr lang="cs-CZ" dirty="0" smtClean="0"/>
              <a:t>je ve  21. století hodně důležitá, protože bez techniky a jejích výrobků by jsme ještě teď neznali nic jako je počítač, mobilní telefon</a:t>
            </a:r>
            <a:r>
              <a:rPr lang="cs-CZ" dirty="0" smtClean="0"/>
              <a:t>…</a:t>
            </a:r>
          </a:p>
          <a:p>
            <a:pPr>
              <a:buNone/>
            </a:pPr>
            <a:endParaRPr lang="cs-CZ" dirty="0" smtClean="0"/>
          </a:p>
          <a:p>
            <a:pPr>
              <a:buNone/>
            </a:pPr>
            <a:endParaRPr lang="cs-CZ" dirty="0" smtClean="0"/>
          </a:p>
        </p:txBody>
      </p:sp>
      <p:pic>
        <p:nvPicPr>
          <p:cNvPr id="4" name="Obrázek 3" descr="stažený soubor (2).jpg"/>
          <p:cNvPicPr>
            <a:picLocks noChangeAspect="1"/>
          </p:cNvPicPr>
          <p:nvPr/>
        </p:nvPicPr>
        <p:blipFill>
          <a:blip r:embed="rId2" cstate="print"/>
          <a:stretch>
            <a:fillRect/>
          </a:stretch>
        </p:blipFill>
        <p:spPr>
          <a:xfrm>
            <a:off x="1907704" y="4077072"/>
            <a:ext cx="5472608" cy="2492897"/>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Vývoj techniky</a:t>
            </a:r>
            <a:endParaRPr lang="cs-CZ" dirty="0"/>
          </a:p>
        </p:txBody>
      </p:sp>
      <p:sp>
        <p:nvSpPr>
          <p:cNvPr id="3" name="Zástupný symbol pro obsah 2"/>
          <p:cNvSpPr>
            <a:spLocks noGrp="1"/>
          </p:cNvSpPr>
          <p:nvPr>
            <p:ph idx="1"/>
          </p:nvPr>
        </p:nvSpPr>
        <p:spPr/>
        <p:txBody>
          <a:bodyPr/>
          <a:lstStyle/>
          <a:p>
            <a:pPr>
              <a:buNone/>
            </a:pPr>
            <a:r>
              <a:rPr lang="cs-CZ" dirty="0" smtClean="0">
                <a:solidFill>
                  <a:schemeClr val="bg1"/>
                </a:solidFill>
              </a:rPr>
              <a:t>Již ve 40. letech 20. století se začali objevovat první počítací stroje, tyto stroje byli nejdříve velké jako celá místnost, měli malou obrazovku a složité ovládání.</a:t>
            </a:r>
          </a:p>
          <a:p>
            <a:pPr>
              <a:buNone/>
            </a:pPr>
            <a:r>
              <a:rPr lang="cs-CZ" dirty="0" smtClean="0"/>
              <a:t>To co vzniklo z těchto přístrojů za tak krátkou dobu je naprosto úchvatné.</a:t>
            </a:r>
          </a:p>
          <a:p>
            <a:pPr>
              <a:buNone/>
            </a:pPr>
            <a:endParaRPr lang="cs-CZ" dirty="0" smtClean="0"/>
          </a:p>
          <a:p>
            <a:pPr>
              <a:buNone/>
            </a:pPr>
            <a:endParaRPr lang="cs-CZ" dirty="0" smtClean="0"/>
          </a:p>
          <a:p>
            <a:pPr algn="ctr">
              <a:buNone/>
            </a:pPr>
            <a:r>
              <a:rPr lang="cs-CZ" dirty="0" smtClean="0">
                <a:sym typeface="Wingdings" pitchFamily="2" charset="2"/>
              </a:rPr>
              <a:t></a:t>
            </a:r>
            <a:endParaRPr lang="cs-CZ" dirty="0" smtClean="0"/>
          </a:p>
        </p:txBody>
      </p:sp>
      <p:pic>
        <p:nvPicPr>
          <p:cNvPr id="5" name="Obrázek 4" descr="images (2).jpg"/>
          <p:cNvPicPr>
            <a:picLocks noChangeAspect="1"/>
          </p:cNvPicPr>
          <p:nvPr/>
        </p:nvPicPr>
        <p:blipFill>
          <a:blip r:embed="rId2" cstate="print"/>
          <a:stretch>
            <a:fillRect/>
          </a:stretch>
        </p:blipFill>
        <p:spPr>
          <a:xfrm>
            <a:off x="4932040" y="4293096"/>
            <a:ext cx="3528393" cy="2564904"/>
          </a:xfrm>
          <a:prstGeom prst="rect">
            <a:avLst/>
          </a:prstGeom>
        </p:spPr>
      </p:pic>
      <p:pic>
        <p:nvPicPr>
          <p:cNvPr id="6" name="Obrázek 5" descr="Eniac.jpg"/>
          <p:cNvPicPr>
            <a:picLocks noChangeAspect="1"/>
          </p:cNvPicPr>
          <p:nvPr/>
        </p:nvPicPr>
        <p:blipFill>
          <a:blip r:embed="rId3" cstate="print"/>
          <a:stretch>
            <a:fillRect/>
          </a:stretch>
        </p:blipFill>
        <p:spPr>
          <a:xfrm>
            <a:off x="827584" y="4293096"/>
            <a:ext cx="3528392" cy="256490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ROBOT</a:t>
            </a:r>
            <a:endParaRPr lang="cs-CZ" dirty="0"/>
          </a:p>
        </p:txBody>
      </p:sp>
      <p:sp>
        <p:nvSpPr>
          <p:cNvPr id="3" name="Zástupný symbol pro obsah 2"/>
          <p:cNvSpPr>
            <a:spLocks noGrp="1"/>
          </p:cNvSpPr>
          <p:nvPr>
            <p:ph idx="1"/>
          </p:nvPr>
        </p:nvSpPr>
        <p:spPr/>
        <p:txBody>
          <a:bodyPr>
            <a:normAutofit lnSpcReduction="10000"/>
          </a:bodyPr>
          <a:lstStyle/>
          <a:p>
            <a:pPr>
              <a:buFont typeface="Wingdings" pitchFamily="2" charset="2"/>
              <a:buChar char="q"/>
            </a:pPr>
            <a:r>
              <a:rPr lang="cs-CZ" sz="2400" dirty="0" smtClean="0">
                <a:solidFill>
                  <a:schemeClr val="bg1"/>
                </a:solidFill>
              </a:rPr>
              <a:t>S</a:t>
            </a:r>
            <a:r>
              <a:rPr lang="cs-CZ" sz="2300" dirty="0" smtClean="0">
                <a:solidFill>
                  <a:schemeClr val="bg1"/>
                </a:solidFill>
              </a:rPr>
              <a:t>lovo robota bylo známo již v 17. století, ve významu otrocká práce poddaných</a:t>
            </a:r>
            <a:r>
              <a:rPr lang="cs-CZ" sz="2300" dirty="0" smtClean="0">
                <a:solidFill>
                  <a:schemeClr val="bg1"/>
                </a:solidFill>
              </a:rPr>
              <a:t>.</a:t>
            </a:r>
          </a:p>
          <a:p>
            <a:pPr>
              <a:buFont typeface="Wingdings" pitchFamily="2" charset="2"/>
              <a:buChar char="q"/>
            </a:pPr>
            <a:r>
              <a:rPr lang="cs-CZ" sz="2300" dirty="0" smtClean="0"/>
              <a:t>Mírně </a:t>
            </a:r>
            <a:r>
              <a:rPr lang="cs-CZ" sz="2300" dirty="0" smtClean="0"/>
              <a:t>pozměněné jej poprvé ve významu stroj použil český spisovatel Karel Čapek v divadelní </a:t>
            </a:r>
            <a:r>
              <a:rPr lang="cs-CZ" sz="2300" dirty="0" smtClean="0"/>
              <a:t>hře R.U.R</a:t>
            </a:r>
            <a:r>
              <a:rPr lang="cs-CZ" sz="2300" dirty="0" smtClean="0"/>
              <a:t>. Slovo mu poradil jeho bratr </a:t>
            </a:r>
            <a:r>
              <a:rPr lang="cs-CZ" sz="2300" dirty="0" smtClean="0"/>
              <a:t>Josef Čapek</a:t>
            </a:r>
            <a:r>
              <a:rPr lang="cs-CZ" sz="2300" dirty="0" smtClean="0"/>
              <a:t>, když se ho Karel ptal, jak umělou bytost pojmenovat. Původně zamýšlený </a:t>
            </a:r>
            <a:r>
              <a:rPr lang="cs-CZ" sz="2300" i="1" dirty="0" smtClean="0"/>
              <a:t>labor</a:t>
            </a:r>
            <a:r>
              <a:rPr lang="cs-CZ" sz="2300" dirty="0" smtClean="0"/>
              <a:t> zněl autorovi příliš papírově</a:t>
            </a:r>
            <a:r>
              <a:rPr lang="cs-CZ" sz="2300" dirty="0" smtClean="0"/>
              <a:t>.</a:t>
            </a:r>
          </a:p>
          <a:p>
            <a:pPr>
              <a:buFont typeface="Wingdings" pitchFamily="2" charset="2"/>
              <a:buChar char="q"/>
            </a:pPr>
            <a:r>
              <a:rPr lang="cs-CZ" sz="2300" dirty="0" smtClean="0">
                <a:solidFill>
                  <a:schemeClr val="bg1"/>
                </a:solidFill>
              </a:rPr>
              <a:t>Dnes se odborníci a vědci snaží roboty stále zdokonalovat, s cílem „Až bude jednou samostatný.“</a:t>
            </a:r>
          </a:p>
          <a:p>
            <a:pPr>
              <a:buFont typeface="Wingdings" pitchFamily="2" charset="2"/>
              <a:buChar char="q"/>
            </a:pPr>
            <a:endParaRPr lang="cs-CZ" sz="2300" dirty="0" smtClean="0"/>
          </a:p>
          <a:p>
            <a:pPr>
              <a:buFont typeface="Wingdings" pitchFamily="2" charset="2"/>
              <a:buChar char="q"/>
            </a:pPr>
            <a:endParaRPr lang="cs-CZ" sz="2300" dirty="0" smtClean="0"/>
          </a:p>
          <a:p>
            <a:pPr>
              <a:buFont typeface="Wingdings" pitchFamily="2" charset="2"/>
              <a:buChar char="q"/>
            </a:pPr>
            <a:endParaRPr lang="cs-CZ" sz="2300" dirty="0" smtClean="0"/>
          </a:p>
          <a:p>
            <a:pPr>
              <a:buNone/>
            </a:pPr>
            <a:r>
              <a:rPr lang="cs-CZ" sz="2300" dirty="0" smtClean="0"/>
              <a:t>                  </a:t>
            </a:r>
            <a:r>
              <a:rPr lang="cs-CZ" sz="2300" dirty="0" smtClean="0">
                <a:sym typeface="Wingdings" pitchFamily="2" charset="2"/>
              </a:rPr>
              <a:t></a:t>
            </a:r>
            <a:r>
              <a:rPr lang="cs-CZ" sz="2300" dirty="0" smtClean="0"/>
              <a:t>                             </a:t>
            </a:r>
            <a:r>
              <a:rPr lang="cs-CZ" sz="2300" dirty="0" smtClean="0">
                <a:sym typeface="Wingdings" pitchFamily="2" charset="2"/>
              </a:rPr>
              <a:t></a:t>
            </a:r>
            <a:r>
              <a:rPr lang="cs-CZ" sz="2300" dirty="0" smtClean="0"/>
              <a:t>                              </a:t>
            </a:r>
            <a:r>
              <a:rPr lang="cs-CZ" sz="2300" dirty="0" smtClean="0">
                <a:sym typeface="Wingdings" pitchFamily="2" charset="2"/>
              </a:rPr>
              <a:t></a:t>
            </a:r>
            <a:endParaRPr lang="cs-CZ" sz="2300" dirty="0" smtClean="0"/>
          </a:p>
        </p:txBody>
      </p:sp>
      <p:pic>
        <p:nvPicPr>
          <p:cNvPr id="4" name="Obrázek 3" descr="images (3).jpg"/>
          <p:cNvPicPr>
            <a:picLocks noChangeAspect="1"/>
          </p:cNvPicPr>
          <p:nvPr/>
        </p:nvPicPr>
        <p:blipFill>
          <a:blip r:embed="rId2" cstate="print"/>
          <a:stretch>
            <a:fillRect/>
          </a:stretch>
        </p:blipFill>
        <p:spPr>
          <a:xfrm>
            <a:off x="0" y="5085184"/>
            <a:ext cx="1847850" cy="1772816"/>
          </a:xfrm>
          <a:prstGeom prst="rect">
            <a:avLst/>
          </a:prstGeom>
        </p:spPr>
      </p:pic>
      <p:pic>
        <p:nvPicPr>
          <p:cNvPr id="5" name="Obrázek 4" descr="images (5).jpg"/>
          <p:cNvPicPr>
            <a:picLocks noChangeAspect="1"/>
          </p:cNvPicPr>
          <p:nvPr/>
        </p:nvPicPr>
        <p:blipFill>
          <a:blip r:embed="rId3" cstate="print"/>
          <a:stretch>
            <a:fillRect/>
          </a:stretch>
        </p:blipFill>
        <p:spPr>
          <a:xfrm>
            <a:off x="2411760" y="5085184"/>
            <a:ext cx="1872208" cy="1772816"/>
          </a:xfrm>
          <a:prstGeom prst="rect">
            <a:avLst/>
          </a:prstGeom>
        </p:spPr>
      </p:pic>
      <p:pic>
        <p:nvPicPr>
          <p:cNvPr id="6" name="Obrázek 5" descr="images (4).jpg"/>
          <p:cNvPicPr>
            <a:picLocks noChangeAspect="1"/>
          </p:cNvPicPr>
          <p:nvPr/>
        </p:nvPicPr>
        <p:blipFill>
          <a:blip r:embed="rId4" cstate="print"/>
          <a:stretch>
            <a:fillRect/>
          </a:stretch>
        </p:blipFill>
        <p:spPr>
          <a:xfrm>
            <a:off x="4932040" y="5085184"/>
            <a:ext cx="1872207" cy="1772816"/>
          </a:xfrm>
          <a:prstGeom prst="rect">
            <a:avLst/>
          </a:prstGeom>
        </p:spPr>
      </p:pic>
      <p:pic>
        <p:nvPicPr>
          <p:cNvPr id="7" name="Obrázek 6" descr="stažený soubor (3).jpg"/>
          <p:cNvPicPr>
            <a:picLocks noChangeAspect="1"/>
          </p:cNvPicPr>
          <p:nvPr/>
        </p:nvPicPr>
        <p:blipFill>
          <a:blip r:embed="rId5" cstate="print"/>
          <a:stretch>
            <a:fillRect/>
          </a:stretch>
        </p:blipFill>
        <p:spPr>
          <a:xfrm>
            <a:off x="7271792" y="5085184"/>
            <a:ext cx="1872208" cy="177281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Elektronické „hračky“</a:t>
            </a:r>
            <a:endParaRPr lang="cs-CZ" dirty="0"/>
          </a:p>
        </p:txBody>
      </p:sp>
      <p:sp>
        <p:nvSpPr>
          <p:cNvPr id="3" name="Zástupný symbol pro obsah 2"/>
          <p:cNvSpPr>
            <a:spLocks noGrp="1"/>
          </p:cNvSpPr>
          <p:nvPr>
            <p:ph idx="1"/>
          </p:nvPr>
        </p:nvSpPr>
        <p:spPr/>
        <p:txBody>
          <a:bodyPr/>
          <a:lstStyle/>
          <a:p>
            <a:pPr>
              <a:buNone/>
            </a:pPr>
            <a:r>
              <a:rPr lang="cs-CZ" dirty="0" smtClean="0"/>
              <a:t>-Stále více začínají vznikat nové elektronické přístroje, které umí různé dovednosti, jako je například ovládat se podle hlasu člověka, samostatně se ovládat jen podle příkazů vyslaných počítačem, poznat otisk prstu člověka…</a:t>
            </a:r>
          </a:p>
        </p:txBody>
      </p:sp>
      <p:pic>
        <p:nvPicPr>
          <p:cNvPr id="4" name="Obrázek 3" descr="images (6).jpg"/>
          <p:cNvPicPr>
            <a:picLocks noChangeAspect="1"/>
          </p:cNvPicPr>
          <p:nvPr/>
        </p:nvPicPr>
        <p:blipFill>
          <a:blip r:embed="rId2" cstate="print"/>
          <a:stretch>
            <a:fillRect/>
          </a:stretch>
        </p:blipFill>
        <p:spPr>
          <a:xfrm>
            <a:off x="611560" y="4581128"/>
            <a:ext cx="3571672" cy="2051298"/>
          </a:xfrm>
          <a:prstGeom prst="rect">
            <a:avLst/>
          </a:prstGeom>
        </p:spPr>
      </p:pic>
      <p:pic>
        <p:nvPicPr>
          <p:cNvPr id="5" name="Obrázek 4" descr="images (7).jpg"/>
          <p:cNvPicPr>
            <a:picLocks noChangeAspect="1"/>
          </p:cNvPicPr>
          <p:nvPr/>
        </p:nvPicPr>
        <p:blipFill>
          <a:blip r:embed="rId3" cstate="print"/>
          <a:stretch>
            <a:fillRect/>
          </a:stretch>
        </p:blipFill>
        <p:spPr>
          <a:xfrm>
            <a:off x="5004048" y="4581128"/>
            <a:ext cx="3600400" cy="2027312"/>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rchol">
  <a:themeElements>
    <a:clrScheme name="Vrchol">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rchol">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rchol">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126</TotalTime>
  <Words>364</Words>
  <Application>Microsoft Office PowerPoint</Application>
  <PresentationFormat>Předvádění na obrazovce (4:3)</PresentationFormat>
  <Paragraphs>63</Paragraphs>
  <Slides>13</Slides>
  <Notes>0</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Vrchol</vt:lpstr>
      <vt:lpstr>Dominik nedzbala Svět TECHNIKY A JÁ Můj pohled na věc</vt:lpstr>
      <vt:lpstr>Obsah</vt:lpstr>
      <vt:lpstr>Co je technika?</vt:lpstr>
      <vt:lpstr>Můj pohled na znečišťování z důvodu výroby nových věcí</vt:lpstr>
      <vt:lpstr>Já a technika</vt:lpstr>
      <vt:lpstr>Lidé a technika</vt:lpstr>
      <vt:lpstr>Vývoj techniky</vt:lpstr>
      <vt:lpstr>ROBOT</vt:lpstr>
      <vt:lpstr>Elektronické „hračky“</vt:lpstr>
      <vt:lpstr>Rozdíl mezi vědou, inženýrstvím a technikou </vt:lpstr>
      <vt:lpstr>Zdroje obrázků</vt:lpstr>
      <vt:lpstr>Zdroje</vt:lpstr>
      <vt:lpstr>Konec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Svět TECHNIKY A JÁ Můj pohled na věc</dc:title>
  <dc:creator>ucitel</dc:creator>
  <cp:lastModifiedBy>ucitel</cp:lastModifiedBy>
  <cp:revision>25</cp:revision>
  <dcterms:created xsi:type="dcterms:W3CDTF">2014-05-15T06:24:05Z</dcterms:created>
  <dcterms:modified xsi:type="dcterms:W3CDTF">2014-05-15T08:30:33Z</dcterms:modified>
</cp:coreProperties>
</file>