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2" r:id="rId9"/>
    <p:sldId id="265" r:id="rId10"/>
    <p:sldId id="259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21" autoAdjust="0"/>
    <p:restoredTop sz="94660"/>
  </p:normalViewPr>
  <p:slideViewPr>
    <p:cSldViewPr>
      <p:cViewPr>
        <p:scale>
          <a:sx n="68" d="100"/>
          <a:sy n="6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C514BF-039C-458A-AF3A-C877313B1E6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10FFC5-A6EC-4B53-8508-745BD06BD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C514BF-039C-458A-AF3A-C877313B1E6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FFC5-A6EC-4B53-8508-745BD06BD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C514BF-039C-458A-AF3A-C877313B1E6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FFC5-A6EC-4B53-8508-745BD06BD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C514BF-039C-458A-AF3A-C877313B1E6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FFC5-A6EC-4B53-8508-745BD06BD10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C514BF-039C-458A-AF3A-C877313B1E6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FFC5-A6EC-4B53-8508-745BD06BD10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C514BF-039C-458A-AF3A-C877313B1E6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FFC5-A6EC-4B53-8508-745BD06BD10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C514BF-039C-458A-AF3A-C877313B1E6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FFC5-A6EC-4B53-8508-745BD06BD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C514BF-039C-458A-AF3A-C877313B1E6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FFC5-A6EC-4B53-8508-745BD06BD10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C514BF-039C-458A-AF3A-C877313B1E6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FFC5-A6EC-4B53-8508-745BD06BD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9C514BF-039C-458A-AF3A-C877313B1E6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FFC5-A6EC-4B53-8508-745BD06BD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C514BF-039C-458A-AF3A-C877313B1E6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10FFC5-A6EC-4B53-8508-745BD06BD10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9C514BF-039C-458A-AF3A-C877313B1E6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D10FFC5-A6EC-4B53-8508-745BD06BD10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mobilizujeme.cz/clanky/vybirame-idealni-telefon-se-ctenari-mobilizujeme-cz-7-dil-vyrobce/" TargetMode="External"/><Relationship Id="rId3" Type="http://schemas.openxmlformats.org/officeDocument/2006/relationships/hyperlink" Target="http://cs.wikipedia.org/wiki/Mobiln%C3%AD_telefon" TargetMode="External"/><Relationship Id="rId7" Type="http://schemas.openxmlformats.org/officeDocument/2006/relationships/hyperlink" Target="http://siliconangle.com/blog/2014/02/11/nokia-to-release-android-phone-at-mwc/" TargetMode="External"/><Relationship Id="rId2" Type="http://schemas.openxmlformats.org/officeDocument/2006/relationships/hyperlink" Target="http://vtm.e15.cz/elektronika-bude-v-budoucnu-rust-jako-clove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rpgov.net/2014/02/apple-inc-aapl-how-i-voted-proxy-score-89/" TargetMode="External"/><Relationship Id="rId5" Type="http://schemas.openxmlformats.org/officeDocument/2006/relationships/hyperlink" Target="http://smartmania.cz/clanky/statistika-prodeje-smartphonu-poprve-prekonaly-klasicke-telefony-4758" TargetMode="External"/><Relationship Id="rId4" Type="http://schemas.openxmlformats.org/officeDocument/2006/relationships/hyperlink" Target="http://www.czso.cz/csu/tz.nsf/i/mobilni_telefony_v_evropske_unii" TargetMode="External"/><Relationship Id="rId9" Type="http://schemas.openxmlformats.org/officeDocument/2006/relationships/hyperlink" Target="http://interiordesignsid.com/windows-phone-lockscreen-wallpaper.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bergizmo.com/2014/02/zte-to-introduce-new-android-and-firefox-phones-this-mwc/" TargetMode="External"/><Relationship Id="rId2" Type="http://schemas.openxmlformats.org/officeDocument/2006/relationships/hyperlink" Target="http://www.mojandroid.sk/2014/01/20/vlajkova-lod-od-huawei-ma-mat-qhd-displej-8-jadrovy-procesor-aj-3-gb-ra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ediar.cz/startuje-mobil-cz-virtualni-operator-od-mafry-propaguji-ho-chechtaci-pytliky-od-scholz-friends/" TargetMode="External"/><Relationship Id="rId4" Type="http://schemas.openxmlformats.org/officeDocument/2006/relationships/hyperlink" Target="http://www.kiddskids.com/about/our-partners/samsung-logo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8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Narkisim" pitchFamily="34" charset="-79"/>
                <a:cs typeface="Narkisim" pitchFamily="34" charset="-79"/>
              </a:rPr>
              <a:t>Svět techniky a já</a:t>
            </a:r>
            <a:endParaRPr lang="cs-CZ" sz="8800" dirty="0">
              <a:solidFill>
                <a:schemeClr val="accent2">
                  <a:lumMod val="60000"/>
                  <a:lumOff val="40000"/>
                </a:schemeClr>
              </a:solidFill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5362" name="Picture 2" descr="http://vtm.e15.cz/files/imagecache/dust_filerenderer_normal/upload/aktuality/elektronika_bude_v_budoucnu_r_st_jako__lov_k_4fec0362a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29977" cy="6858000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0" y="404664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 smtClean="0">
                <a:solidFill>
                  <a:schemeClr val="bg2">
                    <a:lumMod val="10000"/>
                  </a:schemeClr>
                </a:solidFill>
              </a:rPr>
              <a:t>SVĚT TECHNIKY A JÁ</a:t>
            </a:r>
            <a:endParaRPr lang="cs-CZ" sz="5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>
                <a:hlinkClick r:id="rId2"/>
              </a:rPr>
              <a:t>http://vtm.e15.cz/elektronika-bude-v-budoucnu-</a:t>
            </a:r>
            <a:r>
              <a:rPr lang="cs-CZ" sz="1800" dirty="0" err="1" smtClean="0">
                <a:hlinkClick r:id="rId2"/>
              </a:rPr>
              <a:t>rust</a:t>
            </a:r>
            <a:r>
              <a:rPr lang="cs-CZ" sz="1800" dirty="0" smtClean="0">
                <a:hlinkClick r:id="rId2"/>
              </a:rPr>
              <a:t>-jako-</a:t>
            </a:r>
            <a:r>
              <a:rPr lang="cs-CZ" sz="1800" dirty="0" err="1" smtClean="0">
                <a:hlinkClick r:id="rId2"/>
              </a:rPr>
              <a:t>clovek</a:t>
            </a:r>
            <a:endParaRPr lang="cs-CZ" sz="1800" dirty="0" smtClean="0"/>
          </a:p>
          <a:p>
            <a:r>
              <a:rPr lang="cs-CZ" sz="1800" dirty="0" smtClean="0">
                <a:hlinkClick r:id="rId3"/>
              </a:rPr>
              <a:t>http://cs.wikipedia.org/wiki/Mobiln%C3%AD_telefon#Prodej_ve_sv.C4.9Bt.C4.9B</a:t>
            </a:r>
            <a:endParaRPr lang="cs-CZ" sz="1800" dirty="0" smtClean="0"/>
          </a:p>
          <a:p>
            <a:r>
              <a:rPr lang="cs-CZ" sz="1800" dirty="0" smtClean="0">
                <a:hlinkClick r:id="rId4"/>
              </a:rPr>
              <a:t>http://www.</a:t>
            </a:r>
            <a:r>
              <a:rPr lang="cs-CZ" sz="1800" dirty="0" err="1" smtClean="0">
                <a:hlinkClick r:id="rId4"/>
              </a:rPr>
              <a:t>czso.cz</a:t>
            </a:r>
            <a:r>
              <a:rPr lang="cs-CZ" sz="1800" dirty="0" smtClean="0">
                <a:hlinkClick r:id="rId4"/>
              </a:rPr>
              <a:t>/</a:t>
            </a:r>
            <a:r>
              <a:rPr lang="cs-CZ" sz="1800" dirty="0" err="1" smtClean="0">
                <a:hlinkClick r:id="rId4"/>
              </a:rPr>
              <a:t>csu</a:t>
            </a:r>
            <a:r>
              <a:rPr lang="cs-CZ" sz="1800" dirty="0" smtClean="0">
                <a:hlinkClick r:id="rId4"/>
              </a:rPr>
              <a:t>/</a:t>
            </a:r>
            <a:r>
              <a:rPr lang="cs-CZ" sz="1800" dirty="0" err="1" smtClean="0">
                <a:hlinkClick r:id="rId4"/>
              </a:rPr>
              <a:t>tz.nsf</a:t>
            </a:r>
            <a:r>
              <a:rPr lang="cs-CZ" sz="1800" dirty="0" smtClean="0">
                <a:hlinkClick r:id="rId4"/>
              </a:rPr>
              <a:t>/i/</a:t>
            </a:r>
            <a:r>
              <a:rPr lang="cs-CZ" sz="1800" dirty="0" err="1" smtClean="0">
                <a:hlinkClick r:id="rId4"/>
              </a:rPr>
              <a:t>mobilni</a:t>
            </a:r>
            <a:r>
              <a:rPr lang="cs-CZ" sz="1800" dirty="0" smtClean="0">
                <a:hlinkClick r:id="rId4"/>
              </a:rPr>
              <a:t>_telefony_v_</a:t>
            </a:r>
            <a:r>
              <a:rPr lang="cs-CZ" sz="1800" dirty="0" err="1" smtClean="0">
                <a:hlinkClick r:id="rId4"/>
              </a:rPr>
              <a:t>evropske</a:t>
            </a:r>
            <a:r>
              <a:rPr lang="cs-CZ" sz="1800" dirty="0" smtClean="0">
                <a:hlinkClick r:id="rId4"/>
              </a:rPr>
              <a:t>_unii</a:t>
            </a:r>
            <a:endParaRPr lang="cs-CZ" sz="1800" dirty="0" smtClean="0"/>
          </a:p>
          <a:p>
            <a:r>
              <a:rPr lang="cs-CZ" sz="1800" dirty="0" smtClean="0">
                <a:hlinkClick r:id="rId5"/>
              </a:rPr>
              <a:t>http://</a:t>
            </a:r>
            <a:r>
              <a:rPr lang="cs-CZ" sz="1800" dirty="0" smtClean="0">
                <a:hlinkClick r:id="rId5"/>
              </a:rPr>
              <a:t>smartmania.cz/clanky/statistika-prodeje-smartphonu-poprve-prekonaly-klasicke-telefony-4758</a:t>
            </a:r>
            <a:endParaRPr lang="cs-CZ" sz="1800" dirty="0" smtClean="0"/>
          </a:p>
          <a:p>
            <a:r>
              <a:rPr lang="cs-CZ" sz="1800" dirty="0" smtClean="0">
                <a:hlinkClick r:id="rId6"/>
              </a:rPr>
              <a:t>http://corpgov.net/2014/02/apple-inc-aapl-how-i-voted-proxy-score-89</a:t>
            </a:r>
            <a:r>
              <a:rPr lang="cs-CZ" sz="1800" dirty="0" smtClean="0">
                <a:hlinkClick r:id="rId6"/>
              </a:rPr>
              <a:t>/</a:t>
            </a:r>
            <a:endParaRPr lang="cs-CZ" sz="1800" dirty="0" smtClean="0"/>
          </a:p>
          <a:p>
            <a:r>
              <a:rPr lang="cs-CZ" sz="1800" dirty="0" smtClean="0">
                <a:hlinkClick r:id="rId7"/>
              </a:rPr>
              <a:t>http://siliconangle.com/blog/2014/02/11/nokia-to-release-android-phone-at-mwc</a:t>
            </a:r>
            <a:r>
              <a:rPr lang="cs-CZ" sz="1800" dirty="0" smtClean="0">
                <a:hlinkClick r:id="rId7"/>
              </a:rPr>
              <a:t>/</a:t>
            </a:r>
            <a:endParaRPr lang="cs-CZ" sz="1800" dirty="0" smtClean="0"/>
          </a:p>
          <a:p>
            <a:r>
              <a:rPr lang="cs-CZ" sz="1800" dirty="0" smtClean="0">
                <a:hlinkClick r:id="rId8"/>
              </a:rPr>
              <a:t>http://mobilizujeme.</a:t>
            </a:r>
            <a:r>
              <a:rPr lang="cs-CZ" sz="1800" dirty="0" err="1" smtClean="0">
                <a:hlinkClick r:id="rId8"/>
              </a:rPr>
              <a:t>cz</a:t>
            </a:r>
            <a:r>
              <a:rPr lang="cs-CZ" sz="1800" dirty="0" smtClean="0">
                <a:hlinkClick r:id="rId8"/>
              </a:rPr>
              <a:t>/</a:t>
            </a:r>
            <a:r>
              <a:rPr lang="cs-CZ" sz="1800" dirty="0" err="1" smtClean="0">
                <a:hlinkClick r:id="rId8"/>
              </a:rPr>
              <a:t>clanky</a:t>
            </a:r>
            <a:r>
              <a:rPr lang="cs-CZ" sz="1800" dirty="0" smtClean="0">
                <a:hlinkClick r:id="rId8"/>
              </a:rPr>
              <a:t>/</a:t>
            </a:r>
            <a:r>
              <a:rPr lang="cs-CZ" sz="1800" dirty="0" err="1" smtClean="0">
                <a:hlinkClick r:id="rId8"/>
              </a:rPr>
              <a:t>vybirame</a:t>
            </a:r>
            <a:r>
              <a:rPr lang="cs-CZ" sz="1800" dirty="0" smtClean="0">
                <a:hlinkClick r:id="rId8"/>
              </a:rPr>
              <a:t>-</a:t>
            </a:r>
            <a:r>
              <a:rPr lang="cs-CZ" sz="1800" dirty="0" err="1" smtClean="0">
                <a:hlinkClick r:id="rId8"/>
              </a:rPr>
              <a:t>idealni</a:t>
            </a:r>
            <a:r>
              <a:rPr lang="cs-CZ" sz="1800" dirty="0" smtClean="0">
                <a:hlinkClick r:id="rId8"/>
              </a:rPr>
              <a:t>-telefon-se-</a:t>
            </a:r>
            <a:r>
              <a:rPr lang="cs-CZ" sz="1800" dirty="0" err="1" smtClean="0">
                <a:hlinkClick r:id="rId8"/>
              </a:rPr>
              <a:t>ctenari</a:t>
            </a:r>
            <a:r>
              <a:rPr lang="cs-CZ" sz="1800" dirty="0" smtClean="0">
                <a:hlinkClick r:id="rId8"/>
              </a:rPr>
              <a:t>-mobilizujeme-</a:t>
            </a:r>
            <a:r>
              <a:rPr lang="cs-CZ" sz="1800" dirty="0" err="1" smtClean="0">
                <a:hlinkClick r:id="rId8"/>
              </a:rPr>
              <a:t>cz</a:t>
            </a:r>
            <a:r>
              <a:rPr lang="cs-CZ" sz="1800" dirty="0" smtClean="0">
                <a:hlinkClick r:id="rId8"/>
              </a:rPr>
              <a:t>-7-</a:t>
            </a:r>
            <a:r>
              <a:rPr lang="cs-CZ" sz="1800" dirty="0" err="1" smtClean="0">
                <a:hlinkClick r:id="rId8"/>
              </a:rPr>
              <a:t>dil</a:t>
            </a:r>
            <a:r>
              <a:rPr lang="cs-CZ" sz="1800" dirty="0" smtClean="0">
                <a:hlinkClick r:id="rId8"/>
              </a:rPr>
              <a:t>-</a:t>
            </a:r>
            <a:r>
              <a:rPr lang="cs-CZ" sz="1800" dirty="0" err="1" smtClean="0">
                <a:hlinkClick r:id="rId8"/>
              </a:rPr>
              <a:t>vyrobce</a:t>
            </a:r>
            <a:r>
              <a:rPr lang="cs-CZ" sz="1800" dirty="0" smtClean="0">
                <a:hlinkClick r:id="rId8"/>
              </a:rPr>
              <a:t>/</a:t>
            </a:r>
            <a:endParaRPr lang="cs-CZ" sz="1800" dirty="0" smtClean="0"/>
          </a:p>
          <a:p>
            <a:r>
              <a:rPr lang="cs-CZ" sz="1800" dirty="0" smtClean="0">
                <a:hlinkClick r:id="rId9"/>
              </a:rPr>
              <a:t>http://</a:t>
            </a:r>
            <a:r>
              <a:rPr lang="cs-CZ" sz="1800" dirty="0" smtClean="0">
                <a:hlinkClick r:id="rId9"/>
              </a:rPr>
              <a:t>interiordesignsid.com/windows-phone-lockscreen-wallpaper.html</a:t>
            </a:r>
            <a:endParaRPr lang="cs-CZ" sz="1800" dirty="0" smtClean="0"/>
          </a:p>
          <a:p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ZDROJE</a:t>
            </a:r>
            <a:endParaRPr lang="cs-CZ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>
                <a:hlinkClick r:id="rId2"/>
              </a:rPr>
              <a:t>http://www.</a:t>
            </a:r>
            <a:r>
              <a:rPr lang="cs-CZ" sz="1800" dirty="0" err="1" smtClean="0">
                <a:hlinkClick r:id="rId2"/>
              </a:rPr>
              <a:t>mojandroid.sk</a:t>
            </a:r>
            <a:r>
              <a:rPr lang="cs-CZ" sz="1800" dirty="0" smtClean="0">
                <a:hlinkClick r:id="rId2"/>
              </a:rPr>
              <a:t>/2014/01/20/</a:t>
            </a:r>
            <a:r>
              <a:rPr lang="cs-CZ" sz="1800" dirty="0" err="1" smtClean="0">
                <a:hlinkClick r:id="rId2"/>
              </a:rPr>
              <a:t>vlajkova</a:t>
            </a:r>
            <a:r>
              <a:rPr lang="cs-CZ" sz="1800" dirty="0" smtClean="0">
                <a:hlinkClick r:id="rId2"/>
              </a:rPr>
              <a:t>-</a:t>
            </a:r>
            <a:r>
              <a:rPr lang="cs-CZ" sz="1800" dirty="0" err="1" smtClean="0">
                <a:hlinkClick r:id="rId2"/>
              </a:rPr>
              <a:t>lod</a:t>
            </a:r>
            <a:r>
              <a:rPr lang="cs-CZ" sz="1800" dirty="0" smtClean="0">
                <a:hlinkClick r:id="rId2"/>
              </a:rPr>
              <a:t>-od-</a:t>
            </a:r>
            <a:r>
              <a:rPr lang="cs-CZ" sz="1800" dirty="0" err="1" smtClean="0">
                <a:hlinkClick r:id="rId2"/>
              </a:rPr>
              <a:t>huawei</a:t>
            </a:r>
            <a:r>
              <a:rPr lang="cs-CZ" sz="1800" dirty="0" smtClean="0">
                <a:hlinkClick r:id="rId2"/>
              </a:rPr>
              <a:t>-</a:t>
            </a:r>
            <a:r>
              <a:rPr lang="cs-CZ" sz="1800" dirty="0" err="1" smtClean="0">
                <a:hlinkClick r:id="rId2"/>
              </a:rPr>
              <a:t>ma</a:t>
            </a:r>
            <a:r>
              <a:rPr lang="cs-CZ" sz="1800" dirty="0" smtClean="0">
                <a:hlinkClick r:id="rId2"/>
              </a:rPr>
              <a:t>-mat-</a:t>
            </a:r>
            <a:r>
              <a:rPr lang="cs-CZ" sz="1800" dirty="0" err="1" smtClean="0">
                <a:hlinkClick r:id="rId2"/>
              </a:rPr>
              <a:t>qhd</a:t>
            </a:r>
            <a:r>
              <a:rPr lang="cs-CZ" sz="1800" dirty="0" smtClean="0">
                <a:hlinkClick r:id="rId2"/>
              </a:rPr>
              <a:t>-displej-8-</a:t>
            </a:r>
            <a:r>
              <a:rPr lang="cs-CZ" sz="1800" dirty="0" err="1" smtClean="0">
                <a:hlinkClick r:id="rId2"/>
              </a:rPr>
              <a:t>jadrovy</a:t>
            </a:r>
            <a:r>
              <a:rPr lang="cs-CZ" sz="1800" dirty="0" smtClean="0">
                <a:hlinkClick r:id="rId2"/>
              </a:rPr>
              <a:t>-procesor-aj-3-</a:t>
            </a:r>
            <a:r>
              <a:rPr lang="cs-CZ" sz="1800" dirty="0" err="1" smtClean="0">
                <a:hlinkClick r:id="rId2"/>
              </a:rPr>
              <a:t>gb</a:t>
            </a:r>
            <a:r>
              <a:rPr lang="cs-CZ" sz="1800" dirty="0" smtClean="0">
                <a:hlinkClick r:id="rId2"/>
              </a:rPr>
              <a:t>-</a:t>
            </a:r>
            <a:r>
              <a:rPr lang="cs-CZ" sz="1800" dirty="0" err="1" smtClean="0">
                <a:hlinkClick r:id="rId2"/>
              </a:rPr>
              <a:t>ram</a:t>
            </a:r>
            <a:r>
              <a:rPr lang="cs-CZ" sz="1800" dirty="0" smtClean="0">
                <a:hlinkClick r:id="rId2"/>
              </a:rPr>
              <a:t>/</a:t>
            </a:r>
            <a:endParaRPr lang="cs-CZ" sz="1800" dirty="0" smtClean="0"/>
          </a:p>
          <a:p>
            <a:r>
              <a:rPr lang="cs-CZ" sz="1800" dirty="0" smtClean="0">
                <a:hlinkClick r:id="rId3"/>
              </a:rPr>
              <a:t>http://www.</a:t>
            </a:r>
            <a:r>
              <a:rPr lang="cs-CZ" sz="1800" dirty="0" err="1" smtClean="0">
                <a:hlinkClick r:id="rId3"/>
              </a:rPr>
              <a:t>ubergizmo.com</a:t>
            </a:r>
            <a:r>
              <a:rPr lang="cs-CZ" sz="1800" dirty="0" smtClean="0">
                <a:hlinkClick r:id="rId3"/>
              </a:rPr>
              <a:t>/2014/02/</a:t>
            </a:r>
            <a:r>
              <a:rPr lang="cs-CZ" sz="1800" dirty="0" err="1" smtClean="0">
                <a:hlinkClick r:id="rId3"/>
              </a:rPr>
              <a:t>zte</a:t>
            </a:r>
            <a:r>
              <a:rPr lang="cs-CZ" sz="1800" dirty="0" smtClean="0">
                <a:hlinkClick r:id="rId3"/>
              </a:rPr>
              <a:t>-to-</a:t>
            </a:r>
            <a:r>
              <a:rPr lang="cs-CZ" sz="1800" dirty="0" err="1" smtClean="0">
                <a:hlinkClick r:id="rId3"/>
              </a:rPr>
              <a:t>introduce</a:t>
            </a:r>
            <a:r>
              <a:rPr lang="cs-CZ" sz="1800" dirty="0" smtClean="0">
                <a:hlinkClick r:id="rId3"/>
              </a:rPr>
              <a:t>-</a:t>
            </a:r>
            <a:r>
              <a:rPr lang="cs-CZ" sz="1800" dirty="0" err="1" smtClean="0">
                <a:hlinkClick r:id="rId3"/>
              </a:rPr>
              <a:t>new</a:t>
            </a:r>
            <a:r>
              <a:rPr lang="cs-CZ" sz="1800" dirty="0" smtClean="0">
                <a:hlinkClick r:id="rId3"/>
              </a:rPr>
              <a:t>-android-</a:t>
            </a:r>
            <a:r>
              <a:rPr lang="cs-CZ" sz="1800" dirty="0" err="1" smtClean="0">
                <a:hlinkClick r:id="rId3"/>
              </a:rPr>
              <a:t>and</a:t>
            </a:r>
            <a:r>
              <a:rPr lang="cs-CZ" sz="1800" dirty="0" smtClean="0">
                <a:hlinkClick r:id="rId3"/>
              </a:rPr>
              <a:t>-</a:t>
            </a:r>
            <a:r>
              <a:rPr lang="cs-CZ" sz="1800" dirty="0" err="1" smtClean="0">
                <a:hlinkClick r:id="rId3"/>
              </a:rPr>
              <a:t>firefox</a:t>
            </a:r>
            <a:r>
              <a:rPr lang="cs-CZ" sz="1800" dirty="0" smtClean="0">
                <a:hlinkClick r:id="rId3"/>
              </a:rPr>
              <a:t>-</a:t>
            </a:r>
            <a:r>
              <a:rPr lang="cs-CZ" sz="1800" dirty="0" err="1" smtClean="0">
                <a:hlinkClick r:id="rId3"/>
              </a:rPr>
              <a:t>phones</a:t>
            </a:r>
            <a:r>
              <a:rPr lang="cs-CZ" sz="1800" dirty="0" smtClean="0">
                <a:hlinkClick r:id="rId3"/>
              </a:rPr>
              <a:t>-</a:t>
            </a:r>
            <a:r>
              <a:rPr lang="cs-CZ" sz="1800" dirty="0" err="1" smtClean="0">
                <a:hlinkClick r:id="rId3"/>
              </a:rPr>
              <a:t>this</a:t>
            </a:r>
            <a:r>
              <a:rPr lang="cs-CZ" sz="1800" dirty="0" smtClean="0">
                <a:hlinkClick r:id="rId3"/>
              </a:rPr>
              <a:t>-</a:t>
            </a:r>
            <a:r>
              <a:rPr lang="cs-CZ" sz="1800" dirty="0" err="1" smtClean="0">
                <a:hlinkClick r:id="rId3"/>
              </a:rPr>
              <a:t>mwc</a:t>
            </a:r>
            <a:r>
              <a:rPr lang="cs-CZ" sz="1800" dirty="0" smtClean="0">
                <a:hlinkClick r:id="rId3"/>
              </a:rPr>
              <a:t>/</a:t>
            </a:r>
            <a:endParaRPr lang="cs-CZ" sz="1800" dirty="0" smtClean="0"/>
          </a:p>
          <a:p>
            <a:r>
              <a:rPr lang="cs-CZ" sz="1800" dirty="0" smtClean="0">
                <a:hlinkClick r:id="rId4"/>
              </a:rPr>
              <a:t>http://www.</a:t>
            </a:r>
            <a:r>
              <a:rPr lang="cs-CZ" sz="1800" dirty="0" err="1" smtClean="0">
                <a:hlinkClick r:id="rId4"/>
              </a:rPr>
              <a:t>kiddskids.com</a:t>
            </a:r>
            <a:r>
              <a:rPr lang="cs-CZ" sz="1800" dirty="0" smtClean="0">
                <a:hlinkClick r:id="rId4"/>
              </a:rPr>
              <a:t>/</a:t>
            </a:r>
            <a:r>
              <a:rPr lang="cs-CZ" sz="1800" dirty="0" err="1" smtClean="0">
                <a:hlinkClick r:id="rId4"/>
              </a:rPr>
              <a:t>about</a:t>
            </a:r>
            <a:r>
              <a:rPr lang="cs-CZ" sz="1800" dirty="0" smtClean="0">
                <a:hlinkClick r:id="rId4"/>
              </a:rPr>
              <a:t>/</a:t>
            </a:r>
            <a:r>
              <a:rPr lang="cs-CZ" sz="1800" dirty="0" err="1" smtClean="0">
                <a:hlinkClick r:id="rId4"/>
              </a:rPr>
              <a:t>our</a:t>
            </a:r>
            <a:r>
              <a:rPr lang="cs-CZ" sz="1800" dirty="0" smtClean="0">
                <a:hlinkClick r:id="rId4"/>
              </a:rPr>
              <a:t>-</a:t>
            </a:r>
            <a:r>
              <a:rPr lang="cs-CZ" sz="1800" dirty="0" err="1" smtClean="0">
                <a:hlinkClick r:id="rId4"/>
              </a:rPr>
              <a:t>partners</a:t>
            </a:r>
            <a:r>
              <a:rPr lang="cs-CZ" sz="1800" dirty="0" smtClean="0">
                <a:hlinkClick r:id="rId4"/>
              </a:rPr>
              <a:t>/</a:t>
            </a:r>
            <a:r>
              <a:rPr lang="cs-CZ" sz="1800" dirty="0" err="1" smtClean="0">
                <a:hlinkClick r:id="rId4"/>
              </a:rPr>
              <a:t>samsung</a:t>
            </a:r>
            <a:r>
              <a:rPr lang="cs-CZ" sz="1800" dirty="0" smtClean="0">
                <a:hlinkClick r:id="rId4"/>
              </a:rPr>
              <a:t>-logo</a:t>
            </a:r>
            <a:r>
              <a:rPr lang="cs-CZ" sz="1800" dirty="0" smtClean="0">
                <a:hlinkClick r:id="rId4"/>
              </a:rPr>
              <a:t>/</a:t>
            </a:r>
            <a:r>
              <a:rPr lang="cs-CZ" sz="1800" dirty="0" smtClean="0"/>
              <a:t> </a:t>
            </a:r>
            <a:r>
              <a:rPr lang="cs-CZ" sz="1800" dirty="0" smtClean="0">
                <a:hlinkClick r:id="rId5"/>
              </a:rPr>
              <a:t>http://www.</a:t>
            </a:r>
            <a:r>
              <a:rPr lang="cs-CZ" sz="1800" dirty="0" err="1" smtClean="0">
                <a:hlinkClick r:id="rId5"/>
              </a:rPr>
              <a:t>mediar.cz</a:t>
            </a:r>
            <a:r>
              <a:rPr lang="cs-CZ" sz="1800" dirty="0" smtClean="0">
                <a:hlinkClick r:id="rId5"/>
              </a:rPr>
              <a:t>/startuje-mobil-</a:t>
            </a:r>
            <a:r>
              <a:rPr lang="cs-CZ" sz="1800" dirty="0" err="1" smtClean="0">
                <a:hlinkClick r:id="rId5"/>
              </a:rPr>
              <a:t>cz</a:t>
            </a:r>
            <a:r>
              <a:rPr lang="cs-CZ" sz="1800" dirty="0" smtClean="0">
                <a:hlinkClick r:id="rId5"/>
              </a:rPr>
              <a:t>-</a:t>
            </a:r>
            <a:r>
              <a:rPr lang="cs-CZ" sz="1800" dirty="0" err="1" smtClean="0">
                <a:hlinkClick r:id="rId5"/>
              </a:rPr>
              <a:t>virtualni</a:t>
            </a:r>
            <a:r>
              <a:rPr lang="cs-CZ" sz="1800" dirty="0" smtClean="0">
                <a:hlinkClick r:id="rId5"/>
              </a:rPr>
              <a:t>-</a:t>
            </a:r>
            <a:r>
              <a:rPr lang="cs-CZ" sz="1800" dirty="0" err="1" smtClean="0">
                <a:hlinkClick r:id="rId5"/>
              </a:rPr>
              <a:t>operator</a:t>
            </a:r>
            <a:r>
              <a:rPr lang="cs-CZ" sz="1800" dirty="0" smtClean="0">
                <a:hlinkClick r:id="rId5"/>
              </a:rPr>
              <a:t>-od-</a:t>
            </a:r>
            <a:r>
              <a:rPr lang="cs-CZ" sz="1800" dirty="0" err="1" smtClean="0">
                <a:hlinkClick r:id="rId5"/>
              </a:rPr>
              <a:t>mafry</a:t>
            </a:r>
            <a:r>
              <a:rPr lang="cs-CZ" sz="1800" dirty="0" smtClean="0">
                <a:hlinkClick r:id="rId5"/>
              </a:rPr>
              <a:t>-propaguji-ho-</a:t>
            </a:r>
            <a:r>
              <a:rPr lang="cs-CZ" sz="1800" dirty="0" err="1" smtClean="0">
                <a:hlinkClick r:id="rId5"/>
              </a:rPr>
              <a:t>chechtaci</a:t>
            </a:r>
            <a:r>
              <a:rPr lang="cs-CZ" sz="1800" dirty="0" smtClean="0">
                <a:hlinkClick r:id="rId5"/>
              </a:rPr>
              <a:t>-</a:t>
            </a:r>
            <a:r>
              <a:rPr lang="cs-CZ" sz="1800" dirty="0" err="1" smtClean="0">
                <a:hlinkClick r:id="rId5"/>
              </a:rPr>
              <a:t>pytliky</a:t>
            </a:r>
            <a:r>
              <a:rPr lang="cs-CZ" sz="1800" dirty="0" smtClean="0">
                <a:hlinkClick r:id="rId5"/>
              </a:rPr>
              <a:t>-od-</a:t>
            </a:r>
            <a:r>
              <a:rPr lang="cs-CZ" sz="1800" dirty="0" err="1" smtClean="0">
                <a:hlinkClick r:id="rId5"/>
              </a:rPr>
              <a:t>scholz</a:t>
            </a:r>
            <a:r>
              <a:rPr lang="cs-CZ" sz="1800" dirty="0" smtClean="0">
                <a:hlinkClick r:id="rId5"/>
              </a:rPr>
              <a:t>-</a:t>
            </a:r>
            <a:r>
              <a:rPr lang="cs-CZ" sz="1800" dirty="0" err="1" smtClean="0">
                <a:hlinkClick r:id="rId5"/>
              </a:rPr>
              <a:t>friends</a:t>
            </a:r>
            <a:r>
              <a:rPr lang="cs-CZ" sz="1800" dirty="0" smtClean="0">
                <a:hlinkClick r:id="rId5"/>
              </a:rPr>
              <a:t>/</a:t>
            </a:r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2</a:t>
            </a:r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49424"/>
            <a:ext cx="8075240" cy="42759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Mobilní telefon:</a:t>
            </a:r>
          </a:p>
          <a:p>
            <a:pPr>
              <a:buNone/>
            </a:pPr>
            <a:r>
              <a:rPr lang="cs-CZ" dirty="0" smtClean="0"/>
              <a:t>Zastává mnoho funkcí ( fotoaparát, navigaci, počítač, voláni a sms, rádio a mnoho dalších) 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Je přenosný lehký tenký a výkoný.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Aplikace mobilních telefonů nám můžou dělat : mapu, osobního trenéra, společníka, překladač a tak podobně.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pPr algn="ctr"/>
            <a:r>
              <a:rPr lang="cs-CZ" dirty="0" smtClean="0"/>
              <a:t>CHYTRÝ MOBILNÍ </a:t>
            </a:r>
            <a:r>
              <a:rPr lang="cs-CZ" sz="3600" dirty="0" smtClean="0"/>
              <a:t>TELEFON</a:t>
            </a:r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49424"/>
            <a:ext cx="4402832" cy="4347928"/>
          </a:xfrm>
        </p:spPr>
        <p:txBody>
          <a:bodyPr/>
          <a:lstStyle/>
          <a:p>
            <a:r>
              <a:rPr lang="cs-CZ" dirty="0" smtClean="0"/>
              <a:t>ANDROID</a:t>
            </a:r>
          </a:p>
          <a:p>
            <a:r>
              <a:rPr lang="cs-CZ" dirty="0" smtClean="0"/>
              <a:t>IOS</a:t>
            </a:r>
          </a:p>
          <a:p>
            <a:r>
              <a:rPr lang="cs-CZ" dirty="0" smtClean="0"/>
              <a:t>WINDOWS PHONE</a:t>
            </a:r>
          </a:p>
          <a:p>
            <a:r>
              <a:rPr lang="cs-CZ" dirty="0" smtClean="0"/>
              <a:t>BLACKBERY OS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cs-CZ" dirty="0" smtClean="0"/>
              <a:t>OPERAČNÍ SYSTÉMY</a:t>
            </a:r>
            <a:endParaRPr lang="cs-CZ" dirty="0"/>
          </a:p>
        </p:txBody>
      </p:sp>
      <p:pic>
        <p:nvPicPr>
          <p:cNvPr id="6146" name="Picture 2" descr="http://siliconangle.com/files/2014/02/Android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916832"/>
            <a:ext cx="2914047" cy="2592288"/>
          </a:xfrm>
          <a:prstGeom prst="rect">
            <a:avLst/>
          </a:prstGeom>
          <a:noFill/>
        </p:spPr>
      </p:pic>
      <p:pic>
        <p:nvPicPr>
          <p:cNvPr id="6150" name="Picture 6" descr="http://corpgov.net/wp-content/uploads/2013/10/silver-apple-logo-apple-pictu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1052736"/>
            <a:ext cx="1846846" cy="2160240"/>
          </a:xfrm>
          <a:prstGeom prst="rect">
            <a:avLst/>
          </a:prstGeom>
          <a:noFill/>
        </p:spPr>
      </p:pic>
      <p:pic>
        <p:nvPicPr>
          <p:cNvPr id="6154" name="Picture 10" descr="http://interiordesignsid.com/wp-content/uploads/2014/03/windows-phone-lockscreen-wallpaper-sxqfruq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3717032"/>
            <a:ext cx="1763688" cy="2939480"/>
          </a:xfrm>
          <a:prstGeom prst="rect">
            <a:avLst/>
          </a:prstGeom>
          <a:noFill/>
        </p:spPr>
      </p:pic>
      <p:pic>
        <p:nvPicPr>
          <p:cNvPr id="6156" name="Picture 12" descr="http://mobilizujeme.cz/wp-content/uploads/2014/04/Blackberry-Log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4797152"/>
            <a:ext cx="3096344" cy="1548172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Podle údajů </a:t>
            </a:r>
            <a:r>
              <a:rPr lang="cs-CZ" b="1" dirty="0" err="1" smtClean="0"/>
              <a:t>Eurostatu</a:t>
            </a:r>
            <a:r>
              <a:rPr lang="cs-CZ" b="1" dirty="0" smtClean="0"/>
              <a:t> užívalo v roce 2003 mobilní telefon téměř 80 ze 100 obyvatel Evropské unie (EU25), Česká republika patří mezi země s nejvyšším počtem účastníků mobilní sítě.</a:t>
            </a:r>
          </a:p>
          <a:p>
            <a:endParaRPr lang="cs-CZ" dirty="0" smtClean="0"/>
          </a:p>
          <a:p>
            <a:r>
              <a:rPr lang="cs-CZ" dirty="0" smtClean="0"/>
              <a:t>Statistika používání v ČR (2008)</a:t>
            </a:r>
          </a:p>
          <a:p>
            <a:pPr>
              <a:buNone/>
            </a:pPr>
            <a:r>
              <a:rPr lang="cs-CZ" dirty="0" smtClean="0"/>
              <a:t>Na 100 lidí připadá 130 mobilních čísel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STATISTIKY</a:t>
            </a:r>
            <a:endParaRPr lang="cs-CZ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1= JIHOKOREJSKÝ SAMSUNG </a:t>
            </a:r>
          </a:p>
          <a:p>
            <a:r>
              <a:rPr lang="cs-CZ" dirty="0" smtClean="0"/>
              <a:t>2 =AMERICKÝ APPLE</a:t>
            </a:r>
          </a:p>
          <a:p>
            <a:r>
              <a:rPr lang="cs-CZ" dirty="0" smtClean="0"/>
              <a:t>3= JIHOKOREJSKÝ LG</a:t>
            </a:r>
          </a:p>
          <a:p>
            <a:r>
              <a:rPr lang="cs-CZ" dirty="0" smtClean="0"/>
              <a:t>4= ČÍNSKÝ HUAWEI </a:t>
            </a:r>
          </a:p>
          <a:p>
            <a:r>
              <a:rPr lang="cs-CZ" dirty="0" smtClean="0"/>
              <a:t>5= ČÍNSKÝ ZTE 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PRODEJNOST</a:t>
            </a:r>
            <a:endParaRPr lang="cs-CZ" dirty="0"/>
          </a:p>
        </p:txBody>
      </p:sp>
      <p:pic>
        <p:nvPicPr>
          <p:cNvPr id="4098" name="Picture 2" descr="http://www.kiddskids.com/wp-content/uploads/2012/05/samsung-logo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32656"/>
            <a:ext cx="2808312" cy="2808312"/>
          </a:xfrm>
          <a:prstGeom prst="rect">
            <a:avLst/>
          </a:prstGeom>
          <a:noFill/>
        </p:spPr>
      </p:pic>
      <p:pic>
        <p:nvPicPr>
          <p:cNvPr id="4100" name="Picture 4" descr="http://www.w8themes.com/wp-content/uploads/2013/09/Apple-HD-Wallpape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2420888"/>
            <a:ext cx="3053139" cy="1908212"/>
          </a:xfrm>
          <a:prstGeom prst="rect">
            <a:avLst/>
          </a:prstGeom>
          <a:noFill/>
        </p:spPr>
      </p:pic>
      <p:pic>
        <p:nvPicPr>
          <p:cNvPr id="4102" name="Picture 6" descr="http://dotekomanie.cz/wp-content/uploads/2014/01/ifa_lg_logo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861048"/>
            <a:ext cx="3081239" cy="1408038"/>
          </a:xfrm>
          <a:prstGeom prst="rect">
            <a:avLst/>
          </a:prstGeom>
          <a:noFill/>
        </p:spPr>
      </p:pic>
      <p:pic>
        <p:nvPicPr>
          <p:cNvPr id="4104" name="Picture 8" descr="http://cdn2.ubergizmo.com/wp-content/uploads/2012/10/1000px-ZTE_logo.svg_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912" y="4437112"/>
            <a:ext cx="3436170" cy="1224136"/>
          </a:xfrm>
          <a:prstGeom prst="rect">
            <a:avLst/>
          </a:prstGeom>
          <a:noFill/>
        </p:spPr>
      </p:pic>
      <p:pic>
        <p:nvPicPr>
          <p:cNvPr id="4106" name="Picture 10" descr="http://www.mojandroid.sk/wp-content/uploads/2014/01/Huawei-log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5445224"/>
            <a:ext cx="3236553" cy="1080120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Satelitní telefony – umožňují komunikaci i z odlehlých míst, kde není pokrytí buňkovými sítěmi; protože komunikují s telekomunikační družicí (satelitem) je podmínkou použití volný výhled na oblohu</a:t>
            </a:r>
          </a:p>
          <a:p>
            <a:r>
              <a:rPr lang="cs-CZ" dirty="0" smtClean="0"/>
              <a:t>Bezšňůrové telefony – umožňují volný pohyb po bytě, domě nebo pozemku; komunikují se základnovou stanicí nebo přímo mezi sebou; základnová stanice je vlastněna účastníkem a je připojenou na běžnou pevnou telefonní linku, případně do mobilní sítě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VOLÁNÍ A SMS</a:t>
            </a:r>
            <a:endParaRPr lang="cs-CZ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1= T-MOBILE</a:t>
            </a:r>
          </a:p>
          <a:p>
            <a:r>
              <a:rPr lang="cs-CZ" dirty="0" smtClean="0"/>
              <a:t>2= O2</a:t>
            </a:r>
          </a:p>
          <a:p>
            <a:r>
              <a:rPr lang="cs-CZ" dirty="0" smtClean="0"/>
              <a:t>3= VODAFON</a:t>
            </a:r>
          </a:p>
          <a:p>
            <a:r>
              <a:rPr lang="cs-CZ" dirty="0" smtClean="0"/>
              <a:t>4= BLESK MOBIL</a:t>
            </a:r>
          </a:p>
          <a:p>
            <a:r>
              <a:rPr lang="cs-CZ" dirty="0" smtClean="0"/>
              <a:t>5= MOBIL CZ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OPERÁTOŘI V ČR</a:t>
            </a:r>
            <a:endParaRPr lang="cs-CZ" dirty="0"/>
          </a:p>
        </p:txBody>
      </p:sp>
      <p:pic>
        <p:nvPicPr>
          <p:cNvPr id="21506" name="Picture 2" descr="http://news.o2.co.uk/wp-content/Cimy_User_Extra_Fields/pressteam/O2%20Logo%2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852936"/>
            <a:ext cx="1968074" cy="1872208"/>
          </a:xfrm>
          <a:prstGeom prst="rect">
            <a:avLst/>
          </a:prstGeom>
          <a:noFill/>
        </p:spPr>
      </p:pic>
      <p:pic>
        <p:nvPicPr>
          <p:cNvPr id="21508" name="Picture 4" descr="https://lh4.googleusercontent.com/-Js78JpbQHVA/AAAAAAAAAAI/AAAAAAAAMkI/FHoUn-_0K1U/pho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7146" y="692696"/>
            <a:ext cx="2664296" cy="2664296"/>
          </a:xfrm>
          <a:prstGeom prst="rect">
            <a:avLst/>
          </a:prstGeom>
          <a:noFill/>
        </p:spPr>
      </p:pic>
      <p:pic>
        <p:nvPicPr>
          <p:cNvPr id="21510" name="Picture 6" descr="http://www.vodafone.co.uk/cs/groups/public/documents/webcontent/1287x929_vodafone_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3789040"/>
            <a:ext cx="2094898" cy="1512168"/>
          </a:xfrm>
          <a:prstGeom prst="rect">
            <a:avLst/>
          </a:prstGeom>
          <a:noFill/>
        </p:spPr>
      </p:pic>
      <p:pic>
        <p:nvPicPr>
          <p:cNvPr id="21512" name="Picture 8" descr="http://shop.blesk.cz/galerie/1_1/predplacena-sim-microsim-karta-bleskmobil-s-kreditem-150-kc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4437112"/>
            <a:ext cx="2354587" cy="1512168"/>
          </a:xfrm>
          <a:prstGeom prst="rect">
            <a:avLst/>
          </a:prstGeom>
          <a:noFill/>
        </p:spPr>
      </p:pic>
      <p:pic>
        <p:nvPicPr>
          <p:cNvPr id="21520" name="Picture 16" descr="http://www.mediar.cz/s/2013/05/logo-mobilcz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1840" y="4797152"/>
            <a:ext cx="3418100" cy="18002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MŮJ NÁKRES</a:t>
            </a:r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124744"/>
            <a:ext cx="3672408" cy="5208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6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 a</a:t>
            </a:r>
            <a:r>
              <a:rPr lang="cs-CZ" dirty="0" smtClean="0"/>
              <a:t> </a:t>
            </a:r>
            <a:r>
              <a:rPr lang="cs-CZ" dirty="0" smtClean="0"/>
              <a:t>doufám že se vám moje prezentace líbila.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KONEC</a:t>
            </a:r>
            <a:endParaRPr lang="cs-CZ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</TotalTime>
  <Words>222</Words>
  <Application>Microsoft Office PowerPoint</Application>
  <PresentationFormat>Předvádění na obrazovce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Shluk</vt:lpstr>
      <vt:lpstr>Svět techniky a já</vt:lpstr>
      <vt:lpstr>CHYTRÝ MOBILNÍ TELEFON</vt:lpstr>
      <vt:lpstr>OPERAČNÍ SYSTÉMY</vt:lpstr>
      <vt:lpstr>STATISTIKY</vt:lpstr>
      <vt:lpstr>PRODEJNOST</vt:lpstr>
      <vt:lpstr>VOLÁNÍ A SMS</vt:lpstr>
      <vt:lpstr>OPERÁTOŘI V ČR</vt:lpstr>
      <vt:lpstr>MŮJ NÁKRES</vt:lpstr>
      <vt:lpstr>KONEC</vt:lpstr>
      <vt:lpstr>ZDROJE</vt:lpstr>
      <vt:lpstr>Zdroje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Svět techniky a já</dc:title>
  <dc:creator>Žák</dc:creator>
  <cp:lastModifiedBy>Žák</cp:lastModifiedBy>
  <cp:revision>14</cp:revision>
  <dcterms:created xsi:type="dcterms:W3CDTF">2014-05-15T06:43:58Z</dcterms:created>
  <dcterms:modified xsi:type="dcterms:W3CDTF">2014-05-15T08:28:53Z</dcterms:modified>
</cp:coreProperties>
</file>