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67" r:id="rId3"/>
    <p:sldId id="257" r:id="rId4"/>
    <p:sldId id="258" r:id="rId5"/>
    <p:sldId id="259" r:id="rId6"/>
    <p:sldId id="264" r:id="rId7"/>
    <p:sldId id="261" r:id="rId8"/>
    <p:sldId id="260" r:id="rId9"/>
    <p:sldId id="265" r:id="rId10"/>
    <p:sldId id="262" r:id="rId11"/>
    <p:sldId id="266" r:id="rId1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E843-A843-4486-A9BF-0246F175D356}" type="datetimeFigureOut">
              <a:rPr lang="cs-CZ" smtClean="0"/>
              <a:pPr/>
              <a:t>15.5.2014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004B8-F939-49F4-8A7B-98747F85103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E843-A843-4486-A9BF-0246F175D356}" type="datetimeFigureOut">
              <a:rPr lang="cs-CZ" smtClean="0"/>
              <a:pPr/>
              <a:t>15.5.2014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004B8-F939-49F4-8A7B-98747F85103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E843-A843-4486-A9BF-0246F175D356}" type="datetimeFigureOut">
              <a:rPr lang="cs-CZ" smtClean="0"/>
              <a:pPr/>
              <a:t>15.5.2014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004B8-F939-49F4-8A7B-98747F85103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E843-A843-4486-A9BF-0246F175D356}" type="datetimeFigureOut">
              <a:rPr lang="cs-CZ" smtClean="0"/>
              <a:pPr/>
              <a:t>15.5.2014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004B8-F939-49F4-8A7B-98747F85103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E843-A843-4486-A9BF-0246F175D356}" type="datetimeFigureOut">
              <a:rPr lang="cs-CZ" smtClean="0"/>
              <a:pPr/>
              <a:t>15.5.2014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004B8-F939-49F4-8A7B-98747F85103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E843-A843-4486-A9BF-0246F175D356}" type="datetimeFigureOut">
              <a:rPr lang="cs-CZ" smtClean="0"/>
              <a:pPr/>
              <a:t>15.5.2014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004B8-F939-49F4-8A7B-98747F85103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E843-A843-4486-A9BF-0246F175D356}" type="datetimeFigureOut">
              <a:rPr lang="cs-CZ" smtClean="0"/>
              <a:pPr/>
              <a:t>15.5.2014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004B8-F939-49F4-8A7B-98747F85103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E843-A843-4486-A9BF-0246F175D356}" type="datetimeFigureOut">
              <a:rPr lang="cs-CZ" smtClean="0"/>
              <a:pPr/>
              <a:t>15.5.2014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004B8-F939-49F4-8A7B-98747F85103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E843-A843-4486-A9BF-0246F175D356}" type="datetimeFigureOut">
              <a:rPr lang="cs-CZ" smtClean="0"/>
              <a:pPr/>
              <a:t>15.5.2014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004B8-F939-49F4-8A7B-98747F85103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E843-A843-4486-A9BF-0246F175D356}" type="datetimeFigureOut">
              <a:rPr lang="cs-CZ" smtClean="0"/>
              <a:pPr/>
              <a:t>15.5.2014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BE004B8-F939-49F4-8A7B-98747F85103D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délník s odříznutým a zakulaceným jedním roh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ravoúhlý trojúhelník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1AE843-A843-4486-A9BF-0246F175D356}" type="datetimeFigureOut">
              <a:rPr lang="cs-CZ" smtClean="0"/>
              <a:pPr/>
              <a:t>15.5.2014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BE004B8-F939-49F4-8A7B-98747F85103D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10" name="Volný tvar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Volný tvar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131AE843-A843-4486-A9BF-0246F175D356}" type="datetimeFigureOut">
              <a:rPr lang="cs-CZ" smtClean="0"/>
              <a:pPr/>
              <a:t>15.5.2014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BE004B8-F939-49F4-8A7B-98747F85103D}" type="slidenum">
              <a:rPr lang="cs-CZ" smtClean="0"/>
              <a:pPr/>
              <a:t>‹#›</a:t>
            </a:fld>
            <a:endParaRPr lang="cs-CZ"/>
          </a:p>
        </p:txBody>
      </p:sp>
      <p:grpSp>
        <p:nvGrpSpPr>
          <p:cNvPr id="2" name="Skupin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Volný tvar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Volný tvar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google.cz/search?q=%C5%BEarovka&amp;client=firefox-a&amp;hs=tJY&amp;rls=org.mozilla:cs:official&amp;tbm=isch&amp;tbo=u&amp;source=univ&amp;sa=X&amp;ei=OX50U_C8O8aN7QbWq4DAAg&amp;ved=0CEIQsAQ&amp;biw=1366&amp;bih=664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eg"/><Relationship Id="rId3" Type="http://schemas.openxmlformats.org/officeDocument/2006/relationships/hyperlink" Target="https://www.google.com/search?hl=cs&amp;site=imghp&amp;tbm=isch&amp;sa=1&amp;q=lednice+s+mraz%C3%A1kem+bosch&amp;oq=lednice+s+mraz%C3%A1kem+bosch&amp;gs_l=img.3...9948.21440.0.21536.8.7.1.0.0.0.98.516.7.7.0....0...1c.1.43.img..6.2.191.oIuf9TxyIto&amp;bav=on.2,or.r_qf.&amp;bvm=bv.66699033" TargetMode="External"/><Relationship Id="rId7" Type="http://schemas.openxmlformats.org/officeDocument/2006/relationships/hyperlink" Target="https://www.google.com/search?hl=cs&amp;site=imghp&amp;tbm=isch&amp;source=hp&amp;biw=1366&amp;bih=664&amp;q=varn%C3%A1+konvice&amp;oq=varn%C3%A1+&amp;gs_l=img.3.0.0l10.2228.3863.0.5485.6.5.0.1.1.0.120.472.3j2.5.0....0...1ac.1.43.img..0.6.478.BJ8nD9nbdB8" TargetMode="Externa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hyperlink" Target="https://www.google.com/search?hl=cs&amp;site=imghp&amp;tbm=isch&amp;source=hp&amp;biw=1366&amp;bih=664&amp;q=mikrovnka&amp;oq=mikrovnka&amp;gs_l=img.12..0i10i24.17481.19010.0.21763.9.8.0.1.1.0.130.697.3j5.8.0....0...1ac.1.43.img..1.8.578.5aT_6DcsEBE" TargetMode="Externa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7" Type="http://schemas.openxmlformats.org/officeDocument/2006/relationships/hyperlink" Target="https://www.google.com/search?hl=cs&amp;biw=1366&amp;bih=664&amp;noj=1&amp;site=imghp&amp;tbm=isch&amp;sa=1&amp;q=kou%C5%99+z+vlaku&amp;oq=kou%C5%99+z+vlaku&amp;gs_l=img.3...259662.260425.0.260671.5.5.0.0.0.0.77.326.5.5.0....0...1c.1.43.img..4.1.76.aYujtqhQ0t8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jpeg"/><Relationship Id="rId5" Type="http://schemas.openxmlformats.org/officeDocument/2006/relationships/hyperlink" Target="https://www.google.com/search?hl=cs&amp;site=imghp&amp;tbm=isch&amp;sa=1&amp;q=kou%C5%99+z+kom%C3%ADna&amp;oq=kou%C5%99+z+kom%C3%ADna&amp;gs_l=img.3..0.25644.25732.4.25825.2.1.0.1.1.0.75.75.1.1.0....0...1c.1.43.img..0.2.80.hagNhhtr66I&amp;bav=on.2,or.r_qf.&amp;bvm=bv.66699033,d.ZGU,p" TargetMode="External"/><Relationship Id="rId4" Type="http://schemas.openxmlformats.org/officeDocument/2006/relationships/hyperlink" Target="https://www.google.com/search?hl=cs&amp;site=imghp&amp;tbm=isch&amp;source=hp&amp;biw=1366&amp;bih=664&amp;q=kou%C5%99+z+aut&amp;oq=kou%C5%99+z+aut&amp;gs_l=img.3...1194.5986.0.6272.12.8.1.3.1.0.118.793.4j4.8.0....0...1ac.1.43.img..3.9.713.2Y1ZjUaP_Hc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google.com/search?hl=cs&amp;site=imghp&amp;tbm=isch&amp;source=hp&amp;biw=1366&amp;bih=664&amp;q=k%C3%A1cen%C3%AD+les%C5%AF&amp;oq=k%C3%A1cen%C3%AD+le&amp;gs_l=img.3.0.0l2j0i24l7.2384.4270.0.5699.9.7.0.2.2.0.210.822.3j3j1.7.0....0...1ac.1.43.img..0.9.840.sIZsaQ5vN_Y" TargetMode="External"/><Relationship Id="rId5" Type="http://schemas.openxmlformats.org/officeDocument/2006/relationships/hyperlink" Target="https://www.google.com/search?hl=cs&amp;site=imghp&amp;tbm=isch&amp;source=hp&amp;biw=1366&amp;bih=664&amp;q=k%C3%A1cen%C3%AD+les%C5%AF&amp;oq=k%C3%A1cen%C3%AD+le&amp;gs_l=img.3.0.0l2j0i24l7.1342.3194.0.5200.9.7.0.2.2.0.114.728.3j4.7.0....0...1ac.1.43.img..0.9.749.HWi5OmejheU" TargetMode="External"/><Relationship Id="rId4" Type="http://schemas.openxmlformats.org/officeDocument/2006/relationships/image" Target="../media/image1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60649"/>
            <a:ext cx="7772400" cy="1296143"/>
          </a:xfrm>
        </p:spPr>
        <p:txBody>
          <a:bodyPr/>
          <a:lstStyle/>
          <a:p>
            <a:r>
              <a:rPr lang="cs-CZ" dirty="0" smtClean="0"/>
              <a:t>Svět techniky a já</a:t>
            </a:r>
            <a:endParaRPr lang="cs-CZ" dirty="0"/>
          </a:p>
        </p:txBody>
      </p:sp>
      <p:sp>
        <p:nvSpPr>
          <p:cNvPr id="4" name="TextovéPole 3"/>
          <p:cNvSpPr txBox="1"/>
          <p:nvPr/>
        </p:nvSpPr>
        <p:spPr>
          <a:xfrm>
            <a:off x="1619672" y="2060848"/>
            <a:ext cx="4896544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400" dirty="0" smtClean="0">
                <a:solidFill>
                  <a:schemeClr val="bg1"/>
                </a:solidFill>
                <a:latin typeface="Comic Sans MS" pitchFamily="66" charset="0"/>
              </a:rPr>
              <a:t>Techniku mám rád a často ji používám , dokáže usnadnit mnoho prací myslím, že někdy až příliš mnoho.</a:t>
            </a:r>
            <a:endParaRPr lang="cs-CZ" sz="2400" dirty="0">
              <a:solidFill>
                <a:schemeClr val="bg1"/>
              </a:solidFill>
              <a:latin typeface="Comic Sans MS" pitchFamily="66" charset="0"/>
            </a:endParaRPr>
          </a:p>
        </p:txBody>
      </p:sp>
    </p:spTree>
  </p:cSld>
  <p:clrMapOvr>
    <a:masterClrMapping/>
  </p:clrMapOvr>
  <p:transition spd="med" advTm="7000"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Technika má klady i protiklady</a:t>
            </a:r>
            <a:endParaRPr lang="cs-CZ" dirty="0"/>
          </a:p>
        </p:txBody>
      </p:sp>
      <p:pic>
        <p:nvPicPr>
          <p:cNvPr id="4" name="Zástupný symbol pro obsah 3" descr="logo-jan-ibler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669935" y="1938245"/>
            <a:ext cx="7804129" cy="4383272"/>
          </a:xfrm>
        </p:spPr>
      </p:pic>
    </p:spTree>
  </p:cSld>
  <p:clrMapOvr>
    <a:masterClrMapping/>
  </p:clrMapOvr>
  <p:transition spd="med" advTm="5000">
    <p:wedg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cs-CZ" sz="4100" dirty="0" smtClean="0"/>
              <a:t>    Doufám že se vám moje prezentace líbila.</a:t>
            </a:r>
          </a:p>
          <a:p>
            <a:pPr>
              <a:buNone/>
            </a:pPr>
            <a:endParaRPr lang="cs-CZ" sz="4100" dirty="0"/>
          </a:p>
          <a:p>
            <a:pPr>
              <a:buNone/>
            </a:pPr>
            <a:r>
              <a:rPr lang="cs-CZ" sz="4100" dirty="0" smtClean="0"/>
              <a:t>              Děkuji za pozvání do soutěže.</a:t>
            </a:r>
          </a:p>
          <a:p>
            <a:pPr>
              <a:buNone/>
            </a:pPr>
            <a:endParaRPr lang="cs-CZ" sz="4800" dirty="0" smtClean="0"/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sz="5400" dirty="0" smtClean="0"/>
              <a:t>                      </a:t>
            </a:r>
            <a:r>
              <a:rPr lang="cs-CZ" sz="9400" dirty="0" smtClean="0"/>
              <a:t> :-)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                                                                                                                            Jan </a:t>
            </a:r>
            <a:r>
              <a:rPr lang="cs-CZ" dirty="0" err="1" smtClean="0"/>
              <a:t>Ibler</a:t>
            </a:r>
            <a:endParaRPr lang="cs-CZ" dirty="0"/>
          </a:p>
        </p:txBody>
      </p:sp>
    </p:spTree>
  </p:cSld>
  <p:clrMapOvr>
    <a:masterClrMapping/>
  </p:clrMapOvr>
  <p:transition spd="med" advTm="5000">
    <p:wipe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Známí vynálezci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>
                <a:latin typeface="Comic Sans MS" pitchFamily="66" charset="0"/>
              </a:rPr>
              <a:t>Josef </a:t>
            </a:r>
            <a:r>
              <a:rPr lang="cs-CZ" dirty="0" err="1" smtClean="0">
                <a:latin typeface="Comic Sans MS" pitchFamily="66" charset="0"/>
              </a:rPr>
              <a:t>Ressel</a:t>
            </a:r>
            <a:r>
              <a:rPr lang="cs-CZ" dirty="0" smtClean="0">
                <a:latin typeface="Comic Sans MS" pitchFamily="66" charset="0"/>
              </a:rPr>
              <a:t> - lodní šroub</a:t>
            </a:r>
          </a:p>
          <a:p>
            <a:pPr>
              <a:buNone/>
            </a:pPr>
            <a:r>
              <a:rPr lang="cs-CZ" dirty="0" smtClean="0">
                <a:latin typeface="Comic Sans MS" pitchFamily="66" charset="0"/>
              </a:rPr>
              <a:t>Prokop Diviš - hromosvod</a:t>
            </a:r>
          </a:p>
          <a:p>
            <a:pPr>
              <a:buNone/>
            </a:pPr>
            <a:r>
              <a:rPr lang="cs-CZ" dirty="0" smtClean="0">
                <a:latin typeface="Comic Sans MS" pitchFamily="66" charset="0"/>
              </a:rPr>
              <a:t>Thomas </a:t>
            </a:r>
            <a:r>
              <a:rPr lang="cs-CZ" dirty="0" err="1" smtClean="0">
                <a:latin typeface="Comic Sans MS" pitchFamily="66" charset="0"/>
              </a:rPr>
              <a:t>Alva</a:t>
            </a:r>
            <a:r>
              <a:rPr lang="cs-CZ" dirty="0" smtClean="0">
                <a:latin typeface="Comic Sans MS" pitchFamily="66" charset="0"/>
              </a:rPr>
              <a:t> Edison – žárovka</a:t>
            </a:r>
          </a:p>
          <a:p>
            <a:pPr>
              <a:buNone/>
            </a:pPr>
            <a:r>
              <a:rPr lang="cs-CZ" dirty="0" err="1" smtClean="0">
                <a:latin typeface="Comic Sans MS" pitchFamily="66" charset="0"/>
              </a:rPr>
              <a:t>Johannes</a:t>
            </a:r>
            <a:r>
              <a:rPr lang="cs-CZ" dirty="0" smtClean="0">
                <a:latin typeface="Comic Sans MS" pitchFamily="66" charset="0"/>
              </a:rPr>
              <a:t> </a:t>
            </a:r>
            <a:r>
              <a:rPr lang="cs-CZ" dirty="0" err="1" smtClean="0">
                <a:latin typeface="Comic Sans MS" pitchFamily="66" charset="0"/>
              </a:rPr>
              <a:t>Gutenberg</a:t>
            </a:r>
            <a:r>
              <a:rPr lang="cs-CZ" dirty="0" smtClean="0">
                <a:latin typeface="Comic Sans MS" pitchFamily="66" charset="0"/>
              </a:rPr>
              <a:t> – knihtisk</a:t>
            </a:r>
          </a:p>
          <a:p>
            <a:pPr>
              <a:buNone/>
            </a:pPr>
            <a:endParaRPr lang="cs-CZ" dirty="0">
              <a:latin typeface="Comic Sans MS" pitchFamily="66" charset="0"/>
            </a:endParaRPr>
          </a:p>
        </p:txBody>
      </p:sp>
      <p:pic>
        <p:nvPicPr>
          <p:cNvPr id="1026" name="Picture 2" descr="http://www.bioplanet.cz/uploads/image/obrv_147_zarovka-kopie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08104" y="3140968"/>
            <a:ext cx="3312367" cy="3312368"/>
          </a:xfrm>
          <a:prstGeom prst="rect">
            <a:avLst/>
          </a:prstGeom>
          <a:noFill/>
        </p:spPr>
      </p:pic>
      <p:sp>
        <p:nvSpPr>
          <p:cNvPr id="5" name="TextovéPole 4"/>
          <p:cNvSpPr txBox="1"/>
          <p:nvPr/>
        </p:nvSpPr>
        <p:spPr>
          <a:xfrm>
            <a:off x="5580112" y="5589240"/>
            <a:ext cx="115212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hlinkClick r:id="rId3"/>
              </a:rPr>
              <a:t> zdroj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žárovka</a:t>
            </a:r>
            <a:endParaRPr lang="cs-CZ" dirty="0"/>
          </a:p>
        </p:txBody>
      </p:sp>
    </p:spTree>
  </p:cSld>
  <p:clrMapOvr>
    <a:masterClrMapping/>
  </p:clrMapOvr>
  <p:transition spd="slow" advTm="10000">
    <p:blinds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>
                <a:latin typeface="Comic Sans MS" pitchFamily="66" charset="0"/>
              </a:rPr>
              <a:t>Stroje mohou být dost hlučné a mnoho lidí i zvířat má rádo klid .Mít bagr před domem který tam kope už od 6 hodin to je veliké potěšení :D .</a:t>
            </a:r>
            <a:endParaRPr lang="cs-CZ" dirty="0">
              <a:latin typeface="Comic Sans MS" pitchFamily="66" charset="0"/>
            </a:endParaRPr>
          </a:p>
        </p:txBody>
      </p:sp>
    </p:spTree>
  </p:cSld>
  <p:clrMapOvr>
    <a:masterClrMapping/>
  </p:clrMapOvr>
  <p:transition spd="med" advTm="10000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Užitečnosti techniky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Člověk by bez techniky v téhle době moc nevydržel jak na jídlo taky na koníčky a vzdělávání.Bez kuchyňské techniky jako sporák, lednice, varná konvice a mikrovlnné trouby si to ani neumíme představit.</a:t>
            </a:r>
            <a:endParaRPr lang="cs-CZ" dirty="0"/>
          </a:p>
        </p:txBody>
      </p:sp>
    </p:spTree>
  </p:cSld>
  <p:clrMapOvr>
    <a:masterClrMapping/>
  </p:clrMapOvr>
  <p:transition spd="med" advTm="12000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chladnicka-s-mrazakem-bosch-bkgn-36y42-antibacteria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0" y="260648"/>
            <a:ext cx="3068959" cy="306895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ovéPole 4"/>
          <p:cNvSpPr txBox="1"/>
          <p:nvPr/>
        </p:nvSpPr>
        <p:spPr>
          <a:xfrm>
            <a:off x="1043608" y="3284984"/>
            <a:ext cx="7920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hlinkClick r:id="rId3"/>
              </a:rPr>
              <a:t>zdroj</a:t>
            </a:r>
            <a:endParaRPr lang="cs-CZ" dirty="0"/>
          </a:p>
        </p:txBody>
      </p:sp>
      <p:pic>
        <p:nvPicPr>
          <p:cNvPr id="7170" name="Picture 2" descr="http://www.nasesplatky.cz/sites/default/files/40013638-lim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47864" y="188640"/>
            <a:ext cx="2667000" cy="2667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ovéPole 6">
            <a:hlinkClick r:id="rId5"/>
          </p:cNvPr>
          <p:cNvSpPr txBox="1"/>
          <p:nvPr/>
        </p:nvSpPr>
        <p:spPr>
          <a:xfrm>
            <a:off x="4427984" y="2492896"/>
            <a:ext cx="108012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hlinkClick r:id="rId5"/>
              </a:rPr>
              <a:t>zdroj</a:t>
            </a:r>
            <a:endParaRPr lang="cs-CZ" dirty="0"/>
          </a:p>
        </p:txBody>
      </p:sp>
      <p:pic>
        <p:nvPicPr>
          <p:cNvPr id="7172" name="Picture 4" descr="http://www.elektrostop.cz/data/eshop_sym/product/11547/varna-konvice-philips-hd-4646-00-bila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020272" y="404664"/>
            <a:ext cx="1506153" cy="2016224"/>
          </a:xfrm>
          <a:prstGeom prst="rect">
            <a:avLst/>
          </a:prstGeom>
          <a:noFill/>
        </p:spPr>
      </p:pic>
      <p:sp>
        <p:nvSpPr>
          <p:cNvPr id="9" name="TextovéPole 8"/>
          <p:cNvSpPr txBox="1"/>
          <p:nvPr/>
        </p:nvSpPr>
        <p:spPr>
          <a:xfrm>
            <a:off x="7380312" y="2492896"/>
            <a:ext cx="6454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hlinkClick r:id="rId7"/>
              </a:rPr>
              <a:t>zdroj</a:t>
            </a:r>
            <a:endParaRPr lang="cs-CZ" dirty="0"/>
          </a:p>
        </p:txBody>
      </p:sp>
      <p:pic>
        <p:nvPicPr>
          <p:cNvPr id="7174" name="Picture 6" descr="http://webmium.blob.core.windows.net/users/71877/assets/c2ad48faf249799c89eaf2206b7fa0c3/sporakelelectroluxekc511502wsklokeramika.jpg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2843808" y="3429000"/>
            <a:ext cx="2857500" cy="2857500"/>
          </a:xfrm>
          <a:prstGeom prst="rect">
            <a:avLst/>
          </a:prstGeom>
          <a:noFill/>
        </p:spPr>
      </p:pic>
      <p:sp>
        <p:nvSpPr>
          <p:cNvPr id="11" name="TextovéPole 10"/>
          <p:cNvSpPr txBox="1"/>
          <p:nvPr/>
        </p:nvSpPr>
        <p:spPr>
          <a:xfrm>
            <a:off x="5508104" y="4869160"/>
            <a:ext cx="6454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smtClean="0">
                <a:hlinkClick r:id="rId7"/>
              </a:rPr>
              <a:t>zdroj</a:t>
            </a:r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0" y="1484784"/>
            <a:ext cx="104224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lednice</a:t>
            </a:r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4067944" y="332656"/>
            <a:ext cx="11601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 smtClean="0"/>
              <a:t>mikrovnka</a:t>
            </a:r>
            <a:endParaRPr lang="cs-CZ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3419872" y="6165304"/>
            <a:ext cx="122413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s</a:t>
            </a:r>
            <a:r>
              <a:rPr lang="cs-CZ" dirty="0" smtClean="0"/>
              <a:t>porák s troubou</a:t>
            </a:r>
            <a:endParaRPr lang="cs-CZ" dirty="0"/>
          </a:p>
        </p:txBody>
      </p:sp>
    </p:spTree>
  </p:cSld>
  <p:clrMapOvr>
    <a:masterClrMapping/>
  </p:clrMapOvr>
  <p:transition spd="med" advTm="5000">
    <p:wipe dir="r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Zápory techniky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Technika mi vadí kvůli znečišťování prostředí kouřem. Auta, komíny, vlaky, to vše </a:t>
            </a:r>
            <a:r>
              <a:rPr lang="cs-CZ" dirty="0" err="1" smtClean="0"/>
              <a:t>znečiťuje</a:t>
            </a:r>
            <a:r>
              <a:rPr lang="cs-CZ" dirty="0" smtClean="0"/>
              <a:t> prostředí jen kvůli lenosti lidí a aby neklesla ekonomika.</a:t>
            </a:r>
            <a:endParaRPr lang="cs-CZ" dirty="0"/>
          </a:p>
        </p:txBody>
      </p:sp>
    </p:spTree>
  </p:cSld>
  <p:clrMapOvr>
    <a:masterClrMapping/>
  </p:clrMapOvr>
  <p:transition spd="med" advTm="9000">
    <p:wip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auta-zacpa-vyfuky-300x195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79512" y="188640"/>
            <a:ext cx="2857500" cy="1857375"/>
          </a:xfrm>
        </p:spPr>
      </p:pic>
      <p:pic>
        <p:nvPicPr>
          <p:cNvPr id="5122" name="Picture 2" descr="http://upload.wikimedia.org/wikipedia/commons/thumb/1/16/EPRU1.JPG/220px-EPRU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00192" y="548680"/>
            <a:ext cx="2095500" cy="2619375"/>
          </a:xfrm>
          <a:prstGeom prst="rect">
            <a:avLst/>
          </a:prstGeom>
          <a:noFill/>
        </p:spPr>
      </p:pic>
      <p:sp>
        <p:nvSpPr>
          <p:cNvPr id="6" name="TextovéPole 5"/>
          <p:cNvSpPr txBox="1"/>
          <p:nvPr/>
        </p:nvSpPr>
        <p:spPr>
          <a:xfrm>
            <a:off x="611560" y="2060849"/>
            <a:ext cx="111145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hlinkClick r:id="rId4"/>
              </a:rPr>
              <a:t>zdroj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kouř z aut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5076056" y="332656"/>
            <a:ext cx="129614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                              </a:t>
            </a:r>
            <a:r>
              <a:rPr lang="cs-CZ" dirty="0" smtClean="0">
                <a:hlinkClick r:id="rId5"/>
              </a:rPr>
              <a:t>zdroj</a:t>
            </a:r>
            <a:endParaRPr lang="cs-CZ" dirty="0" smtClean="0"/>
          </a:p>
          <a:p>
            <a:endParaRPr lang="cs-CZ" dirty="0" smtClean="0"/>
          </a:p>
          <a:p>
            <a:r>
              <a:rPr lang="cs-CZ" dirty="0" smtClean="0"/>
              <a:t> kouř z komínu</a:t>
            </a:r>
            <a:endParaRPr lang="cs-CZ" dirty="0"/>
          </a:p>
        </p:txBody>
      </p:sp>
      <p:pic>
        <p:nvPicPr>
          <p:cNvPr id="5124" name="Picture 4" descr="http://www.zelpage.cz/fotogalerie/big/475346.jp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331640" y="3717032"/>
            <a:ext cx="4464496" cy="2232248"/>
          </a:xfrm>
          <a:prstGeom prst="rect">
            <a:avLst/>
          </a:prstGeom>
          <a:noFill/>
        </p:spPr>
      </p:pic>
      <p:sp>
        <p:nvSpPr>
          <p:cNvPr id="9" name="TextovéPole 8"/>
          <p:cNvSpPr txBox="1"/>
          <p:nvPr/>
        </p:nvSpPr>
        <p:spPr>
          <a:xfrm>
            <a:off x="5868144" y="4221088"/>
            <a:ext cx="201622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hlinkClick r:id="rId7"/>
              </a:rPr>
              <a:t>zdroj</a:t>
            </a:r>
            <a:endParaRPr lang="cs-CZ" dirty="0"/>
          </a:p>
          <a:p>
            <a:endParaRPr lang="cs-CZ" dirty="0" err="1" smtClean="0"/>
          </a:p>
          <a:p>
            <a:r>
              <a:rPr lang="cs-CZ" dirty="0" smtClean="0"/>
              <a:t>kouř z vlaku</a:t>
            </a:r>
            <a:endParaRPr lang="cs-CZ" dirty="0"/>
          </a:p>
        </p:txBody>
      </p:sp>
    </p:spTree>
  </p:cSld>
  <p:clrMapOvr>
    <a:masterClrMapping/>
  </p:clrMapOvr>
  <p:transition spd="med" advTm="5000">
    <p:wipe dir="r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Technika ničí přírody také fyzicky. Nezastavitelné kácení lesu oslabuje ekosystémy. Na severu Čech se pozemní těžbou hnědého uhlí zničilo ohromné množství půdy a území pro živočichy.</a:t>
            </a:r>
          </a:p>
          <a:p>
            <a:r>
              <a:rPr lang="cs-CZ" dirty="0" smtClean="0"/>
              <a:t>V Moravskoslezském kraji v okolí Ostravy je vzduch </a:t>
            </a:r>
            <a:r>
              <a:rPr lang="cs-CZ" dirty="0" err="1" smtClean="0"/>
              <a:t>znečišteň</a:t>
            </a:r>
            <a:r>
              <a:rPr lang="cs-CZ" dirty="0" smtClean="0"/>
              <a:t> prachem z těžby černého uhlí. A k tomu napomáhala technika.</a:t>
            </a:r>
            <a:endParaRPr lang="cs-CZ" dirty="0"/>
          </a:p>
        </p:txBody>
      </p:sp>
    </p:spTree>
  </p:cSld>
  <p:clrMapOvr>
    <a:masterClrMapping/>
  </p:clrMapOvr>
  <p:transition spd="med" advTm="17000">
    <p:wip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2-nwr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51520" y="332656"/>
            <a:ext cx="3338885" cy="2363812"/>
          </a:xfrm>
        </p:spPr>
      </p:pic>
      <p:pic>
        <p:nvPicPr>
          <p:cNvPr id="1025" name="Picture 1" descr="C:\Users\ucitel\Desktop\Nová složka\1579455-img-kaceni-stromu-strom-drevorubec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652120" y="332656"/>
            <a:ext cx="3040409" cy="2014504"/>
          </a:xfrm>
          <a:prstGeom prst="rect">
            <a:avLst/>
          </a:prstGeom>
          <a:noFill/>
        </p:spPr>
      </p:pic>
      <p:pic>
        <p:nvPicPr>
          <p:cNvPr id="1028" name="Picture 4" descr="http://i.lidovky.cz/10/071/lnc460/LYA345538_les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843808" y="3645024"/>
            <a:ext cx="3749851" cy="2592288"/>
          </a:xfrm>
          <a:prstGeom prst="rect">
            <a:avLst/>
          </a:prstGeom>
          <a:noFill/>
        </p:spPr>
      </p:pic>
      <p:sp>
        <p:nvSpPr>
          <p:cNvPr id="8" name="TextovéPole 7"/>
          <p:cNvSpPr txBox="1"/>
          <p:nvPr/>
        </p:nvSpPr>
        <p:spPr>
          <a:xfrm>
            <a:off x="1187624" y="2924944"/>
            <a:ext cx="15121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hlinkClick r:id="rId5"/>
              </a:rPr>
              <a:t>z</a:t>
            </a:r>
            <a:r>
              <a:rPr lang="cs-CZ" dirty="0" smtClean="0">
                <a:hlinkClick r:id="rId5"/>
              </a:rPr>
              <a:t>droj</a:t>
            </a:r>
            <a:endParaRPr lang="cs-CZ" dirty="0" smtClean="0"/>
          </a:p>
          <a:p>
            <a:endParaRPr lang="cs-CZ" dirty="0"/>
          </a:p>
          <a:p>
            <a:r>
              <a:rPr lang="cs-CZ" dirty="0"/>
              <a:t>t</a:t>
            </a:r>
            <a:r>
              <a:rPr lang="cs-CZ" dirty="0" smtClean="0"/>
              <a:t>ěžení </a:t>
            </a:r>
            <a:r>
              <a:rPr lang="cs-CZ" dirty="0" err="1" smtClean="0"/>
              <a:t>hněd</a:t>
            </a:r>
            <a:r>
              <a:rPr lang="cs-CZ" dirty="0" smtClean="0"/>
              <a:t>. uhlí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6444208" y="2564904"/>
            <a:ext cx="22322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hlinkClick r:id="rId6"/>
              </a:rPr>
              <a:t>z</a:t>
            </a:r>
            <a:r>
              <a:rPr lang="cs-CZ" dirty="0" smtClean="0">
                <a:hlinkClick r:id="rId6"/>
              </a:rPr>
              <a:t>droj </a:t>
            </a:r>
            <a:r>
              <a:rPr lang="cs-CZ" dirty="0" smtClean="0"/>
              <a:t>    těžení dřeva</a:t>
            </a:r>
            <a:endParaRPr lang="cs-CZ" dirty="0"/>
          </a:p>
        </p:txBody>
      </p:sp>
      <p:sp>
        <p:nvSpPr>
          <p:cNvPr id="10" name="TextovéPole 9"/>
          <p:cNvSpPr txBox="1"/>
          <p:nvPr/>
        </p:nvSpPr>
        <p:spPr>
          <a:xfrm>
            <a:off x="6732240" y="3861048"/>
            <a:ext cx="230268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hlinkClick r:id="rId6"/>
              </a:rPr>
              <a:t>zdroj</a:t>
            </a:r>
            <a:endParaRPr lang="cs-CZ" dirty="0" smtClean="0"/>
          </a:p>
          <a:p>
            <a:endParaRPr lang="cs-CZ" dirty="0"/>
          </a:p>
          <a:p>
            <a:endParaRPr lang="cs-CZ" dirty="0" smtClean="0"/>
          </a:p>
          <a:p>
            <a:r>
              <a:rPr lang="cs-CZ" dirty="0"/>
              <a:t>m</a:t>
            </a:r>
            <a:r>
              <a:rPr lang="cs-CZ" dirty="0" smtClean="0"/>
              <a:t>ísto po kácení lesu</a:t>
            </a:r>
            <a:endParaRPr lang="cs-CZ" dirty="0"/>
          </a:p>
        </p:txBody>
      </p:sp>
    </p:spTree>
  </p:cSld>
  <p:clrMapOvr>
    <a:masterClrMapping/>
  </p:clrMapOvr>
  <p:transition spd="med" advTm="5000"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Tok">
  <a:themeElements>
    <a:clrScheme name="Stupně šedi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Tok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ok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91</TotalTime>
  <Words>257</Words>
  <Application>Microsoft Office PowerPoint</Application>
  <PresentationFormat>Předvádění na obrazovce (4:3)</PresentationFormat>
  <Paragraphs>51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Tok</vt:lpstr>
      <vt:lpstr>Svět techniky a já</vt:lpstr>
      <vt:lpstr>Známí vynálezci</vt:lpstr>
      <vt:lpstr>Snímek 3</vt:lpstr>
      <vt:lpstr>Užitečnosti techniky</vt:lpstr>
      <vt:lpstr>Snímek 5</vt:lpstr>
      <vt:lpstr>Zápory techniky</vt:lpstr>
      <vt:lpstr>Snímek 7</vt:lpstr>
      <vt:lpstr>Snímek 8</vt:lpstr>
      <vt:lpstr>Snímek 9</vt:lpstr>
      <vt:lpstr>Technika má klady i protiklady</vt:lpstr>
      <vt:lpstr>Snímek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Svět techniky a já</dc:title>
  <dc:creator>ucitel</dc:creator>
  <cp:lastModifiedBy>ucitel</cp:lastModifiedBy>
  <cp:revision>11</cp:revision>
  <dcterms:created xsi:type="dcterms:W3CDTF">2014-05-15T07:07:51Z</dcterms:created>
  <dcterms:modified xsi:type="dcterms:W3CDTF">2014-05-15T08:46:24Z</dcterms:modified>
</cp:coreProperties>
</file>