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CF84-0A5C-4CB3-94A3-0900F99B6795}" type="datetimeFigureOut">
              <a:rPr lang="cs-CZ" smtClean="0"/>
              <a:pPr/>
              <a:t>15.5.2014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0B83A-8C33-4273-809D-9115413331C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0B83A-8C33-4273-809D-9115413331C5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031A-B501-49C0-B9D9-C8686A7D3D2C}" type="datetimeFigureOut">
              <a:rPr lang="cs-CZ" smtClean="0"/>
              <a:pPr/>
              <a:t>15.5.2014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742C-80E8-4469-BB71-30334F6CD89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031A-B501-49C0-B9D9-C8686A7D3D2C}" type="datetimeFigureOut">
              <a:rPr lang="cs-CZ" smtClean="0"/>
              <a:pPr/>
              <a:t>15.5.2014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742C-80E8-4469-BB71-30334F6CD89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031A-B501-49C0-B9D9-C8686A7D3D2C}" type="datetimeFigureOut">
              <a:rPr lang="cs-CZ" smtClean="0"/>
              <a:pPr/>
              <a:t>15.5.2014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742C-80E8-4469-BB71-30334F6CD89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031A-B501-49C0-B9D9-C8686A7D3D2C}" type="datetimeFigureOut">
              <a:rPr lang="cs-CZ" smtClean="0"/>
              <a:pPr/>
              <a:t>15.5.2014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742C-80E8-4469-BB71-30334F6CD89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031A-B501-49C0-B9D9-C8686A7D3D2C}" type="datetimeFigureOut">
              <a:rPr lang="cs-CZ" smtClean="0"/>
              <a:pPr/>
              <a:t>15.5.2014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742C-80E8-4469-BB71-30334F6CD89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031A-B501-49C0-B9D9-C8686A7D3D2C}" type="datetimeFigureOut">
              <a:rPr lang="cs-CZ" smtClean="0"/>
              <a:pPr/>
              <a:t>15.5.2014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742C-80E8-4469-BB71-30334F6CD89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031A-B501-49C0-B9D9-C8686A7D3D2C}" type="datetimeFigureOut">
              <a:rPr lang="cs-CZ" smtClean="0"/>
              <a:pPr/>
              <a:t>15.5.2014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742C-80E8-4469-BB71-30334F6CD89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031A-B501-49C0-B9D9-C8686A7D3D2C}" type="datetimeFigureOut">
              <a:rPr lang="cs-CZ" smtClean="0"/>
              <a:pPr/>
              <a:t>15.5.2014</a:t>
            </a:fld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B3742C-80E8-4469-BB71-30334F6CD89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031A-B501-49C0-B9D9-C8686A7D3D2C}" type="datetimeFigureOut">
              <a:rPr lang="cs-CZ" smtClean="0"/>
              <a:pPr/>
              <a:t>15.5.2014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742C-80E8-4469-BB71-30334F6CD89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031A-B501-49C0-B9D9-C8686A7D3D2C}" type="datetimeFigureOut">
              <a:rPr lang="cs-CZ" smtClean="0"/>
              <a:pPr/>
              <a:t>15.5.2014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1B3742C-80E8-4469-BB71-30334F6CD89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584031A-B501-49C0-B9D9-C8686A7D3D2C}" type="datetimeFigureOut">
              <a:rPr lang="cs-CZ" smtClean="0"/>
              <a:pPr/>
              <a:t>15.5.2014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742C-80E8-4469-BB71-30334F6CD89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84031A-B501-49C0-B9D9-C8686A7D3D2C}" type="datetimeFigureOut">
              <a:rPr lang="cs-CZ" smtClean="0"/>
              <a:pPr/>
              <a:t>15.5.2014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B3742C-80E8-4469-BB71-30334F6CD89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inky.cz/internet-a-pc/143817-ochrnuti-lide-by-mohli-ovladat-kreslo-ci-pocitac-jazykem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martfoun.cz/zastanci-se-snazi-prinest-do-new-yorku-vysokorychlostni-vlakno/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tm.e15.cz/clanek/co-z-nas-udelalo-lidi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technet.idnes.cz/rusko-ma-malo-kosmonautu-0h0-/tec_vesmir.aspx?c=A121004_065030_zahranicni_skr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zarovky.poselsvetla.cz/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cs.wikipedia.org/wiki/%C5%BD%C3%A1rov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znej-sam-sebe.webz.cz/vyznamne-osobnostiiii.html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textilnikabel.cz/eshop2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dilnaburian.cz/blog/page/11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adio.cz/cz/static/vynalezci/bozek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cs.wikipedia.org/wiki/Parn%C3%AD_automobi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s.wikipedia.org/wiki/Lodn%C3%AD_%C5%A1rou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tomysky.cz/mat/rablsr.htm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olympic-whitestar.blog.cz/1010/montaz-lodnich-sroub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7584" y="1412776"/>
            <a:ext cx="7467600" cy="1143000"/>
          </a:xfrm>
        </p:spPr>
        <p:txBody>
          <a:bodyPr>
            <a:noAutofit/>
          </a:bodyPr>
          <a:lstStyle/>
          <a:p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Svět techniky a já</a:t>
            </a:r>
            <a:endParaRPr lang="cs-CZ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" name="Zástupný symbol pro obsah 5" descr="logo-marketa-fuksikov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8273" t="23649" r="10665" b="1106"/>
          <a:stretch>
            <a:fillRect/>
          </a:stretch>
        </p:blipFill>
        <p:spPr>
          <a:xfrm>
            <a:off x="1979712" y="3501008"/>
            <a:ext cx="5040560" cy="2520280"/>
          </a:xfrm>
          <a:prstGeom prst="roundRect">
            <a:avLst/>
          </a:prstGeom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latin typeface="Monotype Corsiva" pitchFamily="66" charset="0"/>
              </a:rPr>
              <a:t>          Technika</a:t>
            </a:r>
            <a:endParaRPr lang="cs-CZ" sz="7200" b="1" dirty="0">
              <a:latin typeface="Monotype Corsiva" pitchFamily="66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   Bez techniky by se svět vůbec    neobešel. Teď, ve 21. století používají techniku skoro všichni lidé na Zemi. Dříve byla potřeba síla, teď už za nás pracují stroje a počítače. Za mnohé výtvory vděčíme vynálezcům z celého světa. Mezi nejznámější a nejdůležitější vynálezy patří např. hromosvod, žárovka, auto, lednice, mobil a třeba letadlo. </a:t>
            </a:r>
          </a:p>
        </p:txBody>
      </p:sp>
    </p:spTree>
  </p:cSld>
  <p:clrMapOvr>
    <a:masterClrMapping/>
  </p:clrMapOvr>
  <p:transition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latin typeface="Monotype Corsiva" pitchFamily="66" charset="0"/>
              </a:rPr>
              <a:t>     Technika a já</a:t>
            </a:r>
            <a:endParaRPr lang="cs-CZ" sz="8000" b="1" dirty="0"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7467600" cy="4525963"/>
          </a:xfrm>
        </p:spPr>
        <p:txBody>
          <a:bodyPr/>
          <a:lstStyle/>
          <a:p>
            <a:r>
              <a:rPr lang="cs-CZ" dirty="0" smtClean="0"/>
              <a:t>Každý používá techniku a výjimkou nejsem ani já. Technika se stala mojí součástí. Potkávám ji ve škole, doma, ve městě a i v jiných zemích. </a:t>
            </a:r>
            <a:endParaRPr lang="cs-CZ" dirty="0"/>
          </a:p>
        </p:txBody>
      </p:sp>
      <p:pic>
        <p:nvPicPr>
          <p:cNvPr id="4" name="Obrázek 3" descr="130688-top_foto2-0w8u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717032"/>
            <a:ext cx="3810000" cy="2143125"/>
          </a:xfrm>
          <a:prstGeom prst="rect">
            <a:avLst/>
          </a:prstGeom>
        </p:spPr>
      </p:pic>
      <p:sp>
        <p:nvSpPr>
          <p:cNvPr id="5" name="TextovéPole 4">
            <a:hlinkClick r:id="rId3"/>
          </p:cNvPr>
          <p:cNvSpPr txBox="1"/>
          <p:nvPr/>
        </p:nvSpPr>
        <p:spPr>
          <a:xfrm>
            <a:off x="611560" y="6093296"/>
            <a:ext cx="100811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hlinkClick r:id="rId3"/>
              </a:rPr>
              <a:t>Zdroj: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9" name="Obrázek 8" descr="new_york_h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3573016"/>
            <a:ext cx="3744416" cy="2496277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076056" y="6237312"/>
            <a:ext cx="100811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hlinkClick r:id="rId5"/>
              </a:rPr>
              <a:t>Zdroj:</a:t>
            </a:r>
            <a:endParaRPr lang="cs-CZ" dirty="0"/>
          </a:p>
        </p:txBody>
      </p:sp>
    </p:spTree>
  </p:cSld>
  <p:clrMapOvr>
    <a:masterClrMapping/>
  </p:clrMapOvr>
  <p:transition advTm="1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latin typeface="Monotype Corsiva" pitchFamily="66" charset="0"/>
              </a:rPr>
              <a:t>     Vývoj techniky</a:t>
            </a:r>
            <a:endParaRPr lang="cs-CZ" sz="7200" b="1" dirty="0"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4525963"/>
          </a:xfrm>
        </p:spPr>
        <p:txBody>
          <a:bodyPr/>
          <a:lstStyle/>
          <a:p>
            <a:r>
              <a:rPr lang="cs-CZ" dirty="0" smtClean="0"/>
              <a:t>Je pozoruhodné jak daleko se technika dostala. Vyvíjela se už od pravěku, kdy pravěcí lidé objevili oheň až po současnost, kdy už jsme schopni letět i do vesmíru. </a:t>
            </a:r>
            <a:endParaRPr lang="cs-CZ" dirty="0"/>
          </a:p>
        </p:txBody>
      </p:sp>
      <p:pic>
        <p:nvPicPr>
          <p:cNvPr id="4" name="Obrázek 3" descr="h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573016"/>
            <a:ext cx="4251455" cy="262510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012160" y="6309320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hlinkClick r:id="rId4"/>
              </a:rPr>
              <a:t>Zdroj: </a:t>
            </a:r>
            <a:endParaRPr lang="cs-CZ" dirty="0"/>
          </a:p>
        </p:txBody>
      </p:sp>
      <p:pic>
        <p:nvPicPr>
          <p:cNvPr id="6" name="Obrázek 5" descr="hra_s_ohn_m_4b0d0592a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3789040"/>
            <a:ext cx="3096344" cy="260562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899592" y="6453336"/>
            <a:ext cx="8640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hlinkClick r:id="rId6"/>
              </a:rPr>
              <a:t>Zdroj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ransition advTm="1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Monotype Corsiva" pitchFamily="66" charset="0"/>
              </a:rPr>
              <a:t>        </a:t>
            </a:r>
            <a:r>
              <a:rPr lang="cs-CZ" sz="6600" dirty="0" smtClean="0">
                <a:latin typeface="Monotype Corsiva" pitchFamily="66" charset="0"/>
              </a:rPr>
              <a:t>Vynálezy - žárovka</a:t>
            </a:r>
            <a:endParaRPr lang="cs-CZ" dirty="0"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Technologicky výrobu žárovky zvládl </a:t>
            </a:r>
            <a:r>
              <a:rPr lang="cs-CZ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 Alva Edison </a:t>
            </a:r>
            <a:r>
              <a:rPr lang="cs-CZ" dirty="0" smtClean="0"/>
              <a:t>v roce </a:t>
            </a:r>
            <a:r>
              <a:rPr lang="cs-CZ" b="1" dirty="0" smtClean="0">
                <a:solidFill>
                  <a:schemeClr val="tx2">
                    <a:lumMod val="10000"/>
                  </a:schemeClr>
                </a:solidFill>
              </a:rPr>
              <a:t>1879</a:t>
            </a:r>
            <a:r>
              <a:rPr lang="cs-CZ" dirty="0" smtClean="0"/>
              <a:t>. První žárovka byla rozsvícena 21. října 1879 a svítila 40 hodin.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68344" y="1700808"/>
            <a:ext cx="72008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Zdroj</a:t>
            </a:r>
            <a:endParaRPr lang="cs-CZ" dirty="0"/>
          </a:p>
        </p:txBody>
      </p:sp>
      <p:pic>
        <p:nvPicPr>
          <p:cNvPr id="5" name="Obrázek 4" descr="edison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645024"/>
            <a:ext cx="2426170" cy="243021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092280" y="6237312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hlinkClick r:id="rId4"/>
              </a:rPr>
              <a:t>Zdroj</a:t>
            </a:r>
            <a:endParaRPr lang="cs-CZ" dirty="0"/>
          </a:p>
        </p:txBody>
      </p:sp>
      <p:pic>
        <p:nvPicPr>
          <p:cNvPr id="7" name="Obrázek 6" descr="Thom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3645024"/>
            <a:ext cx="2088232" cy="28529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843808" y="4653136"/>
            <a:ext cx="72008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hlinkClick r:id="rId6"/>
              </a:rPr>
              <a:t>Zdroj</a:t>
            </a:r>
            <a:endParaRPr lang="cs-CZ" dirty="0"/>
          </a:p>
        </p:txBody>
      </p:sp>
      <p:pic>
        <p:nvPicPr>
          <p:cNvPr id="9" name="Obrázek 8" descr="zarovka-25w_e27-cir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51920" y="3789040"/>
            <a:ext cx="2232248" cy="2232248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4572000" y="6165304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hlinkClick r:id="rId8"/>
              </a:rPr>
              <a:t>Zdroj</a:t>
            </a:r>
            <a:endParaRPr lang="cs-CZ" dirty="0"/>
          </a:p>
        </p:txBody>
      </p:sp>
    </p:spTree>
  </p:cSld>
  <p:clrMapOvr>
    <a:masterClrMapping/>
  </p:clrMapOvr>
  <p:transition advTm="1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6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 smtClean="0">
                <a:latin typeface="Monotype Corsiva" pitchFamily="66" charset="0"/>
              </a:rPr>
              <a:t>   Vynálezy – parní  automobil</a:t>
            </a:r>
            <a:endParaRPr lang="cs-CZ" sz="5400" b="1" dirty="0"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Parní automobil je silniční dopravní prostředek, poháněný parním strojem. První pokusy s parním automobilem prováděl francouzský vynálezce </a:t>
            </a:r>
            <a:r>
              <a:rPr lang="cs-CZ" sz="2000" b="1" dirty="0" err="1" smtClean="0">
                <a:solidFill>
                  <a:schemeClr val="tx2">
                    <a:lumMod val="10000"/>
                  </a:schemeClr>
                </a:solidFill>
              </a:rPr>
              <a:t>Nicolas</a:t>
            </a:r>
            <a:r>
              <a:rPr lang="cs-CZ" sz="20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tx2">
                    <a:lumMod val="10000"/>
                  </a:schemeClr>
                </a:solidFill>
              </a:rPr>
              <a:t>Joseph</a:t>
            </a:r>
            <a:r>
              <a:rPr lang="cs-CZ" sz="20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tx2">
                    <a:lumMod val="10000"/>
                  </a:schemeClr>
                </a:solidFill>
              </a:rPr>
              <a:t>Cugnot</a:t>
            </a:r>
            <a:r>
              <a:rPr lang="cs-CZ" sz="20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cs-CZ" sz="2000" dirty="0" smtClean="0"/>
              <a:t>již v </a:t>
            </a:r>
            <a:r>
              <a:rPr lang="cs-CZ" sz="2000" b="1" dirty="0" smtClean="0">
                <a:solidFill>
                  <a:schemeClr val="tx2">
                    <a:lumMod val="10000"/>
                  </a:schemeClr>
                </a:solidFill>
              </a:rPr>
              <a:t>18. století</a:t>
            </a:r>
            <a:r>
              <a:rPr lang="cs-CZ" sz="2000" dirty="0" smtClean="0"/>
              <a:t>. Funkční prototyp jeho automobilu vyjel poprvé 23. října 1769. V dalším roce postavil vynálezce vylepšený model a v roce 1771 s ním narazil do cihlové zdi, což je první známá automobilová nehoda. Další pokusy prováděl v Praze Josef Božek v letech 1815 -1817. </a:t>
            </a:r>
          </a:p>
          <a:p>
            <a:endParaRPr lang="cs-CZ" sz="2000" dirty="0" smtClean="0"/>
          </a:p>
          <a:p>
            <a:endParaRPr lang="cs-CZ" dirty="0"/>
          </a:p>
        </p:txBody>
      </p:sp>
      <p:pic>
        <p:nvPicPr>
          <p:cNvPr id="4" name="Obrázek 3" descr="lamancelle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293096"/>
            <a:ext cx="3240360" cy="216456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491880" y="6309320"/>
            <a:ext cx="93610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hlinkClick r:id="rId3"/>
              </a:rPr>
              <a:t>Zdroj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740352" y="1556792"/>
            <a:ext cx="100811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hlinkClick r:id="rId4"/>
              </a:rPr>
              <a:t>Zdroj</a:t>
            </a:r>
            <a:endParaRPr lang="cs-CZ" dirty="0"/>
          </a:p>
        </p:txBody>
      </p:sp>
      <p:pic>
        <p:nvPicPr>
          <p:cNvPr id="7" name="Obrázek 6" descr="bozek_josef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4005064"/>
            <a:ext cx="3168352" cy="234458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8028384" y="4437112"/>
            <a:ext cx="8640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hlinkClick r:id="rId6"/>
              </a:rPr>
              <a:t>Zdroj</a:t>
            </a:r>
            <a:endParaRPr lang="cs-CZ" dirty="0"/>
          </a:p>
        </p:txBody>
      </p:sp>
    </p:spTree>
  </p:cSld>
  <p:clrMapOvr>
    <a:masterClrMapping/>
  </p:clrMapOvr>
  <p:transition advTm="1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atin typeface="Monotype Corsiva" pitchFamily="66" charset="0"/>
              </a:rPr>
              <a:t>    Vynálezy – lodní šroub</a:t>
            </a:r>
            <a:endParaRPr lang="cs-CZ" sz="5400" b="1" dirty="0"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Lodní šroub je součást lodí, která svým rotačním pohybem vytváří sílu, která loď pohání. Šroub urychluje masu vody směrem vzad a výsledkem je reakční síla využitá k pohybu lodi. První ručně poháněné šrouby pro pohon své ponorky „Želva“ použil již v roce 1775 - David </a:t>
            </a:r>
            <a:r>
              <a:rPr lang="cs-CZ" sz="2400" dirty="0" err="1" smtClean="0"/>
              <a:t>Bushnell</a:t>
            </a:r>
            <a:r>
              <a:rPr lang="cs-CZ" sz="2400" dirty="0" smtClean="0"/>
              <a:t>. Pohon lodě pomocí parního stroje a šroubu vlastní konstrukce si nechal patentovat český vynálezce </a:t>
            </a:r>
            <a:r>
              <a:rPr lang="cs-CZ" sz="2400" b="1" dirty="0" smtClean="0">
                <a:solidFill>
                  <a:schemeClr val="tx2">
                    <a:lumMod val="10000"/>
                  </a:schemeClr>
                </a:solidFill>
              </a:rPr>
              <a:t>Josef </a:t>
            </a:r>
            <a:r>
              <a:rPr lang="cs-CZ" sz="2400" b="1" dirty="0" err="1" smtClean="0">
                <a:solidFill>
                  <a:schemeClr val="tx2">
                    <a:lumMod val="10000"/>
                  </a:schemeClr>
                </a:solidFill>
              </a:rPr>
              <a:t>Ressel</a:t>
            </a:r>
            <a:r>
              <a:rPr lang="cs-CZ" sz="24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cs-CZ" sz="2400" dirty="0" smtClean="0"/>
              <a:t>v roce </a:t>
            </a:r>
            <a:r>
              <a:rPr lang="cs-CZ" sz="2400" b="1" dirty="0" smtClean="0">
                <a:solidFill>
                  <a:schemeClr val="tx2">
                    <a:lumMod val="10000"/>
                  </a:schemeClr>
                </a:solidFill>
              </a:rPr>
              <a:t>1827</a:t>
            </a:r>
            <a:r>
              <a:rPr lang="cs-CZ" sz="2400" dirty="0" smtClean="0"/>
              <a:t>. 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740352" y="1556792"/>
            <a:ext cx="115212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Zdroj</a:t>
            </a:r>
            <a:endParaRPr lang="cs-CZ" dirty="0"/>
          </a:p>
        </p:txBody>
      </p:sp>
      <p:pic>
        <p:nvPicPr>
          <p:cNvPr id="5" name="Obrázek 4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4797152"/>
            <a:ext cx="3600400" cy="197464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11560" y="5733256"/>
            <a:ext cx="8640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hlinkClick r:id="rId4"/>
              </a:rPr>
              <a:t>Zdroj</a:t>
            </a:r>
            <a:endParaRPr lang="cs-CZ" dirty="0"/>
          </a:p>
        </p:txBody>
      </p:sp>
      <p:pic>
        <p:nvPicPr>
          <p:cNvPr id="7" name="Obrázek 6" descr="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8224" y="4553744"/>
            <a:ext cx="2304256" cy="230425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8351912" y="6488668"/>
            <a:ext cx="7920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hlinkClick r:id="rId6"/>
              </a:rPr>
              <a:t>Zdroj</a:t>
            </a:r>
            <a:endParaRPr lang="cs-CZ" dirty="0"/>
          </a:p>
        </p:txBody>
      </p:sp>
    </p:spTree>
  </p:cSld>
  <p:clrMapOvr>
    <a:masterClrMapping/>
  </p:clrMapOvr>
  <p:transition advTm="19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  <p:bldP spid="4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467600" cy="1143000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latin typeface="Monotype Corsiva" pitchFamily="66" charset="0"/>
              </a:rPr>
              <a:t>   Technika a budoucnost</a:t>
            </a:r>
            <a:endParaRPr lang="cs-CZ" sz="6000" b="1" dirty="0"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467600" cy="4525963"/>
          </a:xfrm>
        </p:spPr>
        <p:txBody>
          <a:bodyPr>
            <a:normAutofit/>
          </a:bodyPr>
          <a:lstStyle/>
          <a:p>
            <a:r>
              <a:rPr lang="cs-CZ" sz="3200" dirty="0" smtClean="0"/>
              <a:t>Nevím co nás v budoucnu čeká. Ale jedno vím určitě, svět čeká další vývoj techniky. Ani se nenadějeme a budeme bydlet na Marsu a obsluhovat nás budou roboti. Nikdy nevíme, co přesně se stane, protože technika a věda jsou nevypočitatelné. </a:t>
            </a:r>
            <a:endParaRPr lang="cs-CZ" sz="3200" dirty="0"/>
          </a:p>
        </p:txBody>
      </p:sp>
    </p:spTree>
  </p:cSld>
  <p:clrMapOvr>
    <a:masterClrMapping/>
  </p:clrMapOvr>
  <p:transition advTm="1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6840760" cy="3614112"/>
          </a:xfrm>
        </p:spPr>
        <p:txBody>
          <a:bodyPr>
            <a:noAutofit/>
          </a:bodyPr>
          <a:lstStyle/>
          <a:p>
            <a:r>
              <a:rPr lang="cs-CZ" sz="16600" b="1" dirty="0" smtClean="0">
                <a:latin typeface="Monotype Corsiva" pitchFamily="66" charset="0"/>
              </a:rPr>
              <a:t>Konec</a:t>
            </a:r>
            <a:endParaRPr lang="cs-CZ" sz="166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</p:bld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148</TotalTime>
  <Words>401</Words>
  <Application>Microsoft Office PowerPoint</Application>
  <PresentationFormat>Předvádění na obrazovce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Technický</vt:lpstr>
      <vt:lpstr>Svět techniky a já</vt:lpstr>
      <vt:lpstr>          Technika</vt:lpstr>
      <vt:lpstr>     Technika a já</vt:lpstr>
      <vt:lpstr>     Vývoj techniky</vt:lpstr>
      <vt:lpstr>        Vynálezy - žárovka</vt:lpstr>
      <vt:lpstr>   Vynálezy – parní  automobil</vt:lpstr>
      <vt:lpstr>    Vynálezy – lodní šroub</vt:lpstr>
      <vt:lpstr>   Technika a budoucnost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zak</dc:creator>
  <cp:lastModifiedBy>zak</cp:lastModifiedBy>
  <cp:revision>19</cp:revision>
  <dcterms:created xsi:type="dcterms:W3CDTF">2014-05-15T06:14:18Z</dcterms:created>
  <dcterms:modified xsi:type="dcterms:W3CDTF">2014-05-15T08:43:49Z</dcterms:modified>
</cp:coreProperties>
</file>