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C5497A1-8F2F-4D88-9F2B-69356C603763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68A3C8-3E96-4B16-8B84-BF3FF55491C8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%C4%8Clov%C4%9Bk_moudr%C3%BD" TargetMode="External"/><Relationship Id="rId2" Type="http://schemas.openxmlformats.org/officeDocument/2006/relationships/hyperlink" Target="http://cs.wikipedia.org/wiki/Techn%C3%A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Um%C4%9Bn%C3%AD" TargetMode="External"/><Relationship Id="rId4" Type="http://schemas.openxmlformats.org/officeDocument/2006/relationships/hyperlink" Target="http://cs.wikipedia.org/wiki/Kultur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/url?sa=i&amp;rct=j&amp;q=&amp;esrc=s&amp;source=images&amp;cd=&amp;cad=rja&amp;uact=8&amp;docid=RsYxHfDzDhuIMM&amp;tbnid=foQRgX7d5Tz15M:&amp;ved=0CAUQjRw&amp;url=http%3A%2F%2Fwww.webcarcenter.com%2Fdossier%2Ftechnologie%2Fvolkswagen-technologie-2008%2Fvolkswagen-technologie-2008.html&amp;ei=rnd0U_r9EMfnOoLPgOgH&amp;bvm=bv.66699033,d.ZGU&amp;psig=AFQjCNFREHFPoU46Q0OXuK-4R6E8R8Xu8w&amp;ust=1400228073347480" TargetMode="External"/><Relationship Id="rId7" Type="http://schemas.openxmlformats.org/officeDocument/2006/relationships/hyperlink" Target="http://www.google.com/url?sa=i&amp;rct=j&amp;q=&amp;esrc=s&amp;source=images&amp;cd=&amp;cad=rja&amp;uact=8&amp;docid=zHAXDK6QbTkZ1M&amp;tbnid=nX74e3nqmCiFxM:&amp;ved=0CAUQjRw&amp;url=http%3A%2F%2Fwww.incheba.cz%2Fveletrh%2Fnon-handicap%2Farchiv-aktualit%2Faktualita.html%2F3_3261-novinky-v-oboru-a-nove-technologie-&amp;ei=vnl0U7mMDsW4O5GegegE&amp;bvm=bv.66699033,d.ZGU&amp;psig=AFQjCNH3aSO7o7hB-AlP906Bj8Toh6pK0g&amp;ust=140022836806658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docid=x29zpHI3_qU5WM&amp;tbnid=tFLpKIan8s4oEM:&amp;ved=0CAUQjRw&amp;url=http%3A%2F%2F21stoleti.cz%2Fblog%2F2009%2F09%2F18%2Fjaponsti-roboti-jiz-umeji-varit%2F&amp;ei=QXh0U5WWF4LUOKT5gdAH&amp;bvm=bv.66699033,d.ZGU&amp;psig=AFQjCNG3y3ZqEW2qrkk3ZJ4rByAiH7damQ&amp;ust=1400228269937671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%C5%99%C3%ADroda" TargetMode="External"/><Relationship Id="rId7" Type="http://schemas.openxmlformats.org/officeDocument/2006/relationships/hyperlink" Target="http://cs.wikipedia.org/wiki/Proces" TargetMode="External"/><Relationship Id="rId2" Type="http://schemas.openxmlformats.org/officeDocument/2006/relationships/hyperlink" Target="http://cs.wikipedia.org/wiki/P%C5%99%C3%ADrodn%C3%AD_v%C4%9B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L%C3%A1tka" TargetMode="External"/><Relationship Id="rId5" Type="http://schemas.openxmlformats.org/officeDocument/2006/relationships/hyperlink" Target="http://cs.wikipedia.org/wiki/Stroj" TargetMode="External"/><Relationship Id="rId4" Type="http://schemas.openxmlformats.org/officeDocument/2006/relationships/hyperlink" Target="http://cs.wikipedia.org/wiki/N%C3%A1stro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roduktivita" TargetMode="External"/><Relationship Id="rId2" Type="http://schemas.openxmlformats.org/officeDocument/2006/relationships/hyperlink" Target="http://cs.wikipedia.org/wiki/V%C3%BDrobn%C3%AD_prost%C5%99ede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source=images&amp;cd=&amp;cad=rja&amp;uact=8&amp;docid=249aSof2T6xInM&amp;tbnid=gH9unV_uf_XP-M:&amp;ved=0CAUQjRw&amp;url=http%3A%2F%2Fforums.bit-tech.net%2Fshowthread.php%3Ft%3D204512%26page%3D50&amp;ei=q3p0U8bQKMXOOKHbgIAI&amp;bvm=bv.66699033,d.ZGU&amp;psig=AFQjCNH3aSO7o7hB-AlP906Bj8Toh6pK0g&amp;ust=1400228368066581" TargetMode="External"/><Relationship Id="rId7" Type="http://schemas.openxmlformats.org/officeDocument/2006/relationships/hyperlink" Target="http://www.google.com/url?sa=i&amp;rct=j&amp;q=&amp;esrc=s&amp;source=images&amp;cd=&amp;cad=rja&amp;uact=8&amp;docid=s6Y66x0awEdVEM&amp;tbnid=gcsWybyrbQlHoM:&amp;ved=0CAUQjRw&amp;url=http%3A%2F%2Fskoda-virt.cz%2Fcz%2Fclanky%2Fz-tisku-1%2F4527-skoda-vznik-a-vyvoj-automobilu%2F&amp;ei=bnt0U-TSOMrXPd_agKgJ&amp;bvm=bv.66699033,d.ZGU&amp;psig=AFQjCNGzZ5kJ-fNIoY8UOLOolecIsTHvLg&amp;ust=14002290628243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source=images&amp;cd=&amp;cad=rja&amp;uact=8&amp;docid=s6Y66x0awEdVEM&amp;tbnid=EQ6EwkWB1wwGQM:&amp;ved=0CAUQjRw&amp;url=http%3A%2F%2Fskoda-virt.cz%2Fcz%2Fclanky%2Fz-tisku-1%2F4527-skoda-vznik-a-vyvoj-automobilu%2F&amp;ei=Vnt0U8TnD8aOO5iEgPAG&amp;bvm=bv.66699033,d.ZGU&amp;psig=AFQjCNGzZ5kJ-fNIoY8UOLOolecIsTHvLg&amp;ust=1400229062824337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NXW7cxM_Zyn7EM&amp;tbnid=bssRubJN-NU06M:&amp;ved=0CAUQjRw&amp;url=http%3A%2F%2Fwww.auto-mania.cz%2Fskoda-vystave-techno-classica-12-milniku-historie%2F&amp;ei=pnt0U5XoLYnXPaLMgKgG&amp;bvm=bv.66699033,d.ZGU&amp;psig=AFQjCNEC_ELGfbpHsRCAaVZiHH3dkL-f4g&amp;ust=140022912632222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%C3%BDroba" TargetMode="External"/><Relationship Id="rId2" Type="http://schemas.openxmlformats.org/officeDocument/2006/relationships/hyperlink" Target="http://cs.wikipedia.org/w/index.php?title=Nauk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Objev" TargetMode="External"/><Relationship Id="rId5" Type="http://schemas.openxmlformats.org/officeDocument/2006/relationships/hyperlink" Target="http://cs.wikipedia.org/wiki/Surovina" TargetMode="External"/><Relationship Id="rId4" Type="http://schemas.openxmlformats.org/officeDocument/2006/relationships/hyperlink" Target="http://cs.wikipedia.org/w/index.php?title=V%C3%BDrobek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2"/>
          </a:xfrm>
        </p:spPr>
        <p:txBody>
          <a:bodyPr/>
          <a:lstStyle/>
          <a:p>
            <a:pPr algn="ctr"/>
            <a:r>
              <a:rPr lang="cs-CZ" sz="7200" dirty="0" smtClean="0">
                <a:latin typeface="Algerian" panose="04020705040A02060702" pitchFamily="82" charset="0"/>
              </a:rPr>
              <a:t>TECHNIKA</a:t>
            </a:r>
            <a:endParaRPr lang="cs-CZ" sz="7200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\\sblan2\share\Práce žáků\Počítačová soutěž Bajtík 2014\Megabajtík\Neugebauer Jan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blan2\share\Práce žáků\Počítačová soutěž Bajtík 2014\Megabajtík\Neugebauer Jan\Logo Neugebauer J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63284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1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435">
        <p14:switch dir="r"/>
      </p:transition>
    </mc:Choice>
    <mc:Fallback>
      <p:transition spd="slow" advTm="34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                            </a:t>
            </a:r>
          </a:p>
          <a:p>
            <a:pPr marL="0" indent="0" algn="ctr">
              <a:buNone/>
            </a:pPr>
            <a:r>
              <a:rPr lang="cs-CZ" dirty="0" smtClean="0"/>
              <a:t>          </a:t>
            </a:r>
            <a:r>
              <a:rPr lang="cs-CZ" sz="7200" dirty="0" smtClean="0">
                <a:latin typeface="Algerian" panose="04020705040A02060702" pitchFamily="82" charset="0"/>
              </a:rPr>
              <a:t>KONEC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75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447">
        <p14:vortex dir="r"/>
      </p:transition>
    </mc:Choice>
    <mc:Fallback>
      <p:transition spd="slow" advTm="24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Technika</a:t>
            </a:r>
            <a:endParaRPr lang="cs-CZ" sz="3600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cs-CZ" sz="2600" b="1" u="sng" dirty="0" smtClean="0"/>
              <a:t>Technika</a:t>
            </a:r>
            <a:r>
              <a:rPr lang="cs-CZ" sz="2600" u="sng" dirty="0" smtClean="0"/>
              <a:t> (z řeckého </a:t>
            </a:r>
            <a:r>
              <a:rPr lang="cs-CZ" sz="2600" i="1" u="sng" dirty="0" err="1" smtClean="0">
                <a:hlinkClick r:id="rId2" tooltip="Techné"/>
              </a:rPr>
              <a:t>techné</a:t>
            </a:r>
            <a:r>
              <a:rPr lang="cs-CZ" sz="2600" u="sng" dirty="0" smtClean="0"/>
              <a:t> – řemeslo, umění) je základní označení pro složku </a:t>
            </a:r>
            <a:r>
              <a:rPr lang="cs-CZ" sz="2600" u="sng" dirty="0" smtClean="0">
                <a:hlinkClick r:id="rId3" tooltip="Člověk moudrý"/>
              </a:rPr>
              <a:t>lidské</a:t>
            </a:r>
            <a:r>
              <a:rPr lang="cs-CZ" sz="2600" u="sng" dirty="0" smtClean="0"/>
              <a:t> </a:t>
            </a:r>
            <a:r>
              <a:rPr lang="cs-CZ" sz="2600" u="sng" dirty="0" smtClean="0">
                <a:hlinkClick r:id="rId4" tooltip="Kultura"/>
              </a:rPr>
              <a:t>kultury</a:t>
            </a:r>
            <a:r>
              <a:rPr lang="cs-CZ" sz="2600" u="sng" dirty="0" smtClean="0"/>
              <a:t>, která zaručuje schopnost nebo dovednost v kterémkoli oboru konání. Z počátku se používalo v </a:t>
            </a:r>
            <a:r>
              <a:rPr lang="cs-CZ" sz="2600" u="sng" dirty="0" smtClean="0">
                <a:hlinkClick r:id="rId5" tooltip="Umění"/>
              </a:rPr>
              <a:t>umělecké činnosti</a:t>
            </a:r>
            <a:r>
              <a:rPr lang="cs-CZ" sz="2600" u="sng" dirty="0" smtClean="0"/>
              <a:t>, postupně se rozšířilo na veškerou lidskou činnost.</a:t>
            </a:r>
            <a:endParaRPr lang="cs-CZ" sz="2600" u="sng" dirty="0"/>
          </a:p>
        </p:txBody>
      </p:sp>
    </p:spTree>
    <p:extLst>
      <p:ext uri="{BB962C8B-B14F-4D97-AF65-F5344CB8AC3E}">
        <p14:creationId xmlns:p14="http://schemas.microsoft.com/office/powerpoint/2010/main" val="271740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134">
        <p14:honeycomb/>
      </p:transition>
    </mc:Choice>
    <mc:Fallback>
      <p:transition spd="slow" advTm="41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1512168"/>
          </a:xfrm>
        </p:spPr>
        <p:txBody>
          <a:bodyPr>
            <a:noAutofit/>
          </a:bodyPr>
          <a:lstStyle/>
          <a:p>
            <a:r>
              <a:rPr lang="cs-CZ" sz="3600" u="sng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Dnes už by se lidé bez techniky neobešly</a:t>
            </a:r>
            <a:endParaRPr lang="cs-CZ" sz="3600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438400"/>
            <a:ext cx="7160840" cy="2502768"/>
          </a:xfrm>
        </p:spPr>
        <p:txBody>
          <a:bodyPr>
            <a:normAutofit/>
          </a:bodyPr>
          <a:lstStyle/>
          <a:p>
            <a:pPr lvl="3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Lidé využívají techniku skoro všude v domácnosti na cestách .Lidé bez techniky by nebyli lidé.</a:t>
            </a:r>
            <a:endParaRPr lang="cs-CZ" sz="28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6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279">
        <p14:honeycomb/>
      </p:transition>
    </mc:Choice>
    <mc:Fallback>
      <p:transition spd="slow" advTm="42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Obrázky   techniky</a:t>
            </a:r>
            <a:endParaRPr lang="cs-CZ" sz="3600" u="sng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\\sblan2\share\Práce žáků\Počítačová soutěž Bajtík 2014\Megabajtík\Neugebauer Jan\imagesVQPTIM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44824"/>
            <a:ext cx="32403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ebcarcenter.com/dossier/technologie/volkswagen-technologie-2008/volkswagen-technologie-2008-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0963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21stoleti.cz/wp-content/images/1258541949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221088"/>
            <a:ext cx="32403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incheba.cz/common/images/inchebanews/3261/2013-12-03-04-10-13-800-800-0-novinky-v-oboru-a-nove-technologie-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1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563">
        <p14:honeycomb/>
      </p:transition>
    </mc:Choice>
    <mc:Fallback>
      <p:transition spd="slow" advTm="3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Technika</a:t>
            </a:r>
            <a:endParaRPr lang="cs-CZ" sz="3600" u="sng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u="sng" dirty="0"/>
              <a:t>Dnes je technika chápána jako souhrn historicky se rozvíjejících lidských činností a pracovních způsobů založených na aplikaci </a:t>
            </a:r>
            <a:r>
              <a:rPr lang="cs-CZ" sz="2000" u="sng" dirty="0">
                <a:hlinkClick r:id="rId2" tooltip="Přírodní vědy"/>
              </a:rPr>
              <a:t>přírodních věd</a:t>
            </a:r>
            <a:r>
              <a:rPr lang="cs-CZ" sz="2000" u="sng" dirty="0"/>
              <a:t>, kdy lidé s </a:t>
            </a:r>
            <a:r>
              <a:rPr lang="cs-CZ" sz="2000" u="sng" dirty="0" err="1"/>
              <a:t>použítím</a:t>
            </a:r>
            <a:r>
              <a:rPr lang="cs-CZ" sz="2000" u="sng" dirty="0"/>
              <a:t> nástrojů (či výrobních prostředků), energie a </a:t>
            </a:r>
            <a:r>
              <a:rPr lang="cs-CZ" sz="2000" u="sng" dirty="0" err="1"/>
              <a:t>vlasních</a:t>
            </a:r>
            <a:r>
              <a:rPr lang="cs-CZ" sz="2000" u="sng" dirty="0"/>
              <a:t> (duševních i fyzických) sil přizpůsobují své životní prostředí a překonávají obtíže v </a:t>
            </a:r>
            <a:r>
              <a:rPr lang="cs-CZ" sz="2000" u="sng" dirty="0">
                <a:hlinkClick r:id="rId3" tooltip="Příroda"/>
              </a:rPr>
              <a:t>přírodě</a:t>
            </a:r>
            <a:r>
              <a:rPr lang="cs-CZ" sz="2000" u="sng" dirty="0"/>
              <a:t>. Technika jako vývoj a použití </a:t>
            </a:r>
            <a:r>
              <a:rPr lang="cs-CZ" sz="2000" u="sng" dirty="0">
                <a:hlinkClick r:id="rId4" tooltip="Nástroj"/>
              </a:rPr>
              <a:t>nástrojů</a:t>
            </a:r>
            <a:r>
              <a:rPr lang="cs-CZ" sz="2000" u="sng" dirty="0"/>
              <a:t>, </a:t>
            </a:r>
            <a:r>
              <a:rPr lang="cs-CZ" sz="2000" u="sng" dirty="0">
                <a:hlinkClick r:id="rId5" tooltip="Stroj"/>
              </a:rPr>
              <a:t>strojů</a:t>
            </a:r>
            <a:r>
              <a:rPr lang="cs-CZ" sz="2000" u="sng" dirty="0"/>
              <a:t>, </a:t>
            </a:r>
            <a:r>
              <a:rPr lang="cs-CZ" sz="2000" u="sng" dirty="0">
                <a:hlinkClick r:id="rId6" tooltip="Látka"/>
              </a:rPr>
              <a:t>materiálů</a:t>
            </a:r>
            <a:r>
              <a:rPr lang="cs-CZ" sz="2000" u="sng" dirty="0"/>
              <a:t> a </a:t>
            </a:r>
            <a:r>
              <a:rPr lang="cs-CZ" sz="2000" u="sng" dirty="0">
                <a:hlinkClick r:id="rId7" tooltip="Proces"/>
              </a:rPr>
              <a:t>procesů</a:t>
            </a:r>
            <a:r>
              <a:rPr lang="cs-CZ" sz="2000" u="sng" dirty="0"/>
              <a:t> k řešení problémů při lidské činnosti zhodnocuje a využívá výsledky vědeckého bádání ve prospěch lidstva, vytváří bohatství společnosti a vede lidstvo na vyšší stupeň hmotného blahobytu a kultury. </a:t>
            </a:r>
            <a:r>
              <a:rPr lang="cs-CZ" sz="2000" u="sng" dirty="0" err="1"/>
              <a:t>Liský</a:t>
            </a:r>
            <a:r>
              <a:rPr lang="cs-CZ" sz="2000" u="sng" dirty="0"/>
              <a:t> druh touto schopností a šíří přetváření svého světa výrazně překračuje jiné známé organismy.</a:t>
            </a:r>
          </a:p>
        </p:txBody>
      </p:sp>
    </p:spTree>
    <p:extLst>
      <p:ext uri="{BB962C8B-B14F-4D97-AF65-F5344CB8AC3E}">
        <p14:creationId xmlns:p14="http://schemas.microsoft.com/office/powerpoint/2010/main" val="22315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96">
        <p14:honeycomb/>
      </p:transition>
    </mc:Choice>
    <mc:Fallback>
      <p:transition spd="slow" advTm="40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VÝVOJ TECHNIKY</a:t>
            </a:r>
            <a:endParaRPr lang="cs-CZ" sz="3600" u="sng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sng" dirty="0" smtClean="0"/>
              <a:t>Technika se vyvíjí úměrně s rozvojem lidstva a stupněm vědeckého poznání světa. Ve svém vývoji prošla několika stupni </a:t>
            </a:r>
            <a:r>
              <a:rPr lang="cs-CZ" sz="2400" u="sng" dirty="0"/>
              <a:t>charakterizovanými rozvojem (stavem) poznání, rozvojem </a:t>
            </a:r>
            <a:r>
              <a:rPr lang="cs-CZ" sz="2400" u="sng" dirty="0">
                <a:hlinkClick r:id="rId2" tooltip="Výrobní prostředek"/>
              </a:rPr>
              <a:t>výrobních prostředků</a:t>
            </a:r>
            <a:r>
              <a:rPr lang="cs-CZ" sz="2400" u="sng" dirty="0"/>
              <a:t>, výrobních </a:t>
            </a:r>
            <a:r>
              <a:rPr lang="cs-CZ" sz="2400" u="sng" dirty="0" smtClean="0"/>
              <a:t>způsobů </a:t>
            </a:r>
            <a:r>
              <a:rPr lang="cs-CZ" sz="2400" u="sng" dirty="0"/>
              <a:t>a </a:t>
            </a:r>
            <a:r>
              <a:rPr lang="cs-CZ" sz="2400" u="sng" dirty="0">
                <a:hlinkClick r:id="rId3" tooltip="Produktivita"/>
              </a:rPr>
              <a:t>produktivity práce</a:t>
            </a:r>
            <a:r>
              <a:rPr lang="cs-CZ" sz="2400" u="sng" dirty="0"/>
              <a:t>. Technika přináší lidem nástroje, které svoji silou překračují účinek geologických sil Země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22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125">
        <p14:vortex dir="r"/>
      </p:transition>
    </mc:Choice>
    <mc:Fallback>
      <p:transition spd="slow" advTm="4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Vývoj techniky   od :</a:t>
            </a:r>
            <a:endParaRPr lang="cs-CZ" sz="3600" u="sng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3140969"/>
            <a:ext cx="603461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linternaute.com/auto/concept-car/mondial-de-l-auto-2012-peugeot-onyx-concept/image/peugeot-onyx-concept-technologie-hybrid4-136549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7"/>
            <a:ext cx="309634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img.skoda-virt.cz/vase_auta_upload/2/4527/4527_2008-03-01_18-14-42_8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164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img.skoda-virt.cz/vase_auta_upload/2/4527/4527_2008-03-01_19-01-46_33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76872"/>
            <a:ext cx="4176464" cy="35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auto-mania.cz/wp-content/uploads/2014/03/Skoda-Forman-Marath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296" y="2564358"/>
            <a:ext cx="175074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4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44">
        <p14:vortex dir="r"/>
      </p:transition>
    </mc:Choice>
    <mc:Fallback>
      <p:transition spd="slow" advTm="4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Vývoj techniky do </a:t>
            </a:r>
            <a:r>
              <a:rPr lang="cs-CZ" sz="3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:</a:t>
            </a:r>
            <a:endParaRPr lang="cs-CZ" sz="3600" dirty="0">
              <a:latin typeface="Algerian" panose="04020705040A02060702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9361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auto-mania.cz/wp-content/uploads/2014/03/Skoda-Forman-Marath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604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TP_0Ax6QjnRZP3nvETMuCo1gZh-iBMHvhs2QhST16a_D4o9uQQ8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9604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0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456">
        <p14:vortex dir="r"/>
      </p:transition>
    </mc:Choice>
    <mc:Fallback>
      <p:transition spd="slow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5113" cy="924475"/>
          </a:xfrm>
        </p:spPr>
        <p:txBody>
          <a:bodyPr/>
          <a:lstStyle/>
          <a:p>
            <a:r>
              <a:rPr lang="cs-CZ" sz="3600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CO JE TO TECHNIKA</a:t>
            </a:r>
            <a:endParaRPr lang="cs-CZ" sz="3600" u="sng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Technika </a:t>
            </a:r>
            <a:r>
              <a:rPr lang="cs-CZ" sz="2800" u="sng" dirty="0"/>
              <a:t>je </a:t>
            </a:r>
            <a:r>
              <a:rPr lang="cs-CZ" sz="2800" u="sng" dirty="0">
                <a:hlinkClick r:id="rId2" tooltip="Nauka (stránka neexistuje)"/>
              </a:rPr>
              <a:t>nauka</a:t>
            </a:r>
            <a:r>
              <a:rPr lang="cs-CZ" sz="2800" u="sng" dirty="0"/>
              <a:t> o </a:t>
            </a:r>
            <a:r>
              <a:rPr lang="cs-CZ" sz="2800" u="sng" dirty="0">
                <a:hlinkClick r:id="rId3" tooltip="Výroba"/>
              </a:rPr>
              <a:t>výrobě</a:t>
            </a:r>
            <a:r>
              <a:rPr lang="cs-CZ" sz="2800" u="sng" dirty="0"/>
              <a:t> materiálů a </a:t>
            </a:r>
            <a:r>
              <a:rPr lang="cs-CZ" sz="2800" u="sng" dirty="0">
                <a:hlinkClick r:id="rId4" tooltip="Výrobek (stránka neexistuje)"/>
              </a:rPr>
              <a:t>výrobků</a:t>
            </a:r>
            <a:r>
              <a:rPr lang="cs-CZ" sz="2800" u="sng" dirty="0"/>
              <a:t> z daných </a:t>
            </a:r>
            <a:r>
              <a:rPr lang="cs-CZ" sz="2800" u="sng" dirty="0">
                <a:hlinkClick r:id="rId5" tooltip="Surovina"/>
              </a:rPr>
              <a:t>surovin</a:t>
            </a:r>
            <a:r>
              <a:rPr lang="cs-CZ" sz="2800" u="sng" dirty="0"/>
              <a:t>, přičemž nemusí nezbytně používat vědecké </a:t>
            </a:r>
            <a:r>
              <a:rPr lang="cs-CZ" sz="2800" u="sng" dirty="0">
                <a:hlinkClick r:id="rId6" tooltip="Objev"/>
              </a:rPr>
              <a:t>objevy</a:t>
            </a:r>
            <a:r>
              <a:rPr lang="cs-CZ" sz="2800" u="sng" dirty="0"/>
              <a:t> a inženýrské konstrukce.</a:t>
            </a:r>
          </a:p>
        </p:txBody>
      </p:sp>
    </p:spTree>
    <p:extLst>
      <p:ext uri="{BB962C8B-B14F-4D97-AF65-F5344CB8AC3E}">
        <p14:creationId xmlns:p14="http://schemas.microsoft.com/office/powerpoint/2010/main" val="296349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724">
        <p14:vortex dir="r"/>
      </p:transition>
    </mc:Choice>
    <mc:Fallback>
      <p:transition spd="slow" advTm="37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81</TotalTime>
  <Words>270</Words>
  <Application>Microsoft Office PowerPoint</Application>
  <PresentationFormat>Předvádění na obrazovce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Došky</vt:lpstr>
      <vt:lpstr>TECHNIKA</vt:lpstr>
      <vt:lpstr>Technika</vt:lpstr>
      <vt:lpstr>Dnes už by se lidé bez techniky neobešly</vt:lpstr>
      <vt:lpstr>Obrázky   techniky</vt:lpstr>
      <vt:lpstr>Technika</vt:lpstr>
      <vt:lpstr>VÝVOJ TECHNIKY</vt:lpstr>
      <vt:lpstr>Vývoj techniky   od :</vt:lpstr>
      <vt:lpstr>Vývoj techniky do :</vt:lpstr>
      <vt:lpstr>CO JE TO TECHNIKA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8</cp:revision>
  <dcterms:created xsi:type="dcterms:W3CDTF">2014-05-15T07:39:31Z</dcterms:created>
  <dcterms:modified xsi:type="dcterms:W3CDTF">2014-05-15T09:01:19Z</dcterms:modified>
</cp:coreProperties>
</file>