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5" r:id="rId10"/>
    <p:sldId id="264"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247DD2A-5BCD-4F6B-AD47-852117F0928B}" type="datetimeFigureOut">
              <a:rPr lang="cs-CZ" smtClean="0"/>
              <a:pPr/>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247DD2A-5BCD-4F6B-AD47-852117F0928B}" type="datetimeFigureOut">
              <a:rPr lang="cs-CZ" smtClean="0"/>
              <a:pPr/>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247DD2A-5BCD-4F6B-AD47-852117F0928B}" type="datetimeFigureOut">
              <a:rPr lang="cs-CZ" smtClean="0"/>
              <a:pPr/>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247DD2A-5BCD-4F6B-AD47-852117F0928B}" type="datetimeFigureOut">
              <a:rPr lang="cs-CZ" smtClean="0"/>
              <a:pPr/>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247DD2A-5BCD-4F6B-AD47-852117F0928B}" type="datetimeFigureOut">
              <a:rPr lang="cs-CZ" smtClean="0"/>
              <a:pPr/>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247DD2A-5BCD-4F6B-AD47-852117F0928B}" type="datetimeFigureOut">
              <a:rPr lang="cs-CZ" smtClean="0"/>
              <a:pPr/>
              <a:t>15.5.2014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247DD2A-5BCD-4F6B-AD47-852117F0928B}" type="datetimeFigureOut">
              <a:rPr lang="cs-CZ" smtClean="0"/>
              <a:pPr/>
              <a:t>15.5.2014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247DD2A-5BCD-4F6B-AD47-852117F0928B}" type="datetimeFigureOut">
              <a:rPr lang="cs-CZ" smtClean="0"/>
              <a:pPr/>
              <a:t>15.5.2014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247DD2A-5BCD-4F6B-AD47-852117F0928B}" type="datetimeFigureOut">
              <a:rPr lang="cs-CZ" smtClean="0"/>
              <a:pPr/>
              <a:t>15.5.2014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247DD2A-5BCD-4F6B-AD47-852117F0928B}" type="datetimeFigureOut">
              <a:rPr lang="cs-CZ" smtClean="0"/>
              <a:pPr/>
              <a:t>15.5.2014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247DD2A-5BCD-4F6B-AD47-852117F0928B}" type="datetimeFigureOut">
              <a:rPr lang="cs-CZ" smtClean="0"/>
              <a:pPr/>
              <a:t>15.5.2014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B76776-6BD2-445C-B548-2428027B3437}"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47DD2A-5BCD-4F6B-AD47-852117F0928B}" type="datetimeFigureOut">
              <a:rPr lang="cs-CZ" smtClean="0"/>
              <a:pPr/>
              <a:t>15.5.2014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76776-6BD2-445C-B548-2428027B3437}"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logo-petra-hrňová.png"/>
          <p:cNvPicPr>
            <a:picLocks noChangeAspect="1"/>
          </p:cNvPicPr>
          <p:nvPr/>
        </p:nvPicPr>
        <p:blipFill>
          <a:blip r:embed="rId2" cstate="print"/>
          <a:stretch>
            <a:fillRect/>
          </a:stretch>
        </p:blipFill>
        <p:spPr>
          <a:xfrm>
            <a:off x="0" y="3574440"/>
            <a:ext cx="9144000" cy="3283560"/>
          </a:xfrm>
          <a:prstGeom prst="rect">
            <a:avLst/>
          </a:prstGeom>
        </p:spPr>
      </p:pic>
      <p:sp>
        <p:nvSpPr>
          <p:cNvPr id="2" name="Nadpis 1"/>
          <p:cNvSpPr>
            <a:spLocks noGrp="1"/>
          </p:cNvSpPr>
          <p:nvPr>
            <p:ph type="ctrTitle"/>
          </p:nvPr>
        </p:nvSpPr>
        <p:spPr>
          <a:xfrm>
            <a:off x="467544" y="692696"/>
            <a:ext cx="7772400" cy="1470025"/>
          </a:xfrm>
        </p:spPr>
        <p:txBody>
          <a:bodyPr>
            <a:normAutofit/>
          </a:bodyPr>
          <a:lstStyle/>
          <a:p>
            <a:r>
              <a:rPr lang="cs-CZ" sz="8000" dirty="0" smtClean="0">
                <a:solidFill>
                  <a:srgbClr val="FF0000"/>
                </a:solidFill>
              </a:rPr>
              <a:t>Svět techniky a já</a:t>
            </a:r>
            <a:endParaRPr lang="cs-CZ" sz="8000" dirty="0">
              <a:solidFill>
                <a:srgbClr val="FF0000"/>
              </a:solidFill>
            </a:endParaRPr>
          </a:p>
        </p:txBody>
      </p:sp>
      <p:sp>
        <p:nvSpPr>
          <p:cNvPr id="3" name="Podnadpis 2"/>
          <p:cNvSpPr>
            <a:spLocks noGrp="1"/>
          </p:cNvSpPr>
          <p:nvPr>
            <p:ph type="subTitle" idx="1"/>
          </p:nvPr>
        </p:nvSpPr>
        <p:spPr>
          <a:xfrm>
            <a:off x="1547664" y="2420888"/>
            <a:ext cx="5688632" cy="864096"/>
          </a:xfrm>
        </p:spPr>
        <p:txBody>
          <a:bodyPr/>
          <a:lstStyle/>
          <a:p>
            <a:r>
              <a:rPr lang="cs-CZ" dirty="0" smtClean="0">
                <a:solidFill>
                  <a:srgbClr val="FF0000"/>
                </a:solidFill>
              </a:rPr>
              <a:t>Petra </a:t>
            </a:r>
            <a:r>
              <a:rPr lang="cs-CZ" dirty="0" err="1" smtClean="0">
                <a:solidFill>
                  <a:srgbClr val="FF0000"/>
                </a:solidFill>
              </a:rPr>
              <a:t>Hrňová</a:t>
            </a:r>
            <a:endParaRPr lang="cs-CZ"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23528" y="1988840"/>
            <a:ext cx="8460432" cy="2308324"/>
          </a:xfrm>
          <a:prstGeom prst="rect">
            <a:avLst/>
          </a:prstGeom>
        </p:spPr>
        <p:txBody>
          <a:bodyPr wrap="square">
            <a:spAutoFit/>
          </a:bodyPr>
          <a:lstStyle/>
          <a:p>
            <a:r>
              <a:rPr lang="cs-CZ" sz="1200" dirty="0" smtClean="0">
                <a:solidFill>
                  <a:srgbClr val="FFFFFF"/>
                </a:solidFill>
              </a:rPr>
              <a:t>http://i.</a:t>
            </a:r>
            <a:r>
              <a:rPr lang="cs-CZ" sz="1200" dirty="0" err="1" smtClean="0">
                <a:solidFill>
                  <a:srgbClr val="FFFFFF"/>
                </a:solidFill>
              </a:rPr>
              <a:t>idnes.cz</a:t>
            </a:r>
            <a:r>
              <a:rPr lang="cs-CZ" sz="1200" dirty="0" smtClean="0">
                <a:solidFill>
                  <a:srgbClr val="FFFFFF"/>
                </a:solidFill>
              </a:rPr>
              <a:t>/10/022/c460/KOR312c35_</a:t>
            </a:r>
            <a:r>
              <a:rPr lang="cs-CZ" sz="1200" dirty="0" err="1" smtClean="0">
                <a:solidFill>
                  <a:srgbClr val="FFFFFF"/>
                </a:solidFill>
              </a:rPr>
              <a:t>SamsungWave</a:t>
            </a:r>
            <a:r>
              <a:rPr lang="cs-CZ" sz="1200" dirty="0" smtClean="0">
                <a:solidFill>
                  <a:srgbClr val="FFFFFF"/>
                </a:solidFill>
              </a:rPr>
              <a:t>_2.jpg</a:t>
            </a:r>
          </a:p>
          <a:p>
            <a:r>
              <a:rPr lang="cs-CZ" sz="1200" dirty="0" smtClean="0">
                <a:solidFill>
                  <a:srgbClr val="FFFFFF"/>
                </a:solidFill>
              </a:rPr>
              <a:t>http://www.</a:t>
            </a:r>
            <a:r>
              <a:rPr lang="cs-CZ" sz="1200" dirty="0" err="1" smtClean="0">
                <a:solidFill>
                  <a:srgbClr val="FFFFFF"/>
                </a:solidFill>
              </a:rPr>
              <a:t>designmagazin.cz</a:t>
            </a:r>
            <a:r>
              <a:rPr lang="cs-CZ" sz="1200" dirty="0" smtClean="0">
                <a:solidFill>
                  <a:srgbClr val="FFFFFF"/>
                </a:solidFill>
              </a:rPr>
              <a:t>/foto/2009/03/auto-</a:t>
            </a:r>
            <a:r>
              <a:rPr lang="cs-CZ" sz="1200" dirty="0" err="1" smtClean="0">
                <a:solidFill>
                  <a:srgbClr val="FFFFFF"/>
                </a:solidFill>
              </a:rPr>
              <a:t>tata</a:t>
            </a:r>
            <a:r>
              <a:rPr lang="cs-CZ" sz="1200" dirty="0" smtClean="0">
                <a:solidFill>
                  <a:srgbClr val="FFFFFF"/>
                </a:solidFill>
              </a:rPr>
              <a:t>-</a:t>
            </a:r>
            <a:r>
              <a:rPr lang="cs-CZ" sz="1200" dirty="0" err="1" smtClean="0">
                <a:solidFill>
                  <a:srgbClr val="FFFFFF"/>
                </a:solidFill>
              </a:rPr>
              <a:t>nano</a:t>
            </a:r>
            <a:r>
              <a:rPr lang="cs-CZ" sz="1200" dirty="0" smtClean="0">
                <a:solidFill>
                  <a:srgbClr val="FFFFFF"/>
                </a:solidFill>
              </a:rPr>
              <a:t>-1.jpg</a:t>
            </a:r>
          </a:p>
          <a:p>
            <a:r>
              <a:rPr lang="cs-CZ" sz="1200" dirty="0" smtClean="0">
                <a:solidFill>
                  <a:srgbClr val="FFFFFF"/>
                </a:solidFill>
              </a:rPr>
              <a:t>http://t0.gstatic.com/</a:t>
            </a:r>
            <a:r>
              <a:rPr lang="cs-CZ" sz="1200" dirty="0" err="1" smtClean="0">
                <a:solidFill>
                  <a:srgbClr val="FFFFFF"/>
                </a:solidFill>
              </a:rPr>
              <a:t>images</a:t>
            </a:r>
            <a:r>
              <a:rPr lang="cs-CZ" sz="1200" dirty="0" smtClean="0">
                <a:solidFill>
                  <a:srgbClr val="FFFFFF"/>
                </a:solidFill>
              </a:rPr>
              <a:t>?q=</a:t>
            </a:r>
            <a:r>
              <a:rPr lang="cs-CZ" sz="1200" dirty="0" err="1" smtClean="0">
                <a:solidFill>
                  <a:srgbClr val="FFFFFF"/>
                </a:solidFill>
              </a:rPr>
              <a:t>tbn</a:t>
            </a:r>
            <a:r>
              <a:rPr lang="cs-CZ" sz="1200" dirty="0" smtClean="0">
                <a:solidFill>
                  <a:srgbClr val="FFFFFF"/>
                </a:solidFill>
              </a:rPr>
              <a:t>:ANd9GcSDhQWxQlix8nlZ20X-kD0e85xSkyfeqOErpZwSdejtUz29S1mc</a:t>
            </a:r>
          </a:p>
          <a:p>
            <a:r>
              <a:rPr lang="cs-CZ" sz="1200" dirty="0" smtClean="0">
                <a:solidFill>
                  <a:srgbClr val="FFFFFF"/>
                </a:solidFill>
              </a:rPr>
              <a:t>https://encrypted-tbn2.gstatic.com/images?q=tbn:ANd9GcR_5XvfoJbozuHvWy4x0ADeqC7OuHCzgH_M5VUcjEsPhtc2DXB1sQ</a:t>
            </a:r>
          </a:p>
          <a:p>
            <a:r>
              <a:rPr lang="cs-CZ" sz="1200" dirty="0" smtClean="0">
                <a:solidFill>
                  <a:srgbClr val="FFFFFF"/>
                </a:solidFill>
              </a:rPr>
              <a:t>https://encrypted-tbn0.gstatic.com/images?q=tbn:ANd9GcTmy2x_EjcnF8lsh6tLVtoeYcscz8cUPTFoXKBh_Cr6ID4A2PN6</a:t>
            </a:r>
          </a:p>
          <a:p>
            <a:r>
              <a:rPr lang="cs-CZ" sz="1200" dirty="0" smtClean="0">
                <a:solidFill>
                  <a:srgbClr val="FFFFFF"/>
                </a:solidFill>
              </a:rPr>
              <a:t>https://encrypted-tbn3.gstatic.com/images?q=tbn:ANd9GcQRy7XllKC0P0TynZ7qKNZ85q3iENlW9pHtoVTBpGsKjLTm84ap</a:t>
            </a:r>
          </a:p>
          <a:p>
            <a:r>
              <a:rPr lang="cs-CZ" sz="1200" dirty="0" smtClean="0">
                <a:solidFill>
                  <a:srgbClr val="FFFFFF"/>
                </a:solidFill>
              </a:rPr>
              <a:t>https://encrypted-tbn1.gstatic.com/images?q=tbn:ANd9GcRkQLraMNz3DupaV7EscG4yM6gEemevbzA8v9nOArygsBBtXgXg</a:t>
            </a:r>
          </a:p>
          <a:p>
            <a:r>
              <a:rPr lang="cs-CZ" sz="1200" dirty="0" smtClean="0">
                <a:solidFill>
                  <a:srgbClr val="FFFFFF"/>
                </a:solidFill>
              </a:rPr>
              <a:t>http://www.policie-</a:t>
            </a:r>
            <a:r>
              <a:rPr lang="cs-CZ" sz="1200" dirty="0" err="1" smtClean="0">
                <a:solidFill>
                  <a:srgbClr val="FFFFFF"/>
                </a:solidFill>
              </a:rPr>
              <a:t>cr.cz</a:t>
            </a:r>
            <a:r>
              <a:rPr lang="cs-CZ" sz="1200" dirty="0" smtClean="0">
                <a:solidFill>
                  <a:srgbClr val="FFFFFF"/>
                </a:solidFill>
              </a:rPr>
              <a:t>/produkty_foto/produkt-1190121934.jpg</a:t>
            </a:r>
          </a:p>
          <a:p>
            <a:r>
              <a:rPr lang="cs-CZ" sz="1200" dirty="0" smtClean="0">
                <a:solidFill>
                  <a:srgbClr val="FFFFFF"/>
                </a:solidFill>
              </a:rPr>
              <a:t>http://nd01.jxs.cz/904/594/8731819238_41308206_o2.gif</a:t>
            </a:r>
          </a:p>
          <a:p>
            <a:r>
              <a:rPr lang="cs-CZ" sz="1200" dirty="0" smtClean="0">
                <a:solidFill>
                  <a:srgbClr val="FFFFFF"/>
                </a:solidFill>
              </a:rPr>
              <a:t>https://encrypted-tbn1.gstatic.com/images?q=tbn:ANd9GcS1BG0Y8KlPIA9TSsG2xGGTelttck1sgRBO_MY-KmuFmtXZzzAZ</a:t>
            </a:r>
          </a:p>
          <a:p>
            <a:r>
              <a:rPr lang="cs-CZ" sz="1200" dirty="0" smtClean="0">
                <a:solidFill>
                  <a:srgbClr val="FFFFFF"/>
                </a:solidFill>
              </a:rPr>
              <a:t>http://upload.wikimedia.org/wikipedia/commons/8/81/Druh%C3%A1_%C4%8Ceskoslovensk%C3%A1_republika_1938.png</a:t>
            </a:r>
          </a:p>
          <a:p>
            <a:endParaRPr lang="cs-CZ" sz="1200" dirty="0">
              <a:solidFill>
                <a:srgbClr val="FFFFFF"/>
              </a:solidFill>
            </a:endParaRPr>
          </a:p>
        </p:txBody>
      </p:sp>
      <p:sp>
        <p:nvSpPr>
          <p:cNvPr id="5" name="TextovéPole 4"/>
          <p:cNvSpPr txBox="1"/>
          <p:nvPr/>
        </p:nvSpPr>
        <p:spPr>
          <a:xfrm>
            <a:off x="467544" y="1340768"/>
            <a:ext cx="3528392" cy="523220"/>
          </a:xfrm>
          <a:prstGeom prst="rect">
            <a:avLst/>
          </a:prstGeom>
          <a:noFill/>
        </p:spPr>
        <p:txBody>
          <a:bodyPr wrap="square" rtlCol="0">
            <a:spAutoFit/>
          </a:bodyPr>
          <a:lstStyle/>
          <a:p>
            <a:r>
              <a:rPr lang="cs-CZ" sz="2800" b="1" dirty="0" smtClean="0">
                <a:solidFill>
                  <a:srgbClr val="FFFFFF"/>
                </a:solidFill>
              </a:rPr>
              <a:t>Zdroje obrázků:</a:t>
            </a:r>
            <a:endParaRPr lang="cs-CZ" sz="2800" b="1" dirty="0">
              <a:solidFill>
                <a:srgbClr val="FFFFFF"/>
              </a:solidFill>
            </a:endParaRPr>
          </a:p>
        </p:txBody>
      </p:sp>
      <p:sp>
        <p:nvSpPr>
          <p:cNvPr id="6" name="TextovéPole 5"/>
          <p:cNvSpPr txBox="1"/>
          <p:nvPr/>
        </p:nvSpPr>
        <p:spPr>
          <a:xfrm>
            <a:off x="1403648" y="4869160"/>
            <a:ext cx="6336704" cy="523220"/>
          </a:xfrm>
          <a:prstGeom prst="rect">
            <a:avLst/>
          </a:prstGeom>
          <a:noFill/>
        </p:spPr>
        <p:txBody>
          <a:bodyPr wrap="square" rtlCol="0">
            <a:spAutoFit/>
          </a:bodyPr>
          <a:lstStyle/>
          <a:p>
            <a:r>
              <a:rPr lang="cs-CZ" sz="2800" b="1" dirty="0" smtClean="0">
                <a:solidFill>
                  <a:srgbClr val="FFFFFF"/>
                </a:solidFill>
              </a:rPr>
              <a:t>Informace jsem čerpala z </a:t>
            </a:r>
            <a:r>
              <a:rPr lang="cs-CZ" sz="2800" b="1" dirty="0" err="1" smtClean="0">
                <a:solidFill>
                  <a:srgbClr val="FFFFFF"/>
                </a:solidFill>
              </a:rPr>
              <a:t>Wikipedie</a:t>
            </a:r>
            <a:r>
              <a:rPr lang="cs-CZ" sz="2800" b="1" dirty="0" smtClean="0">
                <a:solidFill>
                  <a:srgbClr val="FFFFFF"/>
                </a:solidFill>
              </a:rPr>
              <a:t> </a:t>
            </a:r>
            <a:endParaRPr lang="cs-CZ" sz="2800" b="1" dirty="0">
              <a:solidFill>
                <a:srgbClr val="FFFFFF"/>
              </a:solidFill>
            </a:endParaRPr>
          </a:p>
        </p:txBody>
      </p:sp>
      <p:sp>
        <p:nvSpPr>
          <p:cNvPr id="7" name="Obdélník 6"/>
          <p:cNvSpPr/>
          <p:nvPr/>
        </p:nvSpPr>
        <p:spPr>
          <a:xfrm>
            <a:off x="323528" y="4077072"/>
            <a:ext cx="6120680" cy="261610"/>
          </a:xfrm>
          <a:prstGeom prst="rect">
            <a:avLst/>
          </a:prstGeom>
        </p:spPr>
        <p:txBody>
          <a:bodyPr wrap="square">
            <a:spAutoFit/>
          </a:bodyPr>
          <a:lstStyle/>
          <a:p>
            <a:r>
              <a:rPr lang="cs-CZ" sz="1100" dirty="0" smtClean="0">
                <a:solidFill>
                  <a:srgbClr val="FFFFFF"/>
                </a:solidFill>
              </a:rPr>
              <a:t>http://d.wapday.com:8080/animation/ccontennt/16024-f/dot_waving.gif?__sid=OV56WTM&amp;lang=cs</a:t>
            </a:r>
            <a:endParaRPr lang="cs-CZ" sz="1100" dirty="0">
              <a:solidFill>
                <a:srgbClr val="FFFF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http://www.designmagazin.cz/foto/2009/03/auto-tata-nano-1.jpg"/>
          <p:cNvPicPr>
            <a:picLocks noChangeAspect="1" noChangeArrowheads="1"/>
          </p:cNvPicPr>
          <p:nvPr/>
        </p:nvPicPr>
        <p:blipFill>
          <a:blip r:embed="rId2" cstate="print"/>
          <a:srcRect/>
          <a:stretch>
            <a:fillRect/>
          </a:stretch>
        </p:blipFill>
        <p:spPr bwMode="auto">
          <a:xfrm>
            <a:off x="2627784" y="5151580"/>
            <a:ext cx="2844033" cy="1706420"/>
          </a:xfrm>
          <a:prstGeom prst="rect">
            <a:avLst/>
          </a:prstGeom>
          <a:noFill/>
        </p:spPr>
      </p:pic>
      <p:sp>
        <p:nvSpPr>
          <p:cNvPr id="2" name="TextovéPole 1"/>
          <p:cNvSpPr txBox="1"/>
          <p:nvPr/>
        </p:nvSpPr>
        <p:spPr>
          <a:xfrm>
            <a:off x="755576" y="1916832"/>
            <a:ext cx="7632848" cy="2554545"/>
          </a:xfrm>
          <a:prstGeom prst="rect">
            <a:avLst/>
          </a:prstGeom>
          <a:noFill/>
        </p:spPr>
        <p:txBody>
          <a:bodyPr wrap="square" rtlCol="0">
            <a:spAutoFit/>
          </a:bodyPr>
          <a:lstStyle/>
          <a:p>
            <a:r>
              <a:rPr lang="cs-CZ" sz="3200" dirty="0" smtClean="0">
                <a:solidFill>
                  <a:srgbClr val="FF0000"/>
                </a:solidFill>
              </a:rPr>
              <a:t>Každý si pod slovem technologie představí třeba mobil, počítač, nebo třeba auto. Ale proč se na svět koukat stereotypním zrakem? Proč se třeba při slovu technologie nevybaví tresty smrti? </a:t>
            </a:r>
            <a:endParaRPr lang="cs-CZ" sz="3200" dirty="0">
              <a:solidFill>
                <a:srgbClr val="FF0000"/>
              </a:solidFill>
            </a:endParaRPr>
          </a:p>
        </p:txBody>
      </p:sp>
      <p:pic>
        <p:nvPicPr>
          <p:cNvPr id="5122" name="Picture 2" descr="http://i.idnes.cz/10/022/c460/KOR312c35_SamsungWave_2.jpg"/>
          <p:cNvPicPr>
            <a:picLocks noChangeAspect="1" noChangeArrowheads="1"/>
          </p:cNvPicPr>
          <p:nvPr/>
        </p:nvPicPr>
        <p:blipFill>
          <a:blip r:embed="rId3" cstate="print"/>
          <a:srcRect/>
          <a:stretch>
            <a:fillRect/>
          </a:stretch>
        </p:blipFill>
        <p:spPr bwMode="auto">
          <a:xfrm>
            <a:off x="2555776" y="4913783"/>
            <a:ext cx="2592288" cy="1944217"/>
          </a:xfrm>
          <a:prstGeom prst="rect">
            <a:avLst/>
          </a:prstGeom>
          <a:noFill/>
        </p:spPr>
      </p:pic>
      <p:pic>
        <p:nvPicPr>
          <p:cNvPr id="5126" name="Picture 6" descr="http://t0.gstatic.com/images?q=tbn:ANd9GcSDhQWxQlix8nlZ20X-kD0e85xSkyfeqOErpZwSdejtUz29S1mc"/>
          <p:cNvPicPr>
            <a:picLocks noChangeAspect="1" noChangeArrowheads="1"/>
          </p:cNvPicPr>
          <p:nvPr/>
        </p:nvPicPr>
        <p:blipFill>
          <a:blip r:embed="rId4" cstate="print"/>
          <a:srcRect/>
          <a:stretch>
            <a:fillRect/>
          </a:stretch>
        </p:blipFill>
        <p:spPr bwMode="auto">
          <a:xfrm>
            <a:off x="3419872" y="5000624"/>
            <a:ext cx="2466975" cy="18573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0"/>
                                  </p:stCondLst>
                                  <p:childTnLst>
                                    <p:animMotion origin="layout" path="M 0.01771 -0.03052 C 0.14618 -0.28769 0.27465 -0.54486 0.33472 -0.65934 C 0.39479 -0.77382 0.37136 -0.70698 0.37778 -0.71693 " pathEditMode="relative" rAng="0" ptsTypes="aaA">
                                      <p:cBhvr>
                                        <p:cTn id="6" dur="2000" fill="hold"/>
                                        <p:tgtEl>
                                          <p:spTgt spid="5124"/>
                                        </p:tgtEl>
                                        <p:attrNameLst>
                                          <p:attrName>ppt_x</p:attrName>
                                          <p:attrName>ppt_y</p:attrName>
                                        </p:attrNameLst>
                                      </p:cBhvr>
                                      <p:rCtr x="189" y="-372"/>
                                    </p:animMotion>
                                  </p:childTnLst>
                                </p:cTn>
                              </p:par>
                              <p:par>
                                <p:cTn id="7" presetID="0" presetClass="path" presetSubtype="0" accel="50000" decel="50000" fill="hold" nodeType="withEffect">
                                  <p:stCondLst>
                                    <p:cond delay="0"/>
                                  </p:stCondLst>
                                  <p:childTnLst>
                                    <p:animMotion origin="layout" path="M 5.55556E-6 -4.16281E-7 C -0.10798 -0.2907 -0.21597 -0.58071 -0.26006 -0.70097 C -0.30416 -0.82123 -0.28437 -0.77151 -0.26458 -0.72156 " pathEditMode="relative" ptsTypes="aaA">
                                      <p:cBhvr>
                                        <p:cTn id="8" dur="2000" fill="hold"/>
                                        <p:tgtEl>
                                          <p:spTgt spid="5122"/>
                                        </p:tgtEl>
                                        <p:attrNameLst>
                                          <p:attrName>ppt_x</p:attrName>
                                          <p:attrName>ppt_y</p:attrName>
                                        </p:attrNameLst>
                                      </p:cBhvr>
                                    </p:animMotion>
                                  </p:childTnLst>
                                </p:cTn>
                              </p:par>
                            </p:childTnLst>
                          </p:cTn>
                        </p:par>
                        <p:par>
                          <p:cTn id="9" fill="hold">
                            <p:stCondLst>
                              <p:cond delay="2000"/>
                            </p:stCondLst>
                            <p:childTnLst>
                              <p:par>
                                <p:cTn id="10" presetID="9" presetClass="entr" presetSubtype="0" fill="hold" nodeType="afterEffect">
                                  <p:stCondLst>
                                    <p:cond delay="0"/>
                                  </p:stCondLst>
                                  <p:childTnLst>
                                    <p:set>
                                      <p:cBhvr>
                                        <p:cTn id="11" dur="1" fill="hold">
                                          <p:stCondLst>
                                            <p:cond delay="0"/>
                                          </p:stCondLst>
                                        </p:cTn>
                                        <p:tgtEl>
                                          <p:spTgt spid="5126"/>
                                        </p:tgtEl>
                                        <p:attrNameLst>
                                          <p:attrName>style.visibility</p:attrName>
                                        </p:attrNameLst>
                                      </p:cBhvr>
                                      <p:to>
                                        <p:strVal val="visible"/>
                                      </p:to>
                                    </p:set>
                                    <p:animEffect transition="in" filter="dissolve">
                                      <p:cBhvr>
                                        <p:cTn id="12"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s://encrypted-tbn2.gstatic.com/images?q=tbn:ANd9GcR_5XvfoJbozuHvWy4x0ADeqC7OuHCzgH_M5VUcjEsPhtc2DXB1sQ"/>
          <p:cNvPicPr>
            <a:picLocks noChangeAspect="1" noChangeArrowheads="1"/>
          </p:cNvPicPr>
          <p:nvPr/>
        </p:nvPicPr>
        <p:blipFill>
          <a:blip r:embed="rId2" cstate="print"/>
          <a:srcRect/>
          <a:stretch>
            <a:fillRect/>
          </a:stretch>
        </p:blipFill>
        <p:spPr bwMode="auto">
          <a:xfrm>
            <a:off x="6084168" y="3861048"/>
            <a:ext cx="2880320" cy="2742567"/>
          </a:xfrm>
          <a:prstGeom prst="rect">
            <a:avLst/>
          </a:prstGeom>
          <a:noFill/>
        </p:spPr>
      </p:pic>
      <p:pic>
        <p:nvPicPr>
          <p:cNvPr id="4098" name="Picture 2" descr="https://encrypted-tbn0.gstatic.com/images?q=tbn:ANd9GcTmy2x_EjcnF8lsh6tLVtoeYcscz8cUPTFoXKBh_Cr6ID4A2PN6"/>
          <p:cNvPicPr>
            <a:picLocks noChangeAspect="1" noChangeArrowheads="1"/>
          </p:cNvPicPr>
          <p:nvPr/>
        </p:nvPicPr>
        <p:blipFill>
          <a:blip r:embed="rId3" cstate="print"/>
          <a:srcRect/>
          <a:stretch>
            <a:fillRect/>
          </a:stretch>
        </p:blipFill>
        <p:spPr bwMode="auto">
          <a:xfrm>
            <a:off x="395536" y="3485243"/>
            <a:ext cx="2088232" cy="2641615"/>
          </a:xfrm>
          <a:prstGeom prst="rect">
            <a:avLst/>
          </a:prstGeom>
          <a:noFill/>
        </p:spPr>
      </p:pic>
      <p:sp>
        <p:nvSpPr>
          <p:cNvPr id="2" name="TextovéPole 1"/>
          <p:cNvSpPr txBox="1"/>
          <p:nvPr/>
        </p:nvSpPr>
        <p:spPr>
          <a:xfrm>
            <a:off x="971600" y="692696"/>
            <a:ext cx="7560840" cy="2677656"/>
          </a:xfrm>
          <a:prstGeom prst="rect">
            <a:avLst/>
          </a:prstGeom>
          <a:noFill/>
        </p:spPr>
        <p:txBody>
          <a:bodyPr wrap="square" rtlCol="0">
            <a:spAutoFit/>
          </a:bodyPr>
          <a:lstStyle/>
          <a:p>
            <a:r>
              <a:rPr lang="cs-CZ" sz="2800" dirty="0" smtClean="0">
                <a:solidFill>
                  <a:srgbClr val="FF0000"/>
                </a:solidFill>
              </a:rPr>
              <a:t>Trestů smrti bylo velké množství: zabití pomocí zvířat, oběšení, stáhnutí z kůže nabodnutí na kolík, upálení, zahrabání zaživa, „smrt tisíce nožů“, atd. Jedny z nejznámějších a předpokládám i nejčastější bylo setnutí hlavy mečem, sekerou, gilotinou či elektrickým křeslem. Nejnovější je smrtící injekce.</a:t>
            </a:r>
            <a:endParaRPr lang="cs-CZ"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ppt_w</p:attrName>
                                        </p:attrNameLst>
                                      </p:cBhvr>
                                      <p:tavLst>
                                        <p:tav tm="0">
                                          <p:val>
                                            <p:strVal val="#ppt_w*0.70"/>
                                          </p:val>
                                        </p:tav>
                                        <p:tav tm="100000">
                                          <p:val>
                                            <p:strVal val="#ppt_w"/>
                                          </p:val>
                                        </p:tav>
                                      </p:tavLst>
                                    </p:anim>
                                    <p:anim calcmode="lin" valueType="num">
                                      <p:cBhvr>
                                        <p:cTn id="8" dur="1000" fill="hold"/>
                                        <p:tgtEl>
                                          <p:spTgt spid="4098"/>
                                        </p:tgtEl>
                                        <p:attrNameLst>
                                          <p:attrName>ppt_h</p:attrName>
                                        </p:attrNameLst>
                                      </p:cBhvr>
                                      <p:tavLst>
                                        <p:tav tm="0">
                                          <p:val>
                                            <p:strVal val="#ppt_h"/>
                                          </p:val>
                                        </p:tav>
                                        <p:tav tm="100000">
                                          <p:val>
                                            <p:strVal val="#ppt_h"/>
                                          </p:val>
                                        </p:tav>
                                      </p:tavLst>
                                    </p:anim>
                                    <p:animEffect transition="in" filter="fade">
                                      <p:cBhvr>
                                        <p:cTn id="9" dur="1000"/>
                                        <p:tgtEl>
                                          <p:spTgt spid="4098"/>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4100"/>
                                        </p:tgtEl>
                                        <p:attrNameLst>
                                          <p:attrName>style.visibility</p:attrName>
                                        </p:attrNameLst>
                                      </p:cBhvr>
                                      <p:to>
                                        <p:strVal val="visible"/>
                                      </p:to>
                                    </p:set>
                                    <p:anim calcmode="lin" valueType="num">
                                      <p:cBhvr>
                                        <p:cTn id="13" dur="1000" fill="hold"/>
                                        <p:tgtEl>
                                          <p:spTgt spid="4100"/>
                                        </p:tgtEl>
                                        <p:attrNameLst>
                                          <p:attrName>ppt_w</p:attrName>
                                        </p:attrNameLst>
                                      </p:cBhvr>
                                      <p:tavLst>
                                        <p:tav tm="0">
                                          <p:val>
                                            <p:strVal val="#ppt_w*0.70"/>
                                          </p:val>
                                        </p:tav>
                                        <p:tav tm="100000">
                                          <p:val>
                                            <p:strVal val="#ppt_w"/>
                                          </p:val>
                                        </p:tav>
                                      </p:tavLst>
                                    </p:anim>
                                    <p:anim calcmode="lin" valueType="num">
                                      <p:cBhvr>
                                        <p:cTn id="14" dur="1000" fill="hold"/>
                                        <p:tgtEl>
                                          <p:spTgt spid="4100"/>
                                        </p:tgtEl>
                                        <p:attrNameLst>
                                          <p:attrName>ppt_h</p:attrName>
                                        </p:attrNameLst>
                                      </p:cBhvr>
                                      <p:tavLst>
                                        <p:tav tm="0">
                                          <p:val>
                                            <p:strVal val="#ppt_h"/>
                                          </p:val>
                                        </p:tav>
                                        <p:tav tm="100000">
                                          <p:val>
                                            <p:strVal val="#ppt_h"/>
                                          </p:val>
                                        </p:tav>
                                      </p:tavLst>
                                    </p:anim>
                                    <p:animEffect transition="in" filter="fade">
                                      <p:cBhvr>
                                        <p:cTn id="15" dur="10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encrypted-tbn3.gstatic.com/images?q=tbn:ANd9GcQRy7XllKC0P0TynZ7qKNZ85q3iENlW9pHtoVTBpGsKjLTm84ap"/>
          <p:cNvPicPr>
            <a:picLocks noChangeAspect="1" noChangeArrowheads="1"/>
          </p:cNvPicPr>
          <p:nvPr/>
        </p:nvPicPr>
        <p:blipFill>
          <a:blip r:embed="rId2" cstate="print"/>
          <a:srcRect/>
          <a:stretch>
            <a:fillRect/>
          </a:stretch>
        </p:blipFill>
        <p:spPr bwMode="auto">
          <a:xfrm>
            <a:off x="1403648" y="3140968"/>
            <a:ext cx="2548971" cy="3312368"/>
          </a:xfrm>
          <a:prstGeom prst="rect">
            <a:avLst/>
          </a:prstGeom>
          <a:noFill/>
        </p:spPr>
      </p:pic>
      <p:sp>
        <p:nvSpPr>
          <p:cNvPr id="3" name="TextovéPole 2"/>
          <p:cNvSpPr txBox="1"/>
          <p:nvPr/>
        </p:nvSpPr>
        <p:spPr>
          <a:xfrm>
            <a:off x="323528" y="476672"/>
            <a:ext cx="8532440" cy="2554545"/>
          </a:xfrm>
          <a:prstGeom prst="rect">
            <a:avLst/>
          </a:prstGeom>
          <a:noFill/>
        </p:spPr>
        <p:txBody>
          <a:bodyPr wrap="square" rtlCol="0">
            <a:spAutoFit/>
          </a:bodyPr>
          <a:lstStyle/>
          <a:p>
            <a:r>
              <a:rPr lang="cs-CZ" sz="3200" dirty="0" smtClean="0">
                <a:solidFill>
                  <a:srgbClr val="FF0000"/>
                </a:solidFill>
              </a:rPr>
              <a:t>Před gilotinou se do roku 1792 popravovalo mečem či sekerou. Gilotina měl být nástroj, jenž snižoval utrpení popravovaného. Avšak se říká, že hlava po oddělení od těla žije třicet vteřin až sedm minut.</a:t>
            </a:r>
            <a:endParaRPr lang="cs-CZ" sz="3200" dirty="0">
              <a:solidFill>
                <a:srgbClr val="FF0000"/>
              </a:solidFill>
            </a:endParaRPr>
          </a:p>
        </p:txBody>
      </p:sp>
      <p:pic>
        <p:nvPicPr>
          <p:cNvPr id="3076" name="Picture 4" descr="http://www.policie-cr.cz/produkty_foto/produkt-1190121934.jpg"/>
          <p:cNvPicPr>
            <a:picLocks noChangeAspect="1" noChangeArrowheads="1"/>
          </p:cNvPicPr>
          <p:nvPr/>
        </p:nvPicPr>
        <p:blipFill>
          <a:blip r:embed="rId3" cstate="print"/>
          <a:srcRect/>
          <a:stretch>
            <a:fillRect/>
          </a:stretch>
        </p:blipFill>
        <p:spPr bwMode="auto">
          <a:xfrm>
            <a:off x="5796136" y="3068960"/>
            <a:ext cx="3066816" cy="26642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strVal val="#ppt_w*0.70"/>
                                          </p:val>
                                        </p:tav>
                                        <p:tav tm="100000">
                                          <p:val>
                                            <p:strVal val="#ppt_w"/>
                                          </p:val>
                                        </p:tav>
                                      </p:tavLst>
                                    </p:anim>
                                    <p:anim calcmode="lin" valueType="num">
                                      <p:cBhvr>
                                        <p:cTn id="8" dur="1000" fill="hold"/>
                                        <p:tgtEl>
                                          <p:spTgt spid="3074"/>
                                        </p:tgtEl>
                                        <p:attrNameLst>
                                          <p:attrName>ppt_h</p:attrName>
                                        </p:attrNameLst>
                                      </p:cBhvr>
                                      <p:tavLst>
                                        <p:tav tm="0">
                                          <p:val>
                                            <p:strVal val="#ppt_h"/>
                                          </p:val>
                                        </p:tav>
                                        <p:tav tm="100000">
                                          <p:val>
                                            <p:strVal val="#ppt_h"/>
                                          </p:val>
                                        </p:tav>
                                      </p:tavLst>
                                    </p:anim>
                                    <p:animEffect transition="in" filter="fade">
                                      <p:cBhvr>
                                        <p:cTn id="9" dur="1000"/>
                                        <p:tgtEl>
                                          <p:spTgt spid="3074"/>
                                        </p:tgtEl>
                                      </p:cBhvr>
                                    </p:animEffect>
                                  </p:childTnLst>
                                </p:cTn>
                              </p:par>
                              <p:par>
                                <p:cTn id="10" presetID="55" presetClass="entr" presetSubtype="0" fill="hold" nodeType="withEffect">
                                  <p:stCondLst>
                                    <p:cond delay="0"/>
                                  </p:stCondLst>
                                  <p:childTnLst>
                                    <p:set>
                                      <p:cBhvr>
                                        <p:cTn id="11" dur="1" fill="hold">
                                          <p:stCondLst>
                                            <p:cond delay="0"/>
                                          </p:stCondLst>
                                        </p:cTn>
                                        <p:tgtEl>
                                          <p:spTgt spid="3076"/>
                                        </p:tgtEl>
                                        <p:attrNameLst>
                                          <p:attrName>style.visibility</p:attrName>
                                        </p:attrNameLst>
                                      </p:cBhvr>
                                      <p:to>
                                        <p:strVal val="visible"/>
                                      </p:to>
                                    </p:set>
                                    <p:anim calcmode="lin" valueType="num">
                                      <p:cBhvr>
                                        <p:cTn id="12" dur="1000" fill="hold"/>
                                        <p:tgtEl>
                                          <p:spTgt spid="3076"/>
                                        </p:tgtEl>
                                        <p:attrNameLst>
                                          <p:attrName>ppt_w</p:attrName>
                                        </p:attrNameLst>
                                      </p:cBhvr>
                                      <p:tavLst>
                                        <p:tav tm="0">
                                          <p:val>
                                            <p:strVal val="#ppt_w*0.70"/>
                                          </p:val>
                                        </p:tav>
                                        <p:tav tm="100000">
                                          <p:val>
                                            <p:strVal val="#ppt_w"/>
                                          </p:val>
                                        </p:tav>
                                      </p:tavLst>
                                    </p:anim>
                                    <p:anim calcmode="lin" valueType="num">
                                      <p:cBhvr>
                                        <p:cTn id="13" dur="1000" fill="hold"/>
                                        <p:tgtEl>
                                          <p:spTgt spid="3076"/>
                                        </p:tgtEl>
                                        <p:attrNameLst>
                                          <p:attrName>ppt_h</p:attrName>
                                        </p:attrNameLst>
                                      </p:cBhvr>
                                      <p:tavLst>
                                        <p:tav tm="0">
                                          <p:val>
                                            <p:strVal val="#ppt_h"/>
                                          </p:val>
                                        </p:tav>
                                        <p:tav tm="100000">
                                          <p:val>
                                            <p:strVal val="#ppt_h"/>
                                          </p:val>
                                        </p:tav>
                                      </p:tavLst>
                                    </p:anim>
                                    <p:animEffect transition="in" filter="fade">
                                      <p:cBhvr>
                                        <p:cTn id="14" dur="1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encrypted-tbn1.gstatic.com/images?q=tbn:ANd9GcRkQLraMNz3DupaV7EscG4yM6gEemevbzA8v9nOArygsBBtXgXg"/>
          <p:cNvPicPr>
            <a:picLocks noChangeAspect="1" noChangeArrowheads="1"/>
          </p:cNvPicPr>
          <p:nvPr/>
        </p:nvPicPr>
        <p:blipFill>
          <a:blip r:embed="rId2" cstate="print"/>
          <a:srcRect/>
          <a:stretch>
            <a:fillRect/>
          </a:stretch>
        </p:blipFill>
        <p:spPr bwMode="auto">
          <a:xfrm>
            <a:off x="5364088" y="3429000"/>
            <a:ext cx="2160240" cy="2754308"/>
          </a:xfrm>
          <a:prstGeom prst="rect">
            <a:avLst/>
          </a:prstGeom>
          <a:noFill/>
        </p:spPr>
      </p:pic>
      <p:sp>
        <p:nvSpPr>
          <p:cNvPr id="3" name="TextovéPole 2"/>
          <p:cNvSpPr txBox="1"/>
          <p:nvPr/>
        </p:nvSpPr>
        <p:spPr>
          <a:xfrm>
            <a:off x="395536" y="836712"/>
            <a:ext cx="8388424" cy="3046988"/>
          </a:xfrm>
          <a:prstGeom prst="rect">
            <a:avLst/>
          </a:prstGeom>
          <a:noFill/>
        </p:spPr>
        <p:txBody>
          <a:bodyPr wrap="square" rtlCol="0">
            <a:spAutoFit/>
          </a:bodyPr>
          <a:lstStyle/>
          <a:p>
            <a:r>
              <a:rPr lang="cs-CZ" sz="3200" dirty="0" smtClean="0">
                <a:solidFill>
                  <a:srgbClr val="FF0000"/>
                </a:solidFill>
              </a:rPr>
              <a:t>Způsob usmrcení pomocí elektrického křesla je používán výhradně v USA. Do těla odsouzence se pouští velké množství elektrického proudu. S návrhem usmrcení elektřinou přišel zubař </a:t>
            </a:r>
            <a:r>
              <a:rPr lang="cs-CZ" sz="3200" dirty="0">
                <a:solidFill>
                  <a:srgbClr val="FF0000"/>
                </a:solidFill>
              </a:rPr>
              <a:t> Alfred P. </a:t>
            </a:r>
            <a:r>
              <a:rPr lang="cs-CZ" sz="3200" dirty="0" err="1" smtClean="0">
                <a:solidFill>
                  <a:srgbClr val="FF0000"/>
                </a:solidFill>
              </a:rPr>
              <a:t>Southwick</a:t>
            </a:r>
            <a:r>
              <a:rPr lang="cs-CZ" sz="3200" dirty="0" smtClean="0">
                <a:solidFill>
                  <a:srgbClr val="FF0000"/>
                </a:solidFill>
              </a:rPr>
              <a:t>. První elektrické křeslo bylo vyrobeno v roce 1888.  </a:t>
            </a:r>
            <a:endParaRPr lang="cs-CZ"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1000" fill="hold"/>
                                        <p:tgtEl>
                                          <p:spTgt spid="2052"/>
                                        </p:tgtEl>
                                        <p:attrNameLst>
                                          <p:attrName>ppt_w</p:attrName>
                                        </p:attrNameLst>
                                      </p:cBhvr>
                                      <p:tavLst>
                                        <p:tav tm="0">
                                          <p:val>
                                            <p:strVal val="#ppt_w*0.70"/>
                                          </p:val>
                                        </p:tav>
                                        <p:tav tm="100000">
                                          <p:val>
                                            <p:strVal val="#ppt_w"/>
                                          </p:val>
                                        </p:tav>
                                      </p:tavLst>
                                    </p:anim>
                                    <p:anim calcmode="lin" valueType="num">
                                      <p:cBhvr>
                                        <p:cTn id="8" dur="1000" fill="hold"/>
                                        <p:tgtEl>
                                          <p:spTgt spid="2052"/>
                                        </p:tgtEl>
                                        <p:attrNameLst>
                                          <p:attrName>ppt_h</p:attrName>
                                        </p:attrNameLst>
                                      </p:cBhvr>
                                      <p:tavLst>
                                        <p:tav tm="0">
                                          <p:val>
                                            <p:strVal val="#ppt_h"/>
                                          </p:val>
                                        </p:tav>
                                        <p:tav tm="100000">
                                          <p:val>
                                            <p:strVal val="#ppt_h"/>
                                          </p:val>
                                        </p:tav>
                                      </p:tavLst>
                                    </p:anim>
                                    <p:animEffect transition="in" filter="fade">
                                      <p:cBhvr>
                                        <p:cTn id="9" dur="1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d01.jxs.cz/904/594/8731819238_41308206_o2.gif"/>
          <p:cNvPicPr>
            <a:picLocks noChangeAspect="1" noChangeArrowheads="1" noCrop="1"/>
          </p:cNvPicPr>
          <p:nvPr/>
        </p:nvPicPr>
        <p:blipFill>
          <a:blip r:embed="rId2" cstate="print"/>
          <a:srcRect/>
          <a:stretch>
            <a:fillRect/>
          </a:stretch>
        </p:blipFill>
        <p:spPr bwMode="auto">
          <a:xfrm>
            <a:off x="2051720" y="1484784"/>
            <a:ext cx="4896544" cy="403782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1.gstatic.com/images?q=tbn:ANd9GcS1BG0Y8KlPIA9TSsG2xGGTelttck1sgRBO_MY-KmuFmtXZzzAZ"/>
          <p:cNvPicPr>
            <a:picLocks noChangeAspect="1" noChangeArrowheads="1"/>
          </p:cNvPicPr>
          <p:nvPr/>
        </p:nvPicPr>
        <p:blipFill>
          <a:blip r:embed="rId2" cstate="print"/>
          <a:srcRect/>
          <a:stretch>
            <a:fillRect/>
          </a:stretch>
        </p:blipFill>
        <p:spPr bwMode="auto">
          <a:xfrm>
            <a:off x="2627784" y="2132856"/>
            <a:ext cx="3705493" cy="2448272"/>
          </a:xfrm>
          <a:prstGeom prst="rect">
            <a:avLst/>
          </a:prstGeom>
          <a:noFill/>
        </p:spPr>
      </p:pic>
      <p:sp>
        <p:nvSpPr>
          <p:cNvPr id="2" name="TextovéPole 1"/>
          <p:cNvSpPr txBox="1"/>
          <p:nvPr/>
        </p:nvSpPr>
        <p:spPr>
          <a:xfrm>
            <a:off x="755576" y="2276872"/>
            <a:ext cx="8064896" cy="2062103"/>
          </a:xfrm>
          <a:prstGeom prst="rect">
            <a:avLst/>
          </a:prstGeom>
          <a:noFill/>
        </p:spPr>
        <p:txBody>
          <a:bodyPr wrap="square" rtlCol="0">
            <a:spAutoFit/>
          </a:bodyPr>
          <a:lstStyle/>
          <a:p>
            <a:r>
              <a:rPr lang="cs-CZ" sz="3200" dirty="0" smtClean="0">
                <a:solidFill>
                  <a:srgbClr val="FF0000"/>
                </a:solidFill>
              </a:rPr>
              <a:t>Poprvé byla konána poprava pomocí smrtící injekce provedena v Oklahomě roku 1977. Používá se nejméně v pěti zemích. V USA je to nečastějším způsobem popravy.  </a:t>
            </a:r>
            <a:endParaRPr lang="cs-CZ"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2000" fill="hold"/>
                                        <p:tgtEl>
                                          <p:spTgt spid="102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upload.wikimedia.org/wikipedia/commons/8/81/Druh%C3%A1_%C4%8Ceskoslovensk%C3%A1_republika_1938.png"/>
          <p:cNvPicPr>
            <a:picLocks noChangeAspect="1" noChangeArrowheads="1"/>
          </p:cNvPicPr>
          <p:nvPr/>
        </p:nvPicPr>
        <p:blipFill>
          <a:blip r:embed="rId2" cstate="print"/>
          <a:srcRect/>
          <a:stretch>
            <a:fillRect/>
          </a:stretch>
        </p:blipFill>
        <p:spPr bwMode="auto">
          <a:xfrm>
            <a:off x="1187624" y="2852936"/>
            <a:ext cx="6537568" cy="3024336"/>
          </a:xfrm>
          <a:prstGeom prst="rect">
            <a:avLst/>
          </a:prstGeom>
          <a:noFill/>
        </p:spPr>
      </p:pic>
      <p:sp>
        <p:nvSpPr>
          <p:cNvPr id="2" name="TextovéPole 1"/>
          <p:cNvSpPr txBox="1"/>
          <p:nvPr/>
        </p:nvSpPr>
        <p:spPr>
          <a:xfrm>
            <a:off x="143000" y="692696"/>
            <a:ext cx="9001000" cy="2062103"/>
          </a:xfrm>
          <a:prstGeom prst="rect">
            <a:avLst/>
          </a:prstGeom>
          <a:noFill/>
        </p:spPr>
        <p:txBody>
          <a:bodyPr wrap="square" rtlCol="0">
            <a:spAutoFit/>
          </a:bodyPr>
          <a:lstStyle/>
          <a:p>
            <a:r>
              <a:rPr lang="cs-CZ" sz="3200" dirty="0" smtClean="0">
                <a:solidFill>
                  <a:srgbClr val="FF0000"/>
                </a:solidFill>
              </a:rPr>
              <a:t>Trest smrti v Československu byl zrušen roku 1990. Jak v české, tak i ve slovenské republice se tímto zákonem stále držíme a všichni odsouzenci jsou ve vězení. </a:t>
            </a:r>
            <a:endParaRPr lang="cs-CZ"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strips(upRight)">
                                      <p:cBhvr>
                                        <p:cTn id="7" dur="30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99592" y="2636912"/>
            <a:ext cx="7560840" cy="1200329"/>
          </a:xfrm>
          <a:prstGeom prst="rect">
            <a:avLst/>
          </a:prstGeom>
          <a:noFill/>
        </p:spPr>
        <p:txBody>
          <a:bodyPr wrap="square" rtlCol="0">
            <a:spAutoFit/>
          </a:bodyPr>
          <a:lstStyle/>
          <a:p>
            <a:r>
              <a:rPr lang="cs-CZ" sz="7200" dirty="0" smtClean="0">
                <a:solidFill>
                  <a:srgbClr val="FF0000"/>
                </a:solidFill>
              </a:rPr>
              <a:t>Děkuji za pozornost</a:t>
            </a:r>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Vlastní 2">
      <a:dk1>
        <a:sysClr val="windowText" lastClr="000000"/>
      </a:dk1>
      <a:lt1>
        <a:srgbClr val="000000"/>
      </a:lt1>
      <a:dk2>
        <a:srgbClr val="000000"/>
      </a:dk2>
      <a:lt2>
        <a:srgbClr val="000000"/>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0000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269</Words>
  <Application>Microsoft Office PowerPoint</Application>
  <PresentationFormat>Předvádění na obrazovce (4:3)</PresentationFormat>
  <Paragraphs>23</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Svět techniky a já</vt:lpstr>
      <vt:lpstr>Snímek 2</vt:lpstr>
      <vt:lpstr>Snímek 3</vt:lpstr>
      <vt:lpstr>Snímek 4</vt:lpstr>
      <vt:lpstr>Snímek 5</vt:lpstr>
      <vt:lpstr>Snímek 6</vt:lpstr>
      <vt:lpstr>Snímek 7</vt:lpstr>
      <vt:lpstr>Snímek 8</vt:lpstr>
      <vt:lpstr>Snímek 9</vt:lpstr>
      <vt:lpstr>Snímek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Svět techniky a já</dc:title>
  <dc:creator>ucitel</dc:creator>
  <cp:lastModifiedBy>ucitel</cp:lastModifiedBy>
  <cp:revision>11</cp:revision>
  <dcterms:created xsi:type="dcterms:W3CDTF">2014-05-15T07:15:58Z</dcterms:created>
  <dcterms:modified xsi:type="dcterms:W3CDTF">2014-05-15T08:35:56Z</dcterms:modified>
</cp:coreProperties>
</file>