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5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ABEF-6921-4E59-A9F6-41F9A27CB55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E144-8785-46ED-8B8F-7D3D79A42B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n%C3%ADdan%C4%9B" TargetMode="External"/><Relationship Id="rId13" Type="http://schemas.openxmlformats.org/officeDocument/2006/relationships/image" Target="../media/image12.jpeg"/><Relationship Id="rId3" Type="http://schemas.openxmlformats.org/officeDocument/2006/relationships/hyperlink" Target="http://pixabay.com/p-37781/?no_redirect" TargetMode="External"/><Relationship Id="rId7" Type="http://schemas.openxmlformats.org/officeDocument/2006/relationships/hyperlink" Target="http://fitteam.eu/zdravy-zivorni-styl-hubnuti/proc-je-dulezite-zdrave-jist/" TargetMode="External"/><Relationship Id="rId12" Type="http://schemas.openxmlformats.org/officeDocument/2006/relationships/hyperlink" Target="http://program.autiste.cz/images/aplikace/domov/loznice/350x350/manzelska-postel.png" TargetMode="External"/><Relationship Id="rId2" Type="http://schemas.openxmlformats.org/officeDocument/2006/relationships/hyperlink" Target="http://www.clinic21.cz/images/zdravy_zivotni_sty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p%C3%A1nek" TargetMode="External"/><Relationship Id="rId11" Type="http://schemas.openxmlformats.org/officeDocument/2006/relationships/hyperlink" Target="http://obrazky.superia.cz/1280/nekourit.png" TargetMode="External"/><Relationship Id="rId5" Type="http://schemas.openxmlformats.org/officeDocument/2006/relationships/hyperlink" Target="http://www.zijzdrave.cz/pohyb/" TargetMode="External"/><Relationship Id="rId10" Type="http://schemas.openxmlformats.org/officeDocument/2006/relationships/hyperlink" Target="http://cs.wikipedia.org/wiki/Ve%C4%8De%C5%99e" TargetMode="External"/><Relationship Id="rId4" Type="http://schemas.openxmlformats.org/officeDocument/2006/relationships/hyperlink" Target="http://www.zijzdrave.cz/jidlo/" TargetMode="External"/><Relationship Id="rId9" Type="http://schemas.openxmlformats.org/officeDocument/2006/relationships/hyperlink" Target="http://cs.wikipedia.org/wiki/Ob%C4%9B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9.xml"/><Relationship Id="rId7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10" Type="http://schemas.openxmlformats.org/officeDocument/2006/relationships/image" Target="../media/image7.jpeg"/><Relationship Id="rId4" Type="http://schemas.openxmlformats.org/officeDocument/2006/relationships/slide" Target="slide10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linic21.cz/images/zdravy_zivotni_st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0109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Zdravý životní styl: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756592" y="1700808"/>
            <a:ext cx="9900592" cy="285293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algn="l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	       Matěj Kopecký				  </a:t>
            </a: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Kliknutím spustíte</a:t>
            </a:r>
          </a:p>
          <a:p>
            <a:pPr algn="l"/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			         prezentaci:</a:t>
            </a:r>
            <a:endParaRPr lang="cs-CZ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9" name="Picture 7" descr="Jahoda, Ovoce, Bobule, Červená, Potraviny, Čerstvé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01094">
            <a:off x="6784030" y="2653677"/>
            <a:ext cx="2410450" cy="2293694"/>
          </a:xfrm>
          <a:prstGeom prst="rect">
            <a:avLst/>
          </a:prstGeom>
          <a:noFill/>
        </p:spPr>
      </p:pic>
      <p:pic>
        <p:nvPicPr>
          <p:cNvPr id="1026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590256"/>
            <a:ext cx="2267744" cy="226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Oběd: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2500" b="1" dirty="0" smtClean="0"/>
              <a:t>	Oběd</a:t>
            </a:r>
            <a:r>
              <a:rPr lang="cs-CZ" sz="2500" dirty="0"/>
              <a:t> je obvykle považováno za jedno ze tří hlavních jídel (zbývající snídaně, večeře), který se zpravidla konzumuje jako prostřední v době poledne. Typický oběd je největší z denních jídel, které se skládá ze dvou či tří chodů v závislosti na tradici a času. Tyto chody </a:t>
            </a:r>
            <a:r>
              <a:rPr lang="cs-CZ" sz="2500" dirty="0" smtClean="0"/>
              <a:t>jsou polévka</a:t>
            </a:r>
            <a:r>
              <a:rPr lang="cs-CZ" sz="2500" dirty="0"/>
              <a:t>, </a:t>
            </a:r>
            <a:r>
              <a:rPr lang="cs-CZ" sz="2500" dirty="0" smtClean="0"/>
              <a:t>hlavní jídlo</a:t>
            </a:r>
            <a:r>
              <a:rPr lang="cs-CZ" sz="2500" dirty="0"/>
              <a:t> a dezert, který není pravidelnou </a:t>
            </a:r>
            <a:r>
              <a:rPr lang="cs-CZ" sz="2500" dirty="0" smtClean="0"/>
              <a:t>složkou.</a:t>
            </a:r>
          </a:p>
          <a:p>
            <a:pPr>
              <a:buNone/>
            </a:pPr>
            <a:r>
              <a:rPr lang="cs-CZ" sz="2500" dirty="0" smtClean="0"/>
              <a:t>	Doba obědu je různá a závisí na denní aktivitě jedince. V restauracích je k obědu často prodávané hotové menu, které je za sníženou cenu. Složení pokrmů během oběda je silně závislé na regionálních zvycích a liší se místo od místa.</a:t>
            </a:r>
          </a:p>
          <a:p>
            <a:endParaRPr lang="cs-CZ" sz="2500" dirty="0"/>
          </a:p>
        </p:txBody>
      </p:sp>
      <p:pic>
        <p:nvPicPr>
          <p:cNvPr id="6" name="Picture 2" descr="http://andrea-ucitelka.wz.sk/anglicky_jazyk/unit9/bana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301209"/>
            <a:ext cx="2014854" cy="1556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7" descr="Jahoda, Ovoce, Bobule, Červená, Potraviny, Čerstvé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71076">
            <a:off x="281234" y="5321838"/>
            <a:ext cx="1560681" cy="1485086"/>
          </a:xfrm>
          <a:prstGeom prst="rect">
            <a:avLst/>
          </a:prstGeom>
          <a:noFill/>
        </p:spPr>
      </p:pic>
      <p:pic>
        <p:nvPicPr>
          <p:cNvPr id="8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Večeře: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 smtClean="0"/>
              <a:t>	Večeře</a:t>
            </a:r>
            <a:r>
              <a:rPr lang="cs-CZ" dirty="0"/>
              <a:t> je poslední velké jídlo dne, které se konzumuje v podvečerních hodinách. Často se jedná o jídlo, během kterého dochází k </a:t>
            </a:r>
            <a:r>
              <a:rPr lang="cs-CZ" dirty="0" smtClean="0"/>
              <a:t>relaxaci a </a:t>
            </a:r>
            <a:r>
              <a:rPr lang="cs-CZ" dirty="0"/>
              <a:t>uvolnění po pracovním dnu. Skládá se většinou z jednoho chodu, který bývá lehčí či méně sytý než oběd. Oproti snídani bývá večeře tepelně upravovaná.</a:t>
            </a:r>
          </a:p>
          <a:p>
            <a:pPr>
              <a:buNone/>
            </a:pPr>
            <a:r>
              <a:rPr lang="cs-CZ" dirty="0" smtClean="0"/>
              <a:t>	Zvláštní </a:t>
            </a:r>
            <a:r>
              <a:rPr lang="cs-CZ" dirty="0"/>
              <a:t>obdobou večeře je tzv. „romantická večeře“, která může být pro atmosféru dozdobena svíčkami, vhodnou hudbou a alkoholickým nápojem (vínem, sektem atd.).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2" descr="http://andrea-ucitelka.wz.sk/anglicky_jazyk/unit9/bana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301209"/>
            <a:ext cx="2014854" cy="1556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7" descr="Jahoda, Ovoce, Bobule, Červená, Potraviny, Čerstvé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71076">
            <a:off x="281234" y="5321838"/>
            <a:ext cx="1560681" cy="1485086"/>
          </a:xfrm>
          <a:prstGeom prst="rect">
            <a:avLst/>
          </a:prstGeom>
          <a:noFill/>
        </p:spPr>
      </p:pic>
      <p:pic>
        <p:nvPicPr>
          <p:cNvPr id="8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 není pro život zdravé !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700" dirty="0" smtClean="0"/>
              <a:t>	Co byste rozhodně neměli dělat je ležení u televizi či sedění u počítače. Místo toho by jste si měli zasportovat nebo se aspoň projít. Nekouřit, nepřecpávat se ale ani opíjet se. Hlavně dodržovat spánek.</a:t>
            </a:r>
          </a:p>
          <a:p>
            <a:r>
              <a:rPr lang="cs-CZ" sz="2700" dirty="0" smtClean="0"/>
              <a:t>Dospělý 7-9</a:t>
            </a:r>
          </a:p>
          <a:p>
            <a:r>
              <a:rPr lang="cs-CZ" sz="2700" dirty="0" smtClean="0"/>
              <a:t>Dítě 9-11</a:t>
            </a:r>
          </a:p>
          <a:p>
            <a:r>
              <a:rPr lang="cs-CZ" sz="2700" dirty="0" smtClean="0"/>
              <a:t>Teenager 8-10  </a:t>
            </a:r>
          </a:p>
        </p:txBody>
      </p:sp>
      <p:pic>
        <p:nvPicPr>
          <p:cNvPr id="4" name="Picture 7" descr="Jahoda, Ovoce, Bobule, Červená, Potraviny, Čerstvé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71076">
            <a:off x="281234" y="5321838"/>
            <a:ext cx="1560681" cy="1485086"/>
          </a:xfrm>
          <a:prstGeom prst="rect">
            <a:avLst/>
          </a:prstGeom>
          <a:noFill/>
        </p:spPr>
      </p:pic>
      <p:pic>
        <p:nvPicPr>
          <p:cNvPr id="20482" name="Picture 2" descr="http://obrazky.superia.cz/1280/nekour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760" y="3212976"/>
            <a:ext cx="2160240" cy="2160240"/>
          </a:xfrm>
          <a:prstGeom prst="rect">
            <a:avLst/>
          </a:prstGeom>
          <a:noFill/>
        </p:spPr>
      </p:pic>
      <p:pic>
        <p:nvPicPr>
          <p:cNvPr id="20484" name="Picture 4" descr="http://program.autiste.cz/images/aplikace/domov/loznice/350x350/manzelska-post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780928"/>
            <a:ext cx="3333750" cy="3333750"/>
          </a:xfrm>
          <a:prstGeom prst="rect">
            <a:avLst/>
          </a:prstGeom>
          <a:noFill/>
        </p:spPr>
      </p:pic>
      <p:pic>
        <p:nvPicPr>
          <p:cNvPr id="8" name="Picture 2" descr="http://andrea-ucitelka.wz.sk/anglicky_jazyk/unit9/banan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301209"/>
            <a:ext cx="2014854" cy="1556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Děkuji za vzhlédnutí mé prezentace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latin typeface="Century Gothic" pitchFamily="34" charset="0"/>
              </a:rPr>
              <a:t>	Tak tohle je konec mé prezentace o zdravém životním stylu. Doufám že vám má prezentace pomohla i v reálném životě jak zdravě žít či nežít. </a:t>
            </a:r>
          </a:p>
          <a:p>
            <a:pPr>
              <a:buNone/>
            </a:pPr>
            <a:endParaRPr lang="cs-CZ" dirty="0">
              <a:latin typeface="Century Gothic" pitchFamily="34" charset="0"/>
            </a:endParaRPr>
          </a:p>
          <a:p>
            <a:pPr>
              <a:buNone/>
            </a:pPr>
            <a:endParaRPr lang="cs-CZ" dirty="0" smtClean="0">
              <a:latin typeface="Century Gothic" pitchFamily="34" charset="0"/>
            </a:endParaRPr>
          </a:p>
          <a:p>
            <a:pPr>
              <a:buNone/>
            </a:pPr>
            <a:r>
              <a:rPr lang="cs-CZ" dirty="0">
                <a:latin typeface="Century Gothic" pitchFamily="34" charset="0"/>
              </a:rPr>
              <a:t>	</a:t>
            </a:r>
            <a:r>
              <a:rPr lang="cs-CZ" dirty="0" smtClean="0">
                <a:latin typeface="Century Gothic" pitchFamily="34" charset="0"/>
              </a:rPr>
              <a:t>				</a:t>
            </a:r>
          </a:p>
          <a:p>
            <a:pPr>
              <a:buNone/>
            </a:pPr>
            <a:r>
              <a:rPr lang="cs-CZ" dirty="0">
                <a:latin typeface="Century Gothic" pitchFamily="34" charset="0"/>
              </a:rPr>
              <a:t>	</a:t>
            </a:r>
            <a:r>
              <a:rPr lang="cs-CZ" dirty="0" smtClean="0">
                <a:latin typeface="Century Gothic" pitchFamily="34" charset="0"/>
              </a:rPr>
              <a:t>					Matěj Kopecký</a:t>
            </a:r>
          </a:p>
        </p:txBody>
      </p:sp>
      <p:pic>
        <p:nvPicPr>
          <p:cNvPr id="26626" name="Picture 2" descr="http://www.pt-medical.nl/media/news/sm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068960"/>
            <a:ext cx="576064" cy="576064"/>
          </a:xfrm>
          <a:prstGeom prst="rect">
            <a:avLst/>
          </a:prstGeom>
          <a:noFill/>
        </p:spPr>
      </p:pic>
      <p:pic>
        <p:nvPicPr>
          <p:cNvPr id="5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331640" cy="13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Zdroje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cs-CZ" sz="2000" dirty="0" smtClean="0">
                <a:hlinkClick r:id="rId2"/>
              </a:rPr>
              <a:t>http://www.clinic21.cz/</a:t>
            </a:r>
            <a:r>
              <a:rPr lang="cs-CZ" sz="2000" dirty="0" err="1" smtClean="0">
                <a:hlinkClick r:id="rId2"/>
              </a:rPr>
              <a:t>images</a:t>
            </a:r>
            <a:r>
              <a:rPr lang="cs-CZ" sz="2000" dirty="0" smtClean="0">
                <a:hlinkClick r:id="rId2"/>
              </a:rPr>
              <a:t>/zdravy_</a:t>
            </a:r>
            <a:r>
              <a:rPr lang="cs-CZ" sz="2000" dirty="0" err="1" smtClean="0">
                <a:hlinkClick r:id="rId2"/>
              </a:rPr>
              <a:t>zivotni</a:t>
            </a:r>
            <a:r>
              <a:rPr lang="cs-CZ" sz="2000" dirty="0" smtClean="0">
                <a:hlinkClick r:id="rId2"/>
              </a:rPr>
              <a:t>_styl.</a:t>
            </a:r>
            <a:r>
              <a:rPr lang="cs-CZ" sz="2000" dirty="0" err="1" smtClean="0">
                <a:hlinkClick r:id="rId2"/>
              </a:rPr>
              <a:t>jpg</a:t>
            </a:r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http://pixabay.com/p-37781/?no_redirect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zijzdrave.cz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jidlo</a:t>
            </a:r>
            <a:r>
              <a:rPr lang="cs-CZ" sz="2000" dirty="0" smtClean="0">
                <a:hlinkClick r:id="rId4"/>
              </a:rPr>
              <a:t>/</a:t>
            </a:r>
            <a:endParaRPr lang="cs-CZ" sz="2000" dirty="0" smtClean="0"/>
          </a:p>
          <a:p>
            <a:r>
              <a:rPr lang="cs-CZ" sz="2000" dirty="0" smtClean="0">
                <a:hlinkClick r:id="rId5"/>
              </a:rPr>
              <a:t>http://www.</a:t>
            </a:r>
            <a:r>
              <a:rPr lang="cs-CZ" sz="2000" dirty="0" err="1" smtClean="0">
                <a:hlinkClick r:id="rId5"/>
              </a:rPr>
              <a:t>zijzdrave.cz</a:t>
            </a:r>
            <a:r>
              <a:rPr lang="cs-CZ" sz="2000" dirty="0" smtClean="0">
                <a:hlinkClick r:id="rId5"/>
              </a:rPr>
              <a:t>/pohyb/</a:t>
            </a:r>
            <a:endParaRPr lang="cs-CZ" sz="2000" dirty="0" smtClean="0"/>
          </a:p>
          <a:p>
            <a:r>
              <a:rPr lang="cs-CZ" sz="2000" dirty="0" smtClean="0">
                <a:hlinkClick r:id="rId6"/>
              </a:rPr>
              <a:t>http://cs.wikipedia.org/wiki/Sp%C3%A1nek</a:t>
            </a:r>
            <a:endParaRPr lang="cs-CZ" sz="2000" dirty="0" smtClean="0"/>
          </a:p>
          <a:p>
            <a:r>
              <a:rPr lang="cs-CZ" sz="2000" dirty="0" smtClean="0">
                <a:hlinkClick r:id="rId7"/>
              </a:rPr>
              <a:t>http://fitteam.eu/zdravy-zivorni-styl-hubnuti/proc-je-dulezite-zdrave-jist/</a:t>
            </a:r>
            <a:endParaRPr lang="cs-CZ" sz="2000" dirty="0" smtClean="0"/>
          </a:p>
          <a:p>
            <a:r>
              <a:rPr lang="cs-CZ" sz="2000" dirty="0" smtClean="0">
                <a:hlinkClick r:id="rId8"/>
              </a:rPr>
              <a:t>http://cs.wikipedia.org/wiki/Sn%C3%ADdan%C4%9B</a:t>
            </a:r>
            <a:endParaRPr lang="cs-CZ" sz="2000" dirty="0" smtClean="0"/>
          </a:p>
          <a:p>
            <a:r>
              <a:rPr lang="cs-CZ" sz="2000" dirty="0" smtClean="0">
                <a:hlinkClick r:id="rId9"/>
              </a:rPr>
              <a:t>http://cs.wikipedia.org/wiki/Ob%C4%9Bd</a:t>
            </a:r>
            <a:endParaRPr lang="cs-CZ" sz="2000" dirty="0" smtClean="0"/>
          </a:p>
          <a:p>
            <a:r>
              <a:rPr lang="cs-CZ" sz="2000" dirty="0" smtClean="0">
                <a:hlinkClick r:id="rId10"/>
              </a:rPr>
              <a:t>http://cs.wikipedia.org/wiki/Ve%C4%8De%C5%99e</a:t>
            </a:r>
            <a:endParaRPr lang="cs-CZ" sz="2000" dirty="0" smtClean="0"/>
          </a:p>
          <a:p>
            <a:r>
              <a:rPr lang="cs-CZ" sz="2000" dirty="0" smtClean="0">
                <a:hlinkClick r:id="rId11"/>
              </a:rPr>
              <a:t>http://obrazky.superia.cz/1280/nekourit.png</a:t>
            </a:r>
            <a:endParaRPr lang="cs-CZ" sz="2000" dirty="0" smtClean="0"/>
          </a:p>
          <a:p>
            <a:r>
              <a:rPr lang="cs-CZ" sz="2000" dirty="0" smtClean="0">
                <a:hlinkClick r:id="rId12"/>
              </a:rPr>
              <a:t>http://program.</a:t>
            </a:r>
            <a:r>
              <a:rPr lang="cs-CZ" sz="2000" dirty="0" err="1" smtClean="0">
                <a:hlinkClick r:id="rId12"/>
              </a:rPr>
              <a:t>autiste.cz</a:t>
            </a:r>
            <a:r>
              <a:rPr lang="cs-CZ" sz="2000" dirty="0" smtClean="0">
                <a:hlinkClick r:id="rId12"/>
              </a:rPr>
              <a:t>/</a:t>
            </a:r>
            <a:r>
              <a:rPr lang="cs-CZ" sz="2000" dirty="0" err="1" smtClean="0">
                <a:hlinkClick r:id="rId12"/>
              </a:rPr>
              <a:t>images</a:t>
            </a:r>
            <a:r>
              <a:rPr lang="cs-CZ" sz="2000" dirty="0" smtClean="0">
                <a:hlinkClick r:id="rId12"/>
              </a:rPr>
              <a:t>/aplikace/domov/</a:t>
            </a:r>
            <a:r>
              <a:rPr lang="cs-CZ" sz="2000" dirty="0" err="1" smtClean="0">
                <a:hlinkClick r:id="rId12"/>
              </a:rPr>
              <a:t>loznice</a:t>
            </a:r>
            <a:r>
              <a:rPr lang="cs-CZ" sz="2000" dirty="0" smtClean="0">
                <a:hlinkClick r:id="rId12"/>
              </a:rPr>
              <a:t>/350x350/</a:t>
            </a:r>
            <a:r>
              <a:rPr lang="cs-CZ" sz="2000" dirty="0" err="1" smtClean="0">
                <a:hlinkClick r:id="rId12"/>
              </a:rPr>
              <a:t>manzelska</a:t>
            </a:r>
            <a:r>
              <a:rPr lang="cs-CZ" sz="2000" dirty="0" smtClean="0">
                <a:hlinkClick r:id="rId12"/>
              </a:rPr>
              <a:t>-postel.</a:t>
            </a:r>
            <a:r>
              <a:rPr lang="cs-CZ" sz="2000" dirty="0" err="1" smtClean="0">
                <a:hlinkClick r:id="rId12"/>
              </a:rPr>
              <a:t>png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5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 si představím pod pojmem „Zdravý životní styl“ ?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cs-CZ" i="1" dirty="0" smtClean="0">
                <a:latin typeface="Century Gothic" pitchFamily="34" charset="0"/>
              </a:rPr>
              <a:t>	</a:t>
            </a:r>
            <a:r>
              <a:rPr lang="cs-CZ" i="1" u="sng" dirty="0" smtClean="0">
                <a:latin typeface="Century Gothic" pitchFamily="34" charset="0"/>
              </a:rPr>
              <a:t>Pod pojmem „Zdravý životní styl“ si představím :</a:t>
            </a:r>
          </a:p>
          <a:p>
            <a:pPr>
              <a:buNone/>
            </a:pP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  <a:hlinkClick r:id="rId2" action="ppaction://hlinksldjump"/>
              </a:rPr>
              <a:t>Zdravé jídlo 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  <a:hlinkClick r:id="rId3" action="ppaction://hlinksldjump"/>
              </a:rPr>
              <a:t>Pohyb 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  <a:hlinkClick r:id="rId4" action="ppaction://hlinksldjump"/>
              </a:rPr>
              <a:t>Spánek 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  <a:hlinkClick r:id="rId5" action="ppaction://hlinksldjump"/>
              </a:rPr>
              <a:t>Pití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  <a:hlinkClick r:id="rId6" action="ppaction://hlinksldjump"/>
              </a:rPr>
              <a:t>Co není pro život zdravé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  <a:hlinkClick r:id="rId7" action="ppaction://hlinksldjump"/>
              </a:rPr>
              <a:t>Proč je zdravý životní styl důležitý</a:t>
            </a:r>
            <a:endParaRPr lang="cs-CZ" dirty="0">
              <a:latin typeface="Century Gothic" pitchFamily="34" charset="0"/>
            </a:endParaRPr>
          </a:p>
        </p:txBody>
      </p:sp>
      <p:pic>
        <p:nvPicPr>
          <p:cNvPr id="5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1224" y="4445224"/>
            <a:ext cx="2412776" cy="2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Zdravé jídlo :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700" dirty="0"/>
              <a:t>	</a:t>
            </a:r>
            <a:r>
              <a:rPr lang="cs-CZ" sz="2700" dirty="0" smtClean="0"/>
              <a:t>Příjem </a:t>
            </a:r>
            <a:r>
              <a:rPr lang="cs-CZ" sz="2700" dirty="0"/>
              <a:t>energie je základní lidskou potřebou – v lidském těle existuje mnoho procesů, na které je nutné tuto energii vynakládat, a které by bez dostatku energie nemohly správně fungovat. Zdrojem energie pro lidský organismus je potrava. V potravinách je totiž obsažena řada nezbytných živin – </a:t>
            </a:r>
            <a:r>
              <a:rPr lang="cs-CZ" sz="2700" dirty="0" smtClean="0"/>
              <a:t>především </a:t>
            </a:r>
            <a:r>
              <a:rPr lang="cs-CZ" sz="2700" b="1" dirty="0" smtClean="0"/>
              <a:t>cukry </a:t>
            </a:r>
            <a:r>
              <a:rPr lang="cs-CZ" sz="2700" b="1" dirty="0"/>
              <a:t>(sacharidy), bílkoviny a tuky</a:t>
            </a:r>
            <a:r>
              <a:rPr lang="cs-CZ" sz="2700" dirty="0" smtClean="0"/>
              <a:t>.</a:t>
            </a:r>
          </a:p>
          <a:p>
            <a:pPr>
              <a:buNone/>
            </a:pPr>
            <a:r>
              <a:rPr lang="cs-CZ" sz="2700" dirty="0"/>
              <a:t>	</a:t>
            </a:r>
            <a:r>
              <a:rPr lang="cs-CZ" sz="2700" dirty="0" smtClean="0"/>
              <a:t>V každém dni by mělo být jídel které se skládají z: </a:t>
            </a:r>
          </a:p>
          <a:p>
            <a:pPr>
              <a:buNone/>
            </a:pPr>
            <a:r>
              <a:rPr lang="cs-CZ" sz="2700" dirty="0"/>
              <a:t>	</a:t>
            </a:r>
            <a:r>
              <a:rPr lang="cs-CZ" sz="2700" dirty="0" smtClean="0">
                <a:hlinkClick r:id="rId2" action="ppaction://hlinksldjump"/>
              </a:rPr>
              <a:t>Snídaně</a:t>
            </a:r>
            <a:r>
              <a:rPr lang="cs-CZ" sz="2700" dirty="0" smtClean="0"/>
              <a:t>, </a:t>
            </a:r>
            <a:r>
              <a:rPr lang="cs-CZ" sz="2700" dirty="0" smtClean="0">
                <a:hlinkClick r:id="rId3" action="ppaction://hlinksldjump"/>
              </a:rPr>
              <a:t>svačina</a:t>
            </a:r>
            <a:r>
              <a:rPr lang="cs-CZ" sz="2700" dirty="0" smtClean="0"/>
              <a:t>, </a:t>
            </a:r>
            <a:r>
              <a:rPr lang="cs-CZ" sz="2700" dirty="0" smtClean="0">
                <a:hlinkClick r:id="rId4" action="ppaction://hlinksldjump"/>
              </a:rPr>
              <a:t>oběd</a:t>
            </a:r>
            <a:r>
              <a:rPr lang="cs-CZ" sz="2700" dirty="0" smtClean="0"/>
              <a:t>, </a:t>
            </a:r>
            <a:r>
              <a:rPr lang="cs-CZ" sz="2700" dirty="0" smtClean="0">
                <a:hlinkClick r:id="rId5" action="ppaction://hlinksldjump"/>
              </a:rPr>
              <a:t>večeře </a:t>
            </a:r>
            <a:r>
              <a:rPr lang="cs-CZ" sz="2700" dirty="0" smtClean="0"/>
              <a:t>+ pitný režim.</a:t>
            </a:r>
          </a:p>
          <a:p>
            <a:pPr>
              <a:buNone/>
            </a:pPr>
            <a:r>
              <a:rPr lang="cs-CZ" sz="2700" dirty="0"/>
              <a:t>	</a:t>
            </a:r>
            <a:r>
              <a:rPr lang="cs-CZ" sz="2700" dirty="0" smtClean="0"/>
              <a:t>							</a:t>
            </a:r>
          </a:p>
          <a:p>
            <a:pPr>
              <a:buNone/>
            </a:pPr>
            <a:r>
              <a:rPr lang="cs-CZ" sz="2700" dirty="0"/>
              <a:t>	</a:t>
            </a:r>
            <a:r>
              <a:rPr lang="cs-CZ" sz="2700" dirty="0" smtClean="0"/>
              <a:t>							         Další:</a:t>
            </a:r>
            <a:endParaRPr lang="cs-CZ" sz="2700" dirty="0"/>
          </a:p>
        </p:txBody>
      </p:sp>
      <p:pic>
        <p:nvPicPr>
          <p:cNvPr id="4" name="Picture 7" descr="Jahoda, Ovoce, Bobule, Červená, Potraviny, Čerstvé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771076">
            <a:off x="281234" y="5321838"/>
            <a:ext cx="1560681" cy="1485086"/>
          </a:xfrm>
          <a:prstGeom prst="rect">
            <a:avLst/>
          </a:prstGeom>
          <a:noFill/>
        </p:spPr>
      </p:pic>
      <p:pic>
        <p:nvPicPr>
          <p:cNvPr id="9218" name="Picture 2" descr="http://andrea-ucitelka.wz.sk/anglicky_jazyk/unit9/bana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5301209"/>
            <a:ext cx="2014854" cy="1556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Pohyb: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	Energii </a:t>
            </a:r>
            <a:r>
              <a:rPr lang="cs-CZ" dirty="0"/>
              <a:t>vydáváme neustále, i mrknutí oka nás stojí energii. Bohužel mrkání nám nepomůže spotřebovat veškerou energii, kterou získáme z jídla. Největší potíž je v tom, že energie vydáváme stále méně a méně. Tím, že se náš život zjednodušuje (doprava auty, sedavá zaměstnání, velká nákupní centra, nedostatek času na sportovní aktivity apod.), příjem energie vysoce převyšuje výdej. To vede zákonitě k tloustnutí a následně i obezitě.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Picture 7" descr="Jahoda, Ovoce, Bobule, Červená, Potraviny, Čerstvé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71076">
            <a:off x="281234" y="5321838"/>
            <a:ext cx="1560681" cy="1485086"/>
          </a:xfrm>
          <a:prstGeom prst="rect">
            <a:avLst/>
          </a:prstGeom>
          <a:noFill/>
        </p:spPr>
      </p:pic>
      <p:pic>
        <p:nvPicPr>
          <p:cNvPr id="6" name="Picture 2" descr="http://andrea-ucitelka.wz.sk/anglicky_jazyk/unit9/bana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01209"/>
            <a:ext cx="2014854" cy="1556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Spánek: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700" b="1" dirty="0" smtClean="0"/>
              <a:t>	Spánek</a:t>
            </a:r>
            <a:r>
              <a:rPr lang="cs-CZ" sz="2700" dirty="0"/>
              <a:t> je útlumově-relaxační fáze </a:t>
            </a:r>
            <a:r>
              <a:rPr lang="cs-CZ" sz="2700" dirty="0" smtClean="0"/>
              <a:t>organismu, </a:t>
            </a:r>
            <a:r>
              <a:rPr lang="cs-CZ" sz="2700" dirty="0"/>
              <a:t>při níž dochází ke změně činnosti mozku doprovázené ztrátou vědomí a podstatně sníženou citlivostí na vnější podněty, dále mimo jiné dochází k uvolnění svalstva, po většinu doby jeho trvání je snížena tělesná </a:t>
            </a:r>
            <a:r>
              <a:rPr lang="cs-CZ" sz="2700" dirty="0" smtClean="0"/>
              <a:t>teplota,dýchání</a:t>
            </a:r>
            <a:r>
              <a:rPr lang="cs-CZ" sz="2700" dirty="0"/>
              <a:t> se zpomaluje a krevní tlak se snižuje. Během spánku se lidem zdají sny a to, jak se zjistilo cíleným buzením při výzkumu, i tehdy, když si po probuzení žádný sen nevybavují.</a:t>
            </a:r>
          </a:p>
        </p:txBody>
      </p:sp>
      <p:pic>
        <p:nvPicPr>
          <p:cNvPr id="5" name="Picture 7" descr="Jahoda, Ovoce, Bobule, Červená, Potraviny, Čerstvé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71076">
            <a:off x="281234" y="5321838"/>
            <a:ext cx="1560681" cy="1485086"/>
          </a:xfrm>
          <a:prstGeom prst="rect">
            <a:avLst/>
          </a:prstGeom>
          <a:noFill/>
        </p:spPr>
      </p:pic>
      <p:pic>
        <p:nvPicPr>
          <p:cNvPr id="6" name="Picture 2" descr="http://andrea-ucitelka.wz.sk/anglicky_jazyk/unit9/bana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01209"/>
            <a:ext cx="2014854" cy="1556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Pití: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500" dirty="0" smtClean="0"/>
              <a:t>	Pro </a:t>
            </a:r>
            <a:r>
              <a:rPr lang="cs-CZ" sz="2500" dirty="0"/>
              <a:t>normální, fyziologické fungování lidského těla je nutné dodržovat pitný režim. Minimální denní příjem vody by neměl klesnout pod hranici dvou litrů. Je nutno zohlednit počasí a také druh přijímané potravy (obzvláště příjem soli). Absolutní denní minimum je 1,6 litru vody. (600ml odchází v moči, 200 ml stolicí a 800 ml tělo ztrácí pocením a plícemi). Doporučených 1 l až 2 l vody není bezpodmínečně nutné vypít, jelikož voda se nachází i v potravinách. Pro zachování zdraví se to ale důrazně doporučuje.</a:t>
            </a:r>
          </a:p>
        </p:txBody>
      </p:sp>
      <p:pic>
        <p:nvPicPr>
          <p:cNvPr id="5" name="Picture 7" descr="Jahoda, Ovoce, Bobule, Červená, Potraviny, Čerstvé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71076">
            <a:off x="281234" y="5321838"/>
            <a:ext cx="1560681" cy="1485086"/>
          </a:xfrm>
          <a:prstGeom prst="rect">
            <a:avLst/>
          </a:prstGeom>
          <a:noFill/>
        </p:spPr>
      </p:pic>
      <p:pic>
        <p:nvPicPr>
          <p:cNvPr id="6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chemeClr val="accent6">
                    <a:lumMod val="75000"/>
                  </a:schemeClr>
                </a:solidFill>
              </a:rPr>
              <a:t>	Proč je zdravý životní styl důležitý ?</a:t>
            </a:r>
            <a:endParaRPr lang="cs-CZ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2500" dirty="0" smtClean="0"/>
              <a:t>	O </a:t>
            </a:r>
            <a:r>
              <a:rPr lang="cs-CZ" sz="2500" dirty="0"/>
              <a:t>tom, zda onemocníme některou ze závažných civilizačních chorob, rozhoduje naše genetická výbava a prostředí v němž žijeme. Genetickou složku neovlivníme, ale výživa je tím faktorem, který máme téměř zcela pod kontrolou.</a:t>
            </a:r>
          </a:p>
          <a:p>
            <a:pPr>
              <a:buNone/>
            </a:pPr>
            <a:r>
              <a:rPr lang="cs-CZ" sz="2500" dirty="0"/>
              <a:t>	</a:t>
            </a:r>
            <a:r>
              <a:rPr lang="cs-CZ" sz="2500" dirty="0" smtClean="0"/>
              <a:t>Můžeme </a:t>
            </a:r>
            <a:r>
              <a:rPr lang="cs-CZ" sz="2500" dirty="0"/>
              <a:t>oddálit vznik aterosklerózy, diabetu 2.stupně, hypertenze, mnoha typů nádorového bujení a samozřejmě dny obezity.Tyto choroby ovšem nemusí vypuknout předčasně. Když přidáme vhodnou formu pohybu, odložíme cigarety a zbytečný stres, můžeme žít plnohodnotným aktivním životem do pozdního věku.</a:t>
            </a:r>
          </a:p>
          <a:p>
            <a:endParaRPr lang="cs-CZ" sz="2500" dirty="0"/>
          </a:p>
        </p:txBody>
      </p:sp>
      <p:pic>
        <p:nvPicPr>
          <p:cNvPr id="4" name="Picture 7" descr="Jahoda, Ovoce, Bobule, Červená, Potraviny, Čerstvé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71076">
            <a:off x="281234" y="5321838"/>
            <a:ext cx="1560681" cy="1485086"/>
          </a:xfrm>
          <a:prstGeom prst="rect">
            <a:avLst/>
          </a:prstGeom>
          <a:noFill/>
        </p:spPr>
      </p:pic>
      <p:pic>
        <p:nvPicPr>
          <p:cNvPr id="6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Snídaně: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	Snídaně</a:t>
            </a:r>
            <a:r>
              <a:rPr lang="cs-CZ" dirty="0"/>
              <a:t> je první jídlo dne, které se obvykle konzumuje v ranních hodinách. Je zpravidla složené ze snadno připravitelných částí, které procházejí jen minimálním procesem </a:t>
            </a:r>
            <a:r>
              <a:rPr lang="cs-CZ" dirty="0" smtClean="0"/>
              <a:t>vaření</a:t>
            </a:r>
            <a:r>
              <a:rPr lang="cs-CZ" dirty="0"/>
              <a:t>. Často se skládá z pečiva, másla, vajíček, slaniny, marmelád </a:t>
            </a:r>
            <a:r>
              <a:rPr lang="cs-CZ" dirty="0" smtClean="0"/>
              <a:t>či </a:t>
            </a:r>
            <a:r>
              <a:rPr lang="cs-CZ" dirty="0"/>
              <a:t> džemů nebo cereálií. </a:t>
            </a:r>
            <a:r>
              <a:rPr lang="cs-CZ" dirty="0" smtClean="0"/>
              <a:t>Jako nápoj</a:t>
            </a:r>
            <a:r>
              <a:rPr lang="cs-CZ" dirty="0"/>
              <a:t> se často preferuje čaj, káva, džus či mléko.</a:t>
            </a:r>
          </a:p>
        </p:txBody>
      </p:sp>
      <p:pic>
        <p:nvPicPr>
          <p:cNvPr id="6" name="Picture 2" descr="http://andrea-ucitelka.wz.sk/anglicky_jazyk/unit9/bana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301209"/>
            <a:ext cx="2014854" cy="1556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7" descr="Jahoda, Ovoce, Bobule, Červená, Potraviny, Čerstvé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71076">
            <a:off x="281234" y="5321838"/>
            <a:ext cx="1560681" cy="1485086"/>
          </a:xfrm>
          <a:prstGeom prst="rect">
            <a:avLst/>
          </a:prstGeom>
          <a:noFill/>
        </p:spPr>
      </p:pic>
      <p:pic>
        <p:nvPicPr>
          <p:cNvPr id="8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Svačiny: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Svačina je menší jídlo mezi hlavními chody.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Svačina není nic velkého spíš je potřeba na doplnění energie.</a:t>
            </a:r>
          </a:p>
          <a:p>
            <a:r>
              <a:rPr lang="cs-CZ" dirty="0" smtClean="0"/>
              <a:t>Tatranky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Pečivo</a:t>
            </a:r>
          </a:p>
          <a:p>
            <a:r>
              <a:rPr lang="cs-CZ" dirty="0" smtClean="0"/>
              <a:t>Sendvič…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Picture 2" descr="http://andrea-ucitelka.wz.sk/anglicky_jazyk/unit9/bana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301209"/>
            <a:ext cx="2014854" cy="1556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7" descr="Jahoda, Ovoce, Bobule, Červená, Potraviny, Čerstvé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71076">
            <a:off x="281234" y="5321838"/>
            <a:ext cx="1560681" cy="1485086"/>
          </a:xfrm>
          <a:prstGeom prst="rect">
            <a:avLst/>
          </a:prstGeom>
          <a:noFill/>
        </p:spPr>
      </p:pic>
      <p:pic>
        <p:nvPicPr>
          <p:cNvPr id="8" name="Picture 2" descr="\\sblan2\share\Práce žáků\BAJTÍK\Megabajtík\Kopecký\symbol-matej-kopeck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76923C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82</Words>
  <Application>Microsoft Office PowerPoint</Application>
  <PresentationFormat>Předvádění na obrazovce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Zdravý životní styl:</vt:lpstr>
      <vt:lpstr>Co si představím pod pojmem „Zdravý životní styl“ ?</vt:lpstr>
      <vt:lpstr>Zdravé jídlo :</vt:lpstr>
      <vt:lpstr>Pohyb:</vt:lpstr>
      <vt:lpstr>Spánek:</vt:lpstr>
      <vt:lpstr>Pití:</vt:lpstr>
      <vt:lpstr> Proč je zdravý životní styl důležitý ?</vt:lpstr>
      <vt:lpstr>Snídaně:</vt:lpstr>
      <vt:lpstr>Svačiny:</vt:lpstr>
      <vt:lpstr>Oběd:</vt:lpstr>
      <vt:lpstr>Večeře:</vt:lpstr>
      <vt:lpstr>Co není pro život zdravé !</vt:lpstr>
      <vt:lpstr>Děkuji za vzhlédnutí mé prezentace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Zdravý životní styl:</dc:title>
  <dc:creator>ucitel</dc:creator>
  <cp:lastModifiedBy>ucitel</cp:lastModifiedBy>
  <cp:revision>17</cp:revision>
  <dcterms:created xsi:type="dcterms:W3CDTF">2015-05-15T06:25:37Z</dcterms:created>
  <dcterms:modified xsi:type="dcterms:W3CDTF">2015-05-15T09:06:34Z</dcterms:modified>
</cp:coreProperties>
</file>