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12"/>
  </p:notesMasterIdLst>
  <p:sldIdLst>
    <p:sldId id="258" r:id="rId2"/>
    <p:sldId id="265" r:id="rId3"/>
    <p:sldId id="257" r:id="rId4"/>
    <p:sldId id="263" r:id="rId5"/>
    <p:sldId id="259" r:id="rId6"/>
    <p:sldId id="261" r:id="rId7"/>
    <p:sldId id="264" r:id="rId8"/>
    <p:sldId id="262" r:id="rId9"/>
    <p:sldId id="266" r:id="rId10"/>
    <p:sldId id="260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2" d="100"/>
          <a:sy n="62" d="100"/>
        </p:scale>
        <p:origin x="-1596" y="-22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42"/>
    </mc:Choice>
    <mc:Fallback>
      <c:style val="42"/>
    </mc:Fallback>
  </mc:AlternateContent>
  <c:chart>
    <c:title>
      <c:layout/>
      <c:overlay val="0"/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Obsah Vody</c:v>
                </c:pt>
              </c:strCache>
            </c:strRef>
          </c:tx>
          <c:invertIfNegative val="0"/>
          <c:cat>
            <c:strRef>
              <c:f>List1!$A$2:$A$10</c:f>
              <c:strCache>
                <c:ptCount val="9"/>
                <c:pt idx="0">
                  <c:v>Máslo</c:v>
                </c:pt>
                <c:pt idx="1">
                  <c:v>Chléb</c:v>
                </c:pt>
                <c:pt idx="2">
                  <c:v>Sýr</c:v>
                </c:pt>
                <c:pt idx="3">
                  <c:v>jogurt, Mléko</c:v>
                </c:pt>
                <c:pt idx="4">
                  <c:v>Maso</c:v>
                </c:pt>
                <c:pt idx="5">
                  <c:v>Jablko, Hruška</c:v>
                </c:pt>
                <c:pt idx="6">
                  <c:v>Vodní meloun</c:v>
                </c:pt>
                <c:pt idx="7">
                  <c:v>Mrkev</c:v>
                </c:pt>
                <c:pt idx="8">
                  <c:v>Okurky, Rajčata</c:v>
                </c:pt>
              </c:strCache>
            </c:strRef>
          </c:cat>
          <c:val>
            <c:numRef>
              <c:f>List1!$B$2:$B$10</c:f>
              <c:numCache>
                <c:formatCode>0%</c:formatCode>
                <c:ptCount val="9"/>
                <c:pt idx="0">
                  <c:v>0.18</c:v>
                </c:pt>
                <c:pt idx="1">
                  <c:v>0.4</c:v>
                </c:pt>
                <c:pt idx="2">
                  <c:v>0.45</c:v>
                </c:pt>
                <c:pt idx="3" formatCode="0.00%">
                  <c:v>0.875</c:v>
                </c:pt>
                <c:pt idx="4">
                  <c:v>0.67</c:v>
                </c:pt>
                <c:pt idx="5">
                  <c:v>0.85</c:v>
                </c:pt>
                <c:pt idx="6">
                  <c:v>0.9</c:v>
                </c:pt>
                <c:pt idx="7">
                  <c:v>0.94</c:v>
                </c:pt>
                <c:pt idx="8">
                  <c:v>0.98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5"/>
        <c:overlap val="100"/>
        <c:axId val="68812160"/>
        <c:axId val="69092480"/>
      </c:barChart>
      <c:catAx>
        <c:axId val="68812160"/>
        <c:scaling>
          <c:orientation val="minMax"/>
        </c:scaling>
        <c:delete val="0"/>
        <c:axPos val="b"/>
        <c:majorTickMark val="none"/>
        <c:minorTickMark val="none"/>
        <c:tickLblPos val="nextTo"/>
        <c:crossAx val="69092480"/>
        <c:crosses val="autoZero"/>
        <c:auto val="1"/>
        <c:lblAlgn val="ctr"/>
        <c:lblOffset val="100"/>
        <c:noMultiLvlLbl val="0"/>
      </c:catAx>
      <c:valAx>
        <c:axId val="69092480"/>
        <c:scaling>
          <c:orientation val="minMax"/>
        </c:scaling>
        <c:delete val="0"/>
        <c:axPos val="l"/>
        <c:majorGridlines/>
        <c:numFmt formatCode="0%" sourceLinked="1"/>
        <c:majorTickMark val="none"/>
        <c:minorTickMark val="none"/>
        <c:tickLblPos val="nextTo"/>
        <c:crossAx val="68812160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cs-CZ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3C7872-B6A1-43F8-89AF-68D3AF323B54}" type="datetimeFigureOut">
              <a:rPr lang="cs-CZ" smtClean="0"/>
              <a:t>15.5.2015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516D1D-E089-4FC3-B661-08244FC1191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777093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diabetes </a:t>
            </a:r>
            <a:r>
              <a:rPr lang="cs-CZ" dirty="0" err="1" smtClean="0"/>
              <a:t>mellitus</a:t>
            </a:r>
            <a:r>
              <a:rPr lang="cs-CZ" dirty="0" smtClean="0"/>
              <a:t>=</a:t>
            </a:r>
            <a:r>
              <a:rPr lang="cs-CZ" baseline="0" dirty="0" smtClean="0"/>
              <a:t> Cukrovka    </a:t>
            </a:r>
            <a:r>
              <a:rPr lang="cs-CZ" dirty="0" smtClean="0"/>
              <a:t>homeostáze= </a:t>
            </a:r>
            <a:r>
              <a:rPr lang="cs-CZ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Z</a:t>
            </a:r>
            <a:r>
              <a:rPr lang="cs-CZ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namená samočinné udržování hodnoty nějaké veličiny na přibližně stejné hodnotě.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516D1D-E089-4FC3-B661-08244FC11910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01707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D21C3-FB0F-422B-AAF9-6AB54CD3CFC5}" type="datetimeFigureOut">
              <a:rPr lang="cs-CZ" smtClean="0"/>
              <a:t>15.5.2015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5C74E-9BA2-4ACC-9C4B-8CAA5483461C}" type="slidenum">
              <a:rPr lang="cs-CZ" smtClean="0"/>
              <a:t>‹#›</a:t>
            </a:fld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D21C3-FB0F-422B-AAF9-6AB54CD3CFC5}" type="datetimeFigureOut">
              <a:rPr lang="cs-CZ" smtClean="0"/>
              <a:t>15.5.2015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5C74E-9BA2-4ACC-9C4B-8CAA5483461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D21C3-FB0F-422B-AAF9-6AB54CD3CFC5}" type="datetimeFigureOut">
              <a:rPr lang="cs-CZ" smtClean="0"/>
              <a:t>15.5.2015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5C74E-9BA2-4ACC-9C4B-8CAA5483461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D21C3-FB0F-422B-AAF9-6AB54CD3CFC5}" type="datetimeFigureOut">
              <a:rPr lang="cs-CZ" smtClean="0"/>
              <a:t>15.5.2015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5C74E-9BA2-4ACC-9C4B-8CAA5483461C}" type="slidenum">
              <a:rPr lang="cs-CZ" smtClean="0"/>
              <a:t>‹#›</a:t>
            </a:fld>
            <a:endParaRPr lang="cs-CZ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D21C3-FB0F-422B-AAF9-6AB54CD3CFC5}" type="datetimeFigureOut">
              <a:rPr lang="cs-CZ" smtClean="0"/>
              <a:t>15.5.2015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5C74E-9BA2-4ACC-9C4B-8CAA5483461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D21C3-FB0F-422B-AAF9-6AB54CD3CFC5}" type="datetimeFigureOut">
              <a:rPr lang="cs-CZ" smtClean="0"/>
              <a:t>15.5.2015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5C74E-9BA2-4ACC-9C4B-8CAA5483461C}" type="slidenum">
              <a:rPr lang="cs-CZ" smtClean="0"/>
              <a:t>‹#›</a:t>
            </a:fld>
            <a:endParaRPr lang="cs-CZ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D21C3-FB0F-422B-AAF9-6AB54CD3CFC5}" type="datetimeFigureOut">
              <a:rPr lang="cs-CZ" smtClean="0"/>
              <a:t>15.5.2015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5C74E-9BA2-4ACC-9C4B-8CAA5483461C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D21C3-FB0F-422B-AAF9-6AB54CD3CFC5}" type="datetimeFigureOut">
              <a:rPr lang="cs-CZ" smtClean="0"/>
              <a:t>15.5.2015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5C74E-9BA2-4ACC-9C4B-8CAA5483461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D21C3-FB0F-422B-AAF9-6AB54CD3CFC5}" type="datetimeFigureOut">
              <a:rPr lang="cs-CZ" smtClean="0"/>
              <a:t>15.5.2015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5C74E-9BA2-4ACC-9C4B-8CAA5483461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D21C3-FB0F-422B-AAF9-6AB54CD3CFC5}" type="datetimeFigureOut">
              <a:rPr lang="cs-CZ" smtClean="0"/>
              <a:t>15.5.2015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5C74E-9BA2-4ACC-9C4B-8CAA5483461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D21C3-FB0F-422B-AAF9-6AB54CD3CFC5}" type="datetimeFigureOut">
              <a:rPr lang="cs-CZ" smtClean="0"/>
              <a:t>15.5.2015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5C74E-9BA2-4ACC-9C4B-8CAA5483461C}" type="slidenum">
              <a:rPr lang="cs-CZ" smtClean="0"/>
              <a:t>‹#›</a:t>
            </a:fld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CDAD21C3-FB0F-422B-AAF9-6AB54CD3CFC5}" type="datetimeFigureOut">
              <a:rPr lang="cs-CZ" smtClean="0"/>
              <a:t>15.5.2015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F6D5C74E-9BA2-4ACC-9C4B-8CAA5483461C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ogle.cz/url?sa=i&amp;rct=j&amp;q=&amp;esrc=s&amp;source=images&amp;cd=&amp;cad=rja&amp;uact=8&amp;ved=0CAcQjRw&amp;url=http%3A%2F%2Fsusene-maso.cz%2Fzdrava-vyziva&amp;ei=l6JVVersMMXpUpvFgJgC&amp;bvm=bv.93564037,d.d24&amp;psig=AFQjCNEtqB3kqXR1qMYWgd1RFmLjpefHYg&amp;ust=1431761683787750" TargetMode="External"/><Relationship Id="rId2" Type="http://schemas.openxmlformats.org/officeDocument/2006/relationships/hyperlink" Target="http://www.zenyprozeny.cz/data/img1/pyramida0606.jpg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s://www.google.cz/url?sa=i&amp;rct=j&amp;q=&amp;esrc=s&amp;source=images&amp;cd=&amp;cad=rja&amp;uact=8&amp;ved=0CAcQjRw&amp;url=http%3A%2F%2Fcigarety.heureka.cz%2Fmarlboro-red-upgrade-rs-box-k%2F&amp;ei=6KxVVfXbJs6N7AavhYL4Bg&amp;bvm=bv.93564037,d.bGQ&amp;psig=AFQjCNGtApFS7ZT0v938XYRnICqhBi0FGw&amp;ust=1431764578632000" TargetMode="External"/><Relationship Id="rId4" Type="http://schemas.openxmlformats.org/officeDocument/2006/relationships/hyperlink" Target="https://youtu.be/MAenga0FVkI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video" Target="https://www.youtube.com/embed/MAenga0FVkI" TargetMode="Externa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27584" y="260648"/>
            <a:ext cx="6512511" cy="1143000"/>
          </a:xfrm>
        </p:spPr>
        <p:txBody>
          <a:bodyPr>
            <a:scene3d>
              <a:camera prst="isometricOffAxis2Left">
                <a:rot lat="1042006" lon="615926" rev="21311569"/>
              </a:camera>
              <a:lightRig rig="threePt" dir="t"/>
            </a:scene3d>
          </a:bodyPr>
          <a:lstStyle/>
          <a:p>
            <a:pPr marL="0" indent="0">
              <a:buNone/>
            </a:pPr>
            <a:r>
              <a:rPr lang="cs-CZ" sz="4800" dirty="0" smtClean="0">
                <a:gradFill>
                  <a:gsLst>
                    <a:gs pos="0">
                      <a:srgbClr val="000082"/>
                    </a:gs>
                    <a:gs pos="13000">
                      <a:srgbClr val="0047FF"/>
                    </a:gs>
                    <a:gs pos="28000">
                      <a:srgbClr val="000082"/>
                    </a:gs>
                    <a:gs pos="42999">
                      <a:srgbClr val="0047FF"/>
                    </a:gs>
                    <a:gs pos="58000">
                      <a:srgbClr val="000082"/>
                    </a:gs>
                    <a:gs pos="72000">
                      <a:srgbClr val="0047FF"/>
                    </a:gs>
                    <a:gs pos="87000">
                      <a:srgbClr val="000082"/>
                    </a:gs>
                    <a:gs pos="100000">
                      <a:srgbClr val="0047FF"/>
                    </a:gs>
                  </a:gsLst>
                  <a:lin ang="5400000" scaled="0"/>
                </a:gradFill>
              </a:rPr>
              <a:t>Zdravý životní styl</a:t>
            </a:r>
            <a:endParaRPr lang="cs-CZ" sz="4800" dirty="0">
              <a:gradFill>
                <a:gsLst>
                  <a:gs pos="0">
                    <a:srgbClr val="000082"/>
                  </a:gs>
                  <a:gs pos="13000">
                    <a:srgbClr val="0047FF"/>
                  </a:gs>
                  <a:gs pos="28000">
                    <a:srgbClr val="000082"/>
                  </a:gs>
                  <a:gs pos="42999">
                    <a:srgbClr val="0047FF"/>
                  </a:gs>
                  <a:gs pos="58000">
                    <a:srgbClr val="000082"/>
                  </a:gs>
                  <a:gs pos="72000">
                    <a:srgbClr val="0047FF"/>
                  </a:gs>
                  <a:gs pos="87000">
                    <a:srgbClr val="000082"/>
                  </a:gs>
                  <a:gs pos="100000">
                    <a:srgbClr val="0047FF"/>
                  </a:gs>
                </a:gsLst>
                <a:lin ang="5400000" scaled="0"/>
              </a:gradFill>
            </a:endParaRPr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1484784"/>
            <a:ext cx="7390987" cy="4059648"/>
          </a:xfrm>
        </p:spPr>
      </p:pic>
      <p:sp>
        <p:nvSpPr>
          <p:cNvPr id="5" name="TextovéPole 4"/>
          <p:cNvSpPr txBox="1"/>
          <p:nvPr/>
        </p:nvSpPr>
        <p:spPr>
          <a:xfrm>
            <a:off x="3037344" y="6184422"/>
            <a:ext cx="2520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Autor: Vojta </a:t>
            </a:r>
            <a:r>
              <a:rPr lang="cs-CZ" dirty="0" err="1" smtClean="0"/>
              <a:t>Montag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224817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 advTm="8000">
        <p14:reveal/>
      </p:transition>
    </mc:Choice>
    <mc:Fallback>
      <p:transition spd="slow" advTm="8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446312" y="1772816"/>
            <a:ext cx="15121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Zdroje: </a:t>
            </a:r>
            <a:endParaRPr lang="cs-CZ" sz="2400" dirty="0"/>
          </a:p>
        </p:txBody>
      </p:sp>
      <p:sp>
        <p:nvSpPr>
          <p:cNvPr id="3" name="TextovéPole 2"/>
          <p:cNvSpPr txBox="1"/>
          <p:nvPr/>
        </p:nvSpPr>
        <p:spPr>
          <a:xfrm>
            <a:off x="2818676" y="1813382"/>
            <a:ext cx="13940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  <a:hlinkClick r:id="rId2"/>
              </a:rPr>
              <a:t>Obrázek2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1666548" y="1833910"/>
            <a:ext cx="1152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chemeClr val="accent6"/>
                </a:solidFill>
                <a:hlinkClick r:id="rId3"/>
              </a:rPr>
              <a:t>Obrázek1</a:t>
            </a:r>
            <a:endParaRPr lang="cs-CZ" dirty="0">
              <a:solidFill>
                <a:schemeClr val="accent6"/>
              </a:solidFill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5501776" y="1814274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hlinkClick r:id="rId4"/>
              </a:rPr>
              <a:t>Video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4144750" y="1833910"/>
            <a:ext cx="13081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hlinkClick r:id="rId5"/>
              </a:rPr>
              <a:t>Obrázek3</a:t>
            </a:r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472168" y="328300"/>
            <a:ext cx="56840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smtClean="0">
                <a:ln>
                  <a:gradFill>
                    <a:gsLst>
                      <a:gs pos="0">
                        <a:srgbClr val="A603AB"/>
                      </a:gs>
                      <a:gs pos="21001">
                        <a:srgbClr val="0819FB"/>
                      </a:gs>
                      <a:gs pos="35001">
                        <a:srgbClr val="1A8D48"/>
                      </a:gs>
                      <a:gs pos="52000">
                        <a:srgbClr val="FFFF00"/>
                      </a:gs>
                      <a:gs pos="73000">
                        <a:srgbClr val="EE3F17"/>
                      </a:gs>
                      <a:gs pos="88000">
                        <a:srgbClr val="E81766"/>
                      </a:gs>
                      <a:gs pos="100000">
                        <a:srgbClr val="A603AB"/>
                      </a:gs>
                    </a:gsLst>
                    <a:lin ang="5400000" scaled="0"/>
                  </a:gradFill>
                </a:ln>
              </a:rPr>
              <a:t>Děkuji za pozornost</a:t>
            </a:r>
            <a:endParaRPr lang="cs-CZ" sz="3200" dirty="0">
              <a:ln>
                <a:gradFill>
                  <a:gsLst>
                    <a:gs pos="0">
                      <a:srgbClr val="A603AB"/>
                    </a:gs>
                    <a:gs pos="21001">
                      <a:srgbClr val="0819FB"/>
                    </a:gs>
                    <a:gs pos="35001">
                      <a:srgbClr val="1A8D48"/>
                    </a:gs>
                    <a:gs pos="52000">
                      <a:srgbClr val="FFFF00"/>
                    </a:gs>
                    <a:gs pos="73000">
                      <a:srgbClr val="EE3F17"/>
                    </a:gs>
                    <a:gs pos="88000">
                      <a:srgbClr val="E81766"/>
                    </a:gs>
                    <a:gs pos="100000">
                      <a:srgbClr val="A603AB"/>
                    </a:gs>
                  </a:gsLst>
                  <a:lin ang="5400000" scaled="0"/>
                </a:gradFill>
              </a:ln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188760" y="2492896"/>
            <a:ext cx="59674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Informace ke Grafům: Wikipedie</a:t>
            </a:r>
            <a:endParaRPr lang="cs-CZ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166624" y="3068960"/>
            <a:ext cx="85597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Použité programy: Microsoft PowerPoint, Malování a Microsoft Excel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41414439"/>
      </p:ext>
    </p:extLst>
  </p:cSld>
  <p:clrMapOvr>
    <a:masterClrMapping/>
  </p:clrMapOvr>
  <p:transition spd="slow">
    <p:cover dir="l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7" grpId="0"/>
      <p:bldP spid="9" grpId="0"/>
      <p:bldP spid="1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971600" y="1793032"/>
            <a:ext cx="6984776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dirty="0"/>
              <a:t>Snídaně</a:t>
            </a:r>
            <a:r>
              <a:rPr lang="cs-CZ" dirty="0"/>
              <a:t> je první jídlo dne, které se obvykle konzumuje v ranních hodinách. Je zpravidla složené ze snadno připravitelných částí, které procházejí jen minimálním procesem vaření. Často se skládá z pečiva, </a:t>
            </a:r>
            <a:r>
              <a:rPr lang="cs-CZ" dirty="0" smtClean="0"/>
              <a:t>másla, vajíček</a:t>
            </a:r>
            <a:r>
              <a:rPr lang="cs-CZ" dirty="0"/>
              <a:t>, slaniny, marmelád či džemů nebo cereálií. Jako nápoj se často preferuje čaj, káva, džus či mléko.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3131840" y="661338"/>
            <a:ext cx="44644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smtClean="0">
                <a:ln>
                  <a:gradFill>
                    <a:gsLst>
                      <a:gs pos="0">
                        <a:srgbClr val="000000"/>
                      </a:gs>
                      <a:gs pos="39999">
                        <a:srgbClr val="0A128C"/>
                      </a:gs>
                      <a:gs pos="70000">
                        <a:srgbClr val="181CC7"/>
                      </a:gs>
                      <a:gs pos="88000">
                        <a:srgbClr val="7005D4"/>
                      </a:gs>
                      <a:gs pos="100000">
                        <a:srgbClr val="8C3D91"/>
                      </a:gs>
                    </a:gsLst>
                    <a:lin ang="5400000" scaled="0"/>
                  </a:gradFill>
                </a:ln>
              </a:rPr>
              <a:t>Snídaně</a:t>
            </a:r>
            <a:endParaRPr lang="cs-CZ" sz="3200" dirty="0">
              <a:ln>
                <a:gradFill>
                  <a:gsLst>
                    <a:gs pos="0">
                      <a:srgbClr val="000000"/>
                    </a:gs>
                    <a:gs pos="39999">
                      <a:srgbClr val="0A128C"/>
                    </a:gs>
                    <a:gs pos="70000">
                      <a:srgbClr val="181CC7"/>
                    </a:gs>
                    <a:gs pos="88000">
                      <a:srgbClr val="7005D4"/>
                    </a:gs>
                    <a:gs pos="100000">
                      <a:srgbClr val="8C3D91"/>
                    </a:gs>
                  </a:gsLst>
                  <a:lin ang="5400000" scaled="0"/>
                </a:gradFill>
              </a:ln>
            </a:endParaRPr>
          </a:p>
        </p:txBody>
      </p:sp>
    </p:spTree>
    <p:extLst>
      <p:ext uri="{BB962C8B-B14F-4D97-AF65-F5344CB8AC3E}">
        <p14:creationId xmlns:p14="http://schemas.microsoft.com/office/powerpoint/2010/main" val="4198994274"/>
      </p:ext>
    </p:extLst>
  </p:cSld>
  <p:clrMapOvr>
    <a:masterClrMapping/>
  </p:clrMapOvr>
  <p:transition spd="slow">
    <p:pull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3491880" y="411838"/>
            <a:ext cx="30243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000" dirty="0" smtClean="0">
                <a:ln>
                  <a:gradFill>
                    <a:gsLst>
                      <a:gs pos="0">
                        <a:srgbClr val="000000"/>
                      </a:gs>
                      <a:gs pos="39999">
                        <a:srgbClr val="0A128C"/>
                      </a:gs>
                      <a:gs pos="70000">
                        <a:srgbClr val="181CC7"/>
                      </a:gs>
                      <a:gs pos="88000">
                        <a:srgbClr val="7005D4"/>
                      </a:gs>
                      <a:gs pos="100000">
                        <a:srgbClr val="8C3D91"/>
                      </a:gs>
                    </a:gsLst>
                    <a:lin ang="5400000" scaled="0"/>
                  </a:gradFill>
                </a:ln>
              </a:rPr>
              <a:t>Můj pohled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611560" y="1556791"/>
            <a:ext cx="777686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dirty="0" smtClean="0"/>
              <a:t>Zdravý životní styl je pro každého důležitý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dirty="0" smtClean="0"/>
              <a:t>Každý den by se mělo sníst 5 porcí </a:t>
            </a:r>
            <a:r>
              <a:rPr lang="cs-CZ" sz="2400" dirty="0" smtClean="0">
                <a:ln>
                  <a:gradFill flip="none" rotWithShape="1">
                    <a:gsLst>
                      <a:gs pos="0">
                        <a:srgbClr val="FBEAC7"/>
                      </a:gs>
                      <a:gs pos="17999">
                        <a:srgbClr val="FEE7F2"/>
                      </a:gs>
                      <a:gs pos="36000">
                        <a:srgbClr val="FAC77D"/>
                      </a:gs>
                      <a:gs pos="61000">
                        <a:srgbClr val="FBA97D"/>
                      </a:gs>
                      <a:gs pos="82001">
                        <a:srgbClr val="FBD49C"/>
                      </a:gs>
                      <a:gs pos="100000">
                        <a:srgbClr val="FEE7F2"/>
                      </a:gs>
                    </a:gsLst>
                    <a:lin ang="18900000" scaled="1"/>
                    <a:tileRect/>
                  </a:gradFill>
                </a:ln>
              </a:rPr>
              <a:t>ovoce</a:t>
            </a:r>
            <a:r>
              <a:rPr lang="cs-CZ" sz="2400" dirty="0" smtClean="0"/>
              <a:t> a </a:t>
            </a:r>
            <a:r>
              <a:rPr lang="cs-CZ" sz="2400" dirty="0" smtClean="0">
                <a:ln>
                  <a:gradFill flip="none" rotWithShape="1">
                    <a:gsLst>
                      <a:gs pos="0">
                        <a:srgbClr val="DDEBCF"/>
                      </a:gs>
                      <a:gs pos="50000">
                        <a:srgbClr val="9CB86E"/>
                      </a:gs>
                      <a:gs pos="100000">
                        <a:srgbClr val="156B13"/>
                      </a:gs>
                    </a:gsLst>
                    <a:lin ang="2700000" scaled="1"/>
                    <a:tileRect/>
                  </a:gradFill>
                </a:ln>
              </a:rPr>
              <a:t>zeleniny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dirty="0" smtClean="0"/>
              <a:t>Tělu škodí moc </a:t>
            </a:r>
            <a:r>
              <a:rPr lang="cs-CZ" sz="2400" dirty="0" smtClean="0">
                <a:ln>
                  <a:gradFill>
                    <a:gsLst>
                      <a:gs pos="0">
                        <a:srgbClr val="3399FF"/>
                      </a:gs>
                      <a:gs pos="16000">
                        <a:srgbClr val="00CCCC"/>
                      </a:gs>
                      <a:gs pos="47000">
                        <a:srgbClr val="9999FF"/>
                      </a:gs>
                      <a:gs pos="60001">
                        <a:srgbClr val="2E6792"/>
                      </a:gs>
                      <a:gs pos="71001">
                        <a:srgbClr val="3333CC"/>
                      </a:gs>
                      <a:gs pos="81000">
                        <a:srgbClr val="1170FF"/>
                      </a:gs>
                      <a:gs pos="100000">
                        <a:srgbClr val="006699"/>
                      </a:gs>
                    </a:gsLst>
                    <a:lin ang="5400000" scaled="0"/>
                  </a:gradFill>
                </a:ln>
              </a:rPr>
              <a:t>cukrů</a:t>
            </a:r>
            <a:r>
              <a:rPr lang="cs-CZ" sz="2400" dirty="0"/>
              <a:t>,</a:t>
            </a:r>
            <a:r>
              <a:rPr lang="cs-CZ" sz="2400" dirty="0" smtClean="0"/>
              <a:t> </a:t>
            </a:r>
            <a:r>
              <a:rPr lang="cs-CZ" sz="2400" dirty="0" smtClean="0">
                <a:ln>
                  <a:gradFill>
                    <a:gsLst>
                      <a:gs pos="0">
                        <a:srgbClr val="D6B19C"/>
                      </a:gs>
                      <a:gs pos="30000">
                        <a:srgbClr val="D49E6C"/>
                      </a:gs>
                      <a:gs pos="70000">
                        <a:srgbClr val="A65528"/>
                      </a:gs>
                      <a:gs pos="100000">
                        <a:srgbClr val="663012"/>
                      </a:gs>
                    </a:gsLst>
                    <a:lin ang="5400000" scaled="0"/>
                  </a:gradFill>
                </a:ln>
              </a:rPr>
              <a:t>tuků</a:t>
            </a:r>
            <a:r>
              <a:rPr lang="cs-CZ" sz="2400" dirty="0" smtClean="0">
                <a:ln>
                  <a:gradFill>
                    <a:gsLst>
                      <a:gs pos="0">
                        <a:srgbClr val="FBEAC7"/>
                      </a:gs>
                      <a:gs pos="17999">
                        <a:srgbClr val="FEE7F2"/>
                      </a:gs>
                      <a:gs pos="36000">
                        <a:srgbClr val="FAC77D"/>
                      </a:gs>
                      <a:gs pos="61000">
                        <a:srgbClr val="FBA97D"/>
                      </a:gs>
                      <a:gs pos="82001">
                        <a:srgbClr val="FBD49C"/>
                      </a:gs>
                      <a:gs pos="100000">
                        <a:srgbClr val="FEE7F2"/>
                      </a:gs>
                    </a:gsLst>
                    <a:lin ang="5400000" scaled="0"/>
                  </a:gradFill>
                </a:ln>
              </a:rPr>
              <a:t> </a:t>
            </a:r>
            <a:r>
              <a:rPr lang="cs-CZ" sz="2400" dirty="0" smtClean="0"/>
              <a:t>a</a:t>
            </a:r>
            <a:r>
              <a:rPr lang="cs-CZ" sz="2400" dirty="0" smtClean="0">
                <a:ln>
                  <a:gradFill>
                    <a:gsLst>
                      <a:gs pos="0">
                        <a:srgbClr val="FBEAC7"/>
                      </a:gs>
                      <a:gs pos="17999">
                        <a:srgbClr val="FEE7F2"/>
                      </a:gs>
                      <a:gs pos="36000">
                        <a:srgbClr val="FAC77D"/>
                      </a:gs>
                      <a:gs pos="61000">
                        <a:srgbClr val="FBA97D"/>
                      </a:gs>
                      <a:gs pos="82001">
                        <a:srgbClr val="FBD49C"/>
                      </a:gs>
                      <a:gs pos="100000">
                        <a:srgbClr val="FEE7F2"/>
                      </a:gs>
                    </a:gsLst>
                    <a:lin ang="5400000" scaled="0"/>
                  </a:gradFill>
                </a:ln>
              </a:rPr>
              <a:t> </a:t>
            </a:r>
            <a:r>
              <a:rPr lang="cs-CZ" sz="2400" dirty="0" smtClean="0">
                <a:ln>
                  <a:gradFill>
                    <a:gsLst>
                      <a:gs pos="0">
                        <a:srgbClr val="FFF200"/>
                      </a:gs>
                      <a:gs pos="45000">
                        <a:srgbClr val="FF7A00"/>
                      </a:gs>
                      <a:gs pos="70000">
                        <a:srgbClr val="FF0300"/>
                      </a:gs>
                      <a:gs pos="100000">
                        <a:srgbClr val="4D0808"/>
                      </a:gs>
                    </a:gsLst>
                    <a:lin ang="5400000" scaled="0"/>
                  </a:gradFill>
                </a:ln>
              </a:rPr>
              <a:t>cigarety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2400" dirty="0" smtClean="0">
              <a:ln>
                <a:gradFill flip="none" rotWithShape="1">
                  <a:gsLst>
                    <a:gs pos="0">
                      <a:srgbClr val="DDEBCF"/>
                    </a:gs>
                    <a:gs pos="50000">
                      <a:srgbClr val="9CB86E"/>
                    </a:gs>
                    <a:gs pos="100000">
                      <a:srgbClr val="156B13"/>
                    </a:gs>
                  </a:gsLst>
                  <a:lin ang="2700000" scaled="1"/>
                  <a:tileRect/>
                </a:gradFill>
              </a:ln>
            </a:endParaRPr>
          </a:p>
        </p:txBody>
      </p:sp>
      <p:pic>
        <p:nvPicPr>
          <p:cNvPr id="2050" name="Picture 2" descr="http://susene-maso.cz/image/data/images-info/zdrava_vyziva_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7359" y="3501008"/>
            <a:ext cx="3264363" cy="24482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43994227"/>
      </p:ext>
    </p:extLst>
  </p:cSld>
  <p:clrMapOvr>
    <a:masterClrMapping/>
  </p:clrMapOvr>
  <p:transition spd="slow">
    <p:pull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467544" y="1124744"/>
            <a:ext cx="8424936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dirty="0"/>
              <a:t>Zdravá výživa</a:t>
            </a:r>
            <a:r>
              <a:rPr lang="cs-CZ" dirty="0"/>
              <a:t> je taková, která udržuje organismus ve stabilní homeostázi. Aby se zabránilo chronickým nemocem, jako jsou například obezita, srdeční choroby, diabetes </a:t>
            </a:r>
            <a:r>
              <a:rPr lang="cs-CZ" dirty="0" err="1"/>
              <a:t>mellitus</a:t>
            </a:r>
            <a:r>
              <a:rPr lang="cs-CZ" dirty="0"/>
              <a:t> nebo rakovina, je podle dat uvedených ve sborníku Světové zdravotnické </a:t>
            </a:r>
            <a:r>
              <a:rPr lang="cs-CZ" dirty="0" smtClean="0"/>
              <a:t>organizace</a:t>
            </a:r>
            <a:r>
              <a:rPr lang="cs-CZ" dirty="0"/>
              <a:t> nutné, aby konzumované potraviny obsahovaly vyvážené množství živin, dostatečné množství vody, ale především ovoce a zeleninu</a:t>
            </a:r>
            <a:r>
              <a:rPr lang="cs-CZ" dirty="0" smtClean="0"/>
              <a:t>.</a:t>
            </a:r>
            <a:r>
              <a:rPr lang="cs-CZ" dirty="0"/>
              <a:t> Zdravá výživa vyžaduje vyvážený příjem základních živin (bílkoviny, sacharidy a tuky), doplňkových živin (vitamíny</a:t>
            </a:r>
            <a:r>
              <a:rPr lang="cs-CZ" dirty="0" smtClean="0"/>
              <a:t>, stopové </a:t>
            </a:r>
            <a:r>
              <a:rPr lang="cs-CZ" dirty="0"/>
              <a:t>prvky a vlákniny) a dostatečné množství vody, aby nenastala intoxikace organismu nadměrnou spotřebou určité látky.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2195736" y="314792"/>
            <a:ext cx="39604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>
                <a:ln>
                  <a:gradFill>
                    <a:gsLst>
                      <a:gs pos="0">
                        <a:srgbClr val="CCCCFF"/>
                      </a:gs>
                      <a:gs pos="17999">
                        <a:srgbClr val="99CCFF"/>
                      </a:gs>
                      <a:gs pos="36000">
                        <a:srgbClr val="9966FF"/>
                      </a:gs>
                      <a:gs pos="61000">
                        <a:srgbClr val="CC99FF"/>
                      </a:gs>
                      <a:gs pos="82001">
                        <a:srgbClr val="99CCFF"/>
                      </a:gs>
                      <a:gs pos="100000">
                        <a:srgbClr val="CCCCFF"/>
                      </a:gs>
                    </a:gsLst>
                    <a:lin ang="5400000" scaled="0"/>
                  </a:gradFill>
                </a:ln>
              </a:rPr>
              <a:t>Jaká je zdravá výživa?</a:t>
            </a:r>
            <a:endParaRPr lang="cs-CZ" sz="2800" dirty="0">
              <a:ln>
                <a:gradFill>
                  <a:gsLst>
                    <a:gs pos="0">
                      <a:srgbClr val="CCCCFF"/>
                    </a:gs>
                    <a:gs pos="17999">
                      <a:srgbClr val="99CCFF"/>
                    </a:gs>
                    <a:gs pos="36000">
                      <a:srgbClr val="9966FF"/>
                    </a:gs>
                    <a:gs pos="61000">
                      <a:srgbClr val="CC99FF"/>
                    </a:gs>
                    <a:gs pos="82001">
                      <a:srgbClr val="99CCFF"/>
                    </a:gs>
                    <a:gs pos="100000">
                      <a:srgbClr val="CCCCFF"/>
                    </a:gs>
                  </a:gsLst>
                  <a:lin ang="5400000" scaled="0"/>
                </a:gradFill>
              </a:ln>
            </a:endParaRPr>
          </a:p>
        </p:txBody>
      </p:sp>
      <p:pic>
        <p:nvPicPr>
          <p:cNvPr id="6" name="MAenga0FVkI"/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1889956" y="4072781"/>
            <a:ext cx="4572000" cy="2571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9750142"/>
      </p:ext>
    </p:extLst>
  </p:cSld>
  <p:clrMapOvr>
    <a:masterClrMapping/>
  </p:clrMapOvr>
  <p:transition spd="slow">
    <p:pull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zenyprozeny.cz/data/img1/pyramida060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0472" y="1317456"/>
            <a:ext cx="7547952" cy="53327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ovéPole 1"/>
          <p:cNvSpPr txBox="1"/>
          <p:nvPr/>
        </p:nvSpPr>
        <p:spPr>
          <a:xfrm>
            <a:off x="2424648" y="373818"/>
            <a:ext cx="4379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smtClean="0">
                <a:ln>
                  <a:gradFill>
                    <a:gsLst>
                      <a:gs pos="0">
                        <a:srgbClr val="D6B19C"/>
                      </a:gs>
                      <a:gs pos="30000">
                        <a:srgbClr val="D49E6C"/>
                      </a:gs>
                      <a:gs pos="70000">
                        <a:srgbClr val="A65528"/>
                      </a:gs>
                      <a:gs pos="100000">
                        <a:srgbClr val="663012"/>
                      </a:gs>
                    </a:gsLst>
                    <a:lin ang="5400000" scaled="0"/>
                  </a:gradFill>
                </a:ln>
              </a:rPr>
              <a:t>Potravinová pyramida</a:t>
            </a:r>
            <a:endParaRPr lang="cs-CZ" sz="3200" dirty="0">
              <a:ln>
                <a:gradFill>
                  <a:gsLst>
                    <a:gs pos="0">
                      <a:srgbClr val="D6B19C"/>
                    </a:gs>
                    <a:gs pos="30000">
                      <a:srgbClr val="D49E6C"/>
                    </a:gs>
                    <a:gs pos="70000">
                      <a:srgbClr val="A65528"/>
                    </a:gs>
                    <a:gs pos="100000">
                      <a:srgbClr val="663012"/>
                    </a:gs>
                  </a:gsLst>
                  <a:lin ang="5400000" scaled="0"/>
                </a:gradFill>
              </a:ln>
            </a:endParaRPr>
          </a:p>
        </p:txBody>
      </p:sp>
    </p:spTree>
    <p:extLst>
      <p:ext uri="{BB962C8B-B14F-4D97-AF65-F5344CB8AC3E}">
        <p14:creationId xmlns:p14="http://schemas.microsoft.com/office/powerpoint/2010/main" val="4275684973"/>
      </p:ext>
    </p:extLst>
  </p:cSld>
  <p:clrMapOvr>
    <a:masterClrMapping/>
  </p:clrMapOvr>
  <p:transition spd="slow">
    <p:pull dir="l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259632" y="311072"/>
            <a:ext cx="64087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smtClean="0">
                <a:ln>
                  <a:gradFill>
                    <a:gsLst>
                      <a:gs pos="0">
                        <a:srgbClr val="DCEBF5"/>
                      </a:gs>
                      <a:gs pos="8000">
                        <a:srgbClr val="83A7C3"/>
                      </a:gs>
                      <a:gs pos="13000">
                        <a:srgbClr val="768FB9"/>
                      </a:gs>
                      <a:gs pos="21001">
                        <a:srgbClr val="83A7C3"/>
                      </a:gs>
                      <a:gs pos="58000">
                        <a:srgbClr val="9C6563"/>
                      </a:gs>
                      <a:gs pos="67000">
                        <a:srgbClr val="80302D"/>
                      </a:gs>
                      <a:gs pos="80000">
                        <a:srgbClr val="C0524E"/>
                      </a:gs>
                      <a:gs pos="94000">
                        <a:srgbClr val="EBDAD4"/>
                      </a:gs>
                      <a:gs pos="100000">
                        <a:srgbClr val="55261C"/>
                      </a:gs>
                    </a:gsLst>
                    <a:lin ang="5400000" scaled="0"/>
                  </a:gradFill>
                </a:ln>
              </a:rPr>
              <a:t>Potraviny a jejich výživové látky</a:t>
            </a:r>
            <a:endParaRPr lang="cs-CZ" sz="3200" dirty="0">
              <a:ln>
                <a:gradFill>
                  <a:gsLst>
                    <a:gs pos="0">
                      <a:srgbClr val="DCEBF5"/>
                    </a:gs>
                    <a:gs pos="8000">
                      <a:srgbClr val="83A7C3"/>
                    </a:gs>
                    <a:gs pos="13000">
                      <a:srgbClr val="768FB9"/>
                    </a:gs>
                    <a:gs pos="21001">
                      <a:srgbClr val="83A7C3"/>
                    </a:gs>
                    <a:gs pos="58000">
                      <a:srgbClr val="9C6563"/>
                    </a:gs>
                    <a:gs pos="67000">
                      <a:srgbClr val="80302D"/>
                    </a:gs>
                    <a:gs pos="80000">
                      <a:srgbClr val="C0524E"/>
                    </a:gs>
                    <a:gs pos="94000">
                      <a:srgbClr val="EBDAD4"/>
                    </a:gs>
                    <a:gs pos="100000">
                      <a:srgbClr val="55261C"/>
                    </a:gs>
                  </a:gsLst>
                  <a:lin ang="5400000" scaled="0"/>
                </a:gradFill>
              </a:ln>
            </a:endParaRP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3890580"/>
              </p:ext>
            </p:extLst>
          </p:nvPr>
        </p:nvGraphicFramePr>
        <p:xfrm>
          <a:off x="431540" y="1556792"/>
          <a:ext cx="8064896" cy="4195118"/>
        </p:xfrm>
        <a:graphic>
          <a:graphicData uri="http://schemas.openxmlformats.org/drawingml/2006/table">
            <a:tbl>
              <a:tblPr/>
              <a:tblGrid>
                <a:gridCol w="4120489"/>
                <a:gridCol w="3944407"/>
              </a:tblGrid>
              <a:tr h="880345">
                <a:tc>
                  <a:txBody>
                    <a:bodyPr/>
                    <a:lstStyle/>
                    <a:p>
                      <a:pPr algn="ctr"/>
                      <a:r>
                        <a:rPr lang="cs-CZ" sz="1600" dirty="0">
                          <a:effectLst/>
                        </a:rPr>
                        <a:t>Potraviny</a:t>
                      </a:r>
                    </a:p>
                  </a:txBody>
                  <a:tcPr marL="82739" marR="82739" marT="41369" marB="41369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>
                          <a:effectLst/>
                        </a:rPr>
                        <a:t>Výživové látky</a:t>
                      </a:r>
                    </a:p>
                  </a:txBody>
                  <a:tcPr marL="82739" marR="82739" marT="41369" marB="41369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610616">
                <a:tc>
                  <a:txBody>
                    <a:bodyPr/>
                    <a:lstStyle/>
                    <a:p>
                      <a:r>
                        <a:rPr lang="cs-CZ" sz="1600" u="none" strike="noStrike" dirty="0">
                          <a:solidFill>
                            <a:srgbClr val="0B0080"/>
                          </a:solidFill>
                          <a:effectLst/>
                        </a:rPr>
                        <a:t>Chléb</a:t>
                      </a:r>
                      <a:r>
                        <a:rPr lang="cs-CZ" sz="1600" dirty="0">
                          <a:effectLst/>
                        </a:rPr>
                        <a:t>, </a:t>
                      </a:r>
                      <a:r>
                        <a:rPr lang="cs-CZ" sz="1600" u="none" strike="noStrike" dirty="0">
                          <a:solidFill>
                            <a:srgbClr val="0B0080"/>
                          </a:solidFill>
                          <a:effectLst/>
                        </a:rPr>
                        <a:t>obiloviny</a:t>
                      </a:r>
                      <a:r>
                        <a:rPr lang="cs-CZ" sz="1600" dirty="0">
                          <a:effectLst/>
                        </a:rPr>
                        <a:t>, </a:t>
                      </a:r>
                      <a:r>
                        <a:rPr lang="cs-CZ" sz="1600" u="none" strike="noStrike" dirty="0">
                          <a:solidFill>
                            <a:srgbClr val="0B0080"/>
                          </a:solidFill>
                          <a:effectLst/>
                        </a:rPr>
                        <a:t>brambory</a:t>
                      </a:r>
                      <a:r>
                        <a:rPr lang="cs-CZ" sz="1600" dirty="0">
                          <a:effectLst/>
                        </a:rPr>
                        <a:t>, </a:t>
                      </a:r>
                      <a:r>
                        <a:rPr lang="cs-CZ" sz="1600" u="none" strike="noStrike" dirty="0">
                          <a:solidFill>
                            <a:srgbClr val="0B0080"/>
                          </a:solidFill>
                          <a:effectLst/>
                        </a:rPr>
                        <a:t>rýže</a:t>
                      </a:r>
                      <a:r>
                        <a:rPr lang="cs-CZ" sz="1600" dirty="0">
                          <a:effectLst/>
                        </a:rPr>
                        <a:t>, </a:t>
                      </a:r>
                      <a:r>
                        <a:rPr lang="cs-CZ" sz="1600" u="none" strike="noStrike" dirty="0">
                          <a:solidFill>
                            <a:srgbClr val="0B0080"/>
                          </a:solidFill>
                          <a:effectLst/>
                        </a:rPr>
                        <a:t>těstoviny</a:t>
                      </a:r>
                      <a:r>
                        <a:rPr lang="cs-CZ" sz="1600" dirty="0">
                          <a:effectLst/>
                        </a:rPr>
                        <a:t> a </a:t>
                      </a:r>
                      <a:r>
                        <a:rPr lang="cs-CZ" sz="1600" u="none" strike="noStrike" dirty="0">
                          <a:solidFill>
                            <a:srgbClr val="0B0080"/>
                          </a:solidFill>
                          <a:effectLst/>
                        </a:rPr>
                        <a:t>luštěniny</a:t>
                      </a:r>
                      <a:endParaRPr lang="cs-CZ" sz="1600" dirty="0">
                        <a:effectLst/>
                      </a:endParaRPr>
                    </a:p>
                  </a:txBody>
                  <a:tcPr marL="82739" marR="82739" marT="41369" marB="41369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u="none" strike="noStrike" dirty="0">
                          <a:solidFill>
                            <a:srgbClr val="0B0080"/>
                          </a:solidFill>
                          <a:effectLst/>
                        </a:rPr>
                        <a:t>sacharidy</a:t>
                      </a:r>
                      <a:r>
                        <a:rPr lang="cs-CZ" sz="1600" dirty="0">
                          <a:effectLst/>
                        </a:rPr>
                        <a:t>, </a:t>
                      </a:r>
                      <a:r>
                        <a:rPr lang="cs-CZ" sz="1600" u="none" strike="noStrike" dirty="0">
                          <a:solidFill>
                            <a:srgbClr val="0B0080"/>
                          </a:solidFill>
                          <a:effectLst/>
                        </a:rPr>
                        <a:t>bílkoviny</a:t>
                      </a:r>
                      <a:r>
                        <a:rPr lang="cs-CZ" sz="1600" dirty="0">
                          <a:effectLst/>
                        </a:rPr>
                        <a:t>, </a:t>
                      </a:r>
                      <a:r>
                        <a:rPr lang="cs-CZ" sz="1600" u="none" strike="noStrike" dirty="0">
                          <a:solidFill>
                            <a:srgbClr val="0B0080"/>
                          </a:solidFill>
                          <a:effectLst/>
                        </a:rPr>
                        <a:t>vlákniny</a:t>
                      </a:r>
                      <a:r>
                        <a:rPr lang="cs-CZ" sz="1600" dirty="0">
                          <a:effectLst/>
                        </a:rPr>
                        <a:t>, </a:t>
                      </a:r>
                      <a:r>
                        <a:rPr lang="cs-CZ" sz="1600" u="none" strike="noStrike" dirty="0" smtClean="0">
                          <a:solidFill>
                            <a:srgbClr val="0B0080"/>
                          </a:solidFill>
                          <a:effectLst/>
                        </a:rPr>
                        <a:t>vitamín </a:t>
                      </a:r>
                      <a:r>
                        <a:rPr lang="cs-CZ" sz="1600" u="none" strike="noStrike" dirty="0">
                          <a:solidFill>
                            <a:srgbClr val="0B0080"/>
                          </a:solidFill>
                          <a:effectLst/>
                        </a:rPr>
                        <a:t>B</a:t>
                      </a:r>
                      <a:r>
                        <a:rPr lang="cs-CZ" sz="1600" dirty="0">
                          <a:effectLst/>
                        </a:rPr>
                        <a:t> a </a:t>
                      </a:r>
                      <a:r>
                        <a:rPr lang="cs-CZ" sz="1600" u="none" strike="noStrike" dirty="0">
                          <a:solidFill>
                            <a:srgbClr val="0B0080"/>
                          </a:solidFill>
                          <a:effectLst/>
                        </a:rPr>
                        <a:t>minerály</a:t>
                      </a:r>
                      <a:endParaRPr lang="cs-CZ" sz="1600" dirty="0">
                        <a:effectLst/>
                      </a:endParaRPr>
                    </a:p>
                  </a:txBody>
                  <a:tcPr marL="82739" marR="82739" marT="41369" marB="41369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</a:tr>
              <a:tr h="872309">
                <a:tc>
                  <a:txBody>
                    <a:bodyPr/>
                    <a:lstStyle/>
                    <a:p>
                      <a:r>
                        <a:rPr lang="cs-CZ" sz="1600" u="none" strike="noStrike" dirty="0">
                          <a:solidFill>
                            <a:srgbClr val="0B0080"/>
                          </a:solidFill>
                          <a:effectLst/>
                        </a:rPr>
                        <a:t>Zelenina</a:t>
                      </a:r>
                      <a:r>
                        <a:rPr lang="cs-CZ" sz="1600" dirty="0">
                          <a:effectLst/>
                        </a:rPr>
                        <a:t> a </a:t>
                      </a:r>
                      <a:r>
                        <a:rPr lang="cs-CZ" sz="1600" u="none" strike="noStrike" dirty="0">
                          <a:solidFill>
                            <a:srgbClr val="0B0080"/>
                          </a:solidFill>
                          <a:effectLst/>
                        </a:rPr>
                        <a:t>ovoce</a:t>
                      </a:r>
                      <a:endParaRPr lang="cs-CZ" sz="1600" dirty="0">
                        <a:effectLst/>
                      </a:endParaRPr>
                    </a:p>
                  </a:txBody>
                  <a:tcPr marL="82739" marR="82739" marT="41369" marB="41369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u="none" strike="noStrike" dirty="0">
                          <a:solidFill>
                            <a:srgbClr val="0B0080"/>
                          </a:solidFill>
                          <a:effectLst/>
                        </a:rPr>
                        <a:t>vitamín C</a:t>
                      </a:r>
                      <a:r>
                        <a:rPr lang="cs-CZ" sz="1600" dirty="0">
                          <a:effectLst/>
                        </a:rPr>
                        <a:t>, </a:t>
                      </a:r>
                      <a:r>
                        <a:rPr lang="cs-CZ" sz="1600" u="none" strike="noStrike" dirty="0" smtClean="0">
                          <a:solidFill>
                            <a:srgbClr val="0B0080"/>
                          </a:solidFill>
                          <a:effectLst/>
                        </a:rPr>
                        <a:t>kyselina </a:t>
                      </a:r>
                      <a:r>
                        <a:rPr lang="cs-CZ" sz="1600" u="none" strike="noStrike" dirty="0">
                          <a:solidFill>
                            <a:srgbClr val="0B0080"/>
                          </a:solidFill>
                          <a:effectLst/>
                        </a:rPr>
                        <a:t>listová</a:t>
                      </a:r>
                      <a:r>
                        <a:rPr lang="cs-CZ" sz="1600" dirty="0">
                          <a:effectLst/>
                        </a:rPr>
                        <a:t>, </a:t>
                      </a:r>
                      <a:r>
                        <a:rPr lang="cs-CZ" sz="1600" u="none" strike="noStrike" dirty="0">
                          <a:solidFill>
                            <a:srgbClr val="0B0080"/>
                          </a:solidFill>
                          <a:effectLst/>
                        </a:rPr>
                        <a:t>kalium</a:t>
                      </a:r>
                      <a:r>
                        <a:rPr lang="cs-CZ" sz="1600" dirty="0">
                          <a:effectLst/>
                        </a:rPr>
                        <a:t>, </a:t>
                      </a:r>
                      <a:r>
                        <a:rPr lang="cs-CZ" sz="1600" u="none" strike="noStrike" dirty="0">
                          <a:solidFill>
                            <a:srgbClr val="0B0080"/>
                          </a:solidFill>
                          <a:effectLst/>
                        </a:rPr>
                        <a:t>vlákniny</a:t>
                      </a:r>
                      <a:r>
                        <a:rPr lang="cs-CZ" sz="1600" dirty="0">
                          <a:effectLst/>
                        </a:rPr>
                        <a:t>, </a:t>
                      </a:r>
                      <a:r>
                        <a:rPr lang="cs-CZ" sz="1600" u="none" strike="noStrike" dirty="0">
                          <a:solidFill>
                            <a:srgbClr val="0B0080"/>
                          </a:solidFill>
                          <a:effectLst/>
                        </a:rPr>
                        <a:t>biogenní prvky</a:t>
                      </a:r>
                      <a:endParaRPr lang="cs-CZ" sz="1600" dirty="0">
                        <a:effectLst/>
                      </a:endParaRPr>
                    </a:p>
                  </a:txBody>
                  <a:tcPr marL="82739" marR="82739" marT="41369" marB="41369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</a:tr>
              <a:tr h="872309">
                <a:tc>
                  <a:txBody>
                    <a:bodyPr/>
                    <a:lstStyle/>
                    <a:p>
                      <a:r>
                        <a:rPr lang="cs-CZ" sz="1600" u="none" strike="noStrike" dirty="0">
                          <a:solidFill>
                            <a:srgbClr val="0B0080"/>
                          </a:solidFill>
                          <a:effectLst/>
                        </a:rPr>
                        <a:t>Mléčné výrobky</a:t>
                      </a:r>
                      <a:r>
                        <a:rPr lang="cs-CZ" sz="1600" dirty="0">
                          <a:effectLst/>
                        </a:rPr>
                        <a:t>, </a:t>
                      </a:r>
                      <a:r>
                        <a:rPr lang="cs-CZ" sz="1600" u="none" strike="noStrike" dirty="0">
                          <a:solidFill>
                            <a:srgbClr val="0B0080"/>
                          </a:solidFill>
                          <a:effectLst/>
                        </a:rPr>
                        <a:t>maso</a:t>
                      </a:r>
                      <a:r>
                        <a:rPr lang="cs-CZ" sz="1600" dirty="0">
                          <a:effectLst/>
                        </a:rPr>
                        <a:t>, </a:t>
                      </a:r>
                      <a:r>
                        <a:rPr lang="cs-CZ" sz="1600" u="none" strike="noStrike" dirty="0">
                          <a:solidFill>
                            <a:srgbClr val="0B0080"/>
                          </a:solidFill>
                          <a:effectLst/>
                        </a:rPr>
                        <a:t>ryba</a:t>
                      </a:r>
                      <a:r>
                        <a:rPr lang="cs-CZ" sz="1600" dirty="0">
                          <a:effectLst/>
                        </a:rPr>
                        <a:t>, </a:t>
                      </a:r>
                      <a:r>
                        <a:rPr lang="cs-CZ" sz="1600" u="none" strike="noStrike" dirty="0">
                          <a:solidFill>
                            <a:srgbClr val="0B0080"/>
                          </a:solidFill>
                          <a:effectLst/>
                        </a:rPr>
                        <a:t>vejce</a:t>
                      </a:r>
                      <a:r>
                        <a:rPr lang="cs-CZ" sz="1600" dirty="0">
                          <a:effectLst/>
                        </a:rPr>
                        <a:t>, </a:t>
                      </a:r>
                      <a:r>
                        <a:rPr lang="cs-CZ" sz="1600" u="none" strike="noStrike" dirty="0">
                          <a:solidFill>
                            <a:srgbClr val="0B0080"/>
                          </a:solidFill>
                          <a:effectLst/>
                        </a:rPr>
                        <a:t>sója</a:t>
                      </a:r>
                      <a:endParaRPr lang="cs-CZ" sz="1600" dirty="0">
                        <a:effectLst/>
                      </a:endParaRPr>
                    </a:p>
                  </a:txBody>
                  <a:tcPr marL="82739" marR="82739" marT="41369" marB="41369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u="none" strike="noStrike" dirty="0">
                          <a:solidFill>
                            <a:srgbClr val="0B0080"/>
                          </a:solidFill>
                          <a:effectLst/>
                        </a:rPr>
                        <a:t>Bílkoviny</a:t>
                      </a:r>
                      <a:r>
                        <a:rPr lang="cs-CZ" sz="1600" dirty="0">
                          <a:effectLst/>
                        </a:rPr>
                        <a:t>, </a:t>
                      </a:r>
                      <a:r>
                        <a:rPr lang="cs-CZ" sz="1600" u="none" strike="noStrike" dirty="0">
                          <a:solidFill>
                            <a:srgbClr val="0B0080"/>
                          </a:solidFill>
                          <a:effectLst/>
                        </a:rPr>
                        <a:t>železo</a:t>
                      </a:r>
                      <a:r>
                        <a:rPr lang="cs-CZ" sz="1600" dirty="0">
                          <a:effectLst/>
                        </a:rPr>
                        <a:t>, </a:t>
                      </a:r>
                      <a:r>
                        <a:rPr lang="cs-CZ" sz="1600" u="none" strike="noStrike" dirty="0">
                          <a:solidFill>
                            <a:srgbClr val="0B0080"/>
                          </a:solidFill>
                          <a:effectLst/>
                        </a:rPr>
                        <a:t>vápník</a:t>
                      </a:r>
                      <a:r>
                        <a:rPr lang="cs-CZ" sz="1600" dirty="0">
                          <a:effectLst/>
                        </a:rPr>
                        <a:t>, </a:t>
                      </a:r>
                      <a:r>
                        <a:rPr lang="cs-CZ" sz="1600" u="none" strike="noStrike" dirty="0">
                          <a:solidFill>
                            <a:srgbClr val="0B0080"/>
                          </a:solidFill>
                          <a:effectLst/>
                        </a:rPr>
                        <a:t>vitamín B</a:t>
                      </a:r>
                      <a:r>
                        <a:rPr lang="cs-CZ" sz="1600" dirty="0">
                          <a:effectLst/>
                        </a:rPr>
                        <a:t>, </a:t>
                      </a:r>
                      <a:r>
                        <a:rPr lang="cs-CZ" sz="1600" u="none" strike="noStrike" dirty="0">
                          <a:solidFill>
                            <a:srgbClr val="0B0080"/>
                          </a:solidFill>
                          <a:effectLst/>
                        </a:rPr>
                        <a:t>mastné kyseliny</a:t>
                      </a:r>
                      <a:endParaRPr lang="cs-CZ" sz="1600" dirty="0">
                        <a:effectLst/>
                      </a:endParaRPr>
                    </a:p>
                  </a:txBody>
                  <a:tcPr marL="82739" marR="82739" marT="41369" marB="41369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</a:tr>
              <a:tr h="610616">
                <a:tc>
                  <a:txBody>
                    <a:bodyPr/>
                    <a:lstStyle/>
                    <a:p>
                      <a:r>
                        <a:rPr lang="cs-CZ" sz="1600" u="none" strike="noStrike" dirty="0">
                          <a:solidFill>
                            <a:srgbClr val="0B0080"/>
                          </a:solidFill>
                          <a:effectLst/>
                        </a:rPr>
                        <a:t>Tuky</a:t>
                      </a:r>
                      <a:r>
                        <a:rPr lang="cs-CZ" sz="1600" dirty="0">
                          <a:effectLst/>
                        </a:rPr>
                        <a:t> a </a:t>
                      </a:r>
                      <a:r>
                        <a:rPr lang="cs-CZ" sz="1600" u="none" strike="noStrike" dirty="0">
                          <a:solidFill>
                            <a:srgbClr val="0B0080"/>
                          </a:solidFill>
                          <a:effectLst/>
                        </a:rPr>
                        <a:t>oleje</a:t>
                      </a:r>
                      <a:endParaRPr lang="cs-CZ" sz="1600" dirty="0">
                        <a:effectLst/>
                      </a:endParaRPr>
                    </a:p>
                  </a:txBody>
                  <a:tcPr marL="82739" marR="82739" marT="41369" marB="41369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u="none" strike="noStrike" dirty="0">
                          <a:solidFill>
                            <a:srgbClr val="0B0080"/>
                          </a:solidFill>
                          <a:effectLst/>
                        </a:rPr>
                        <a:t>vitamín A</a:t>
                      </a:r>
                      <a:r>
                        <a:rPr lang="cs-CZ" sz="1600" dirty="0">
                          <a:effectLst/>
                        </a:rPr>
                        <a:t>, </a:t>
                      </a:r>
                      <a:r>
                        <a:rPr lang="cs-CZ" sz="1600" u="none" strike="noStrike" dirty="0">
                          <a:solidFill>
                            <a:srgbClr val="0B0080"/>
                          </a:solidFill>
                          <a:effectLst/>
                        </a:rPr>
                        <a:t>vitamín </a:t>
                      </a:r>
                      <a:r>
                        <a:rPr lang="cs-CZ" sz="1600" u="none" strike="noStrike" dirty="0" smtClean="0">
                          <a:solidFill>
                            <a:srgbClr val="0B0080"/>
                          </a:solidFill>
                          <a:effectLst/>
                        </a:rPr>
                        <a:t>D</a:t>
                      </a:r>
                      <a:r>
                        <a:rPr lang="cs-CZ" sz="1600" dirty="0" smtClean="0">
                          <a:effectLst/>
                        </a:rPr>
                        <a:t>,</a:t>
                      </a:r>
                      <a:r>
                        <a:rPr lang="cs-CZ" sz="1600" baseline="0" dirty="0" smtClean="0">
                          <a:effectLst/>
                        </a:rPr>
                        <a:t> </a:t>
                      </a:r>
                      <a:r>
                        <a:rPr lang="cs-CZ" sz="1600" u="none" strike="noStrike" dirty="0" smtClean="0">
                          <a:solidFill>
                            <a:srgbClr val="0B0080"/>
                          </a:solidFill>
                          <a:effectLst/>
                        </a:rPr>
                        <a:t>vitamín</a:t>
                      </a:r>
                      <a:r>
                        <a:rPr lang="cs-CZ" sz="1600" u="none" strike="noStrike" baseline="0" dirty="0" smtClean="0">
                          <a:solidFill>
                            <a:srgbClr val="0B0080"/>
                          </a:solidFill>
                          <a:effectLst/>
                        </a:rPr>
                        <a:t> </a:t>
                      </a:r>
                      <a:r>
                        <a:rPr lang="cs-CZ" sz="1600" u="none" strike="noStrike" dirty="0" smtClean="0">
                          <a:solidFill>
                            <a:srgbClr val="0B0080"/>
                          </a:solidFill>
                          <a:effectLst/>
                        </a:rPr>
                        <a:t>E</a:t>
                      </a:r>
                      <a:r>
                        <a:rPr lang="cs-CZ" sz="1600" dirty="0">
                          <a:effectLst/>
                        </a:rPr>
                        <a:t>, </a:t>
                      </a:r>
                      <a:r>
                        <a:rPr lang="cs-CZ" sz="1600" u="none" strike="noStrike" dirty="0">
                          <a:solidFill>
                            <a:srgbClr val="0B0080"/>
                          </a:solidFill>
                          <a:effectLst/>
                        </a:rPr>
                        <a:t>esenciální mastné kyseliny</a:t>
                      </a:r>
                      <a:endParaRPr lang="cs-CZ" sz="1600" dirty="0">
                        <a:effectLst/>
                      </a:endParaRPr>
                    </a:p>
                  </a:txBody>
                  <a:tcPr marL="82739" marR="82739" marT="41369" marB="41369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</a:tr>
              <a:tr h="348923">
                <a:tc>
                  <a:txBody>
                    <a:bodyPr/>
                    <a:lstStyle/>
                    <a:p>
                      <a:r>
                        <a:rPr lang="cs-CZ" sz="1600" u="none" dirty="0">
                          <a:solidFill>
                            <a:srgbClr val="0B0080"/>
                          </a:solidFill>
                          <a:effectLst/>
                        </a:rPr>
                        <a:t>Nápoje</a:t>
                      </a:r>
                      <a:r>
                        <a:rPr lang="cs-CZ" sz="1600" dirty="0">
                          <a:effectLst/>
                        </a:rPr>
                        <a:t> (bez </a:t>
                      </a:r>
                      <a:r>
                        <a:rPr lang="cs-CZ" sz="1600" u="none" strike="noStrike" dirty="0">
                          <a:solidFill>
                            <a:srgbClr val="0B0080"/>
                          </a:solidFill>
                          <a:effectLst/>
                        </a:rPr>
                        <a:t>alkoholu</a:t>
                      </a:r>
                      <a:r>
                        <a:rPr lang="cs-CZ" sz="1600" dirty="0">
                          <a:effectLst/>
                        </a:rPr>
                        <a:t>)</a:t>
                      </a:r>
                    </a:p>
                  </a:txBody>
                  <a:tcPr marL="82739" marR="82739" marT="41369" marB="41369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u="none" strike="noStrike" dirty="0">
                          <a:solidFill>
                            <a:srgbClr val="0B0080"/>
                          </a:solidFill>
                          <a:effectLst/>
                        </a:rPr>
                        <a:t>voda</a:t>
                      </a:r>
                      <a:endParaRPr lang="cs-CZ" sz="1600" dirty="0">
                        <a:effectLst/>
                      </a:endParaRPr>
                    </a:p>
                  </a:txBody>
                  <a:tcPr marL="82739" marR="82739" marT="41369" marB="41369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83859124"/>
      </p:ext>
    </p:extLst>
  </p:cSld>
  <p:clrMapOvr>
    <a:masterClrMapping/>
  </p:clrMapOvr>
  <p:transition spd="slow">
    <p:pull dir="l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3275856" y="260648"/>
            <a:ext cx="41764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dirty="0" smtClean="0">
                <a:ln>
                  <a:gradFill>
                    <a:gsLst>
                      <a:gs pos="0">
                        <a:srgbClr val="3399FF"/>
                      </a:gs>
                      <a:gs pos="16000">
                        <a:srgbClr val="00CCCC"/>
                      </a:gs>
                      <a:gs pos="47000">
                        <a:srgbClr val="9999FF"/>
                      </a:gs>
                      <a:gs pos="60001">
                        <a:srgbClr val="2E6792"/>
                      </a:gs>
                      <a:gs pos="71001">
                        <a:srgbClr val="3333CC"/>
                      </a:gs>
                      <a:gs pos="81000">
                        <a:srgbClr val="1170FF"/>
                      </a:gs>
                      <a:gs pos="100000">
                        <a:srgbClr val="006699"/>
                      </a:gs>
                    </a:gsLst>
                    <a:lin ang="5400000" scaled="0"/>
                  </a:gradFill>
                </a:ln>
              </a:rPr>
              <a:t>Voda</a:t>
            </a:r>
            <a:endParaRPr lang="cs-CZ" sz="3600" dirty="0">
              <a:ln>
                <a:gradFill>
                  <a:gsLst>
                    <a:gs pos="0">
                      <a:srgbClr val="3399FF"/>
                    </a:gs>
                    <a:gs pos="16000">
                      <a:srgbClr val="00CCCC"/>
                    </a:gs>
                    <a:gs pos="47000">
                      <a:srgbClr val="9999FF"/>
                    </a:gs>
                    <a:gs pos="60001">
                      <a:srgbClr val="2E6792"/>
                    </a:gs>
                    <a:gs pos="71001">
                      <a:srgbClr val="3333CC"/>
                    </a:gs>
                    <a:gs pos="81000">
                      <a:srgbClr val="1170FF"/>
                    </a:gs>
                    <a:gs pos="100000">
                      <a:srgbClr val="006699"/>
                    </a:gs>
                  </a:gsLst>
                  <a:lin ang="5400000" scaled="0"/>
                </a:gradFill>
              </a:ln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1115616" y="1628800"/>
            <a:ext cx="6768752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Voda je základní podmínkou života. Ve vodě vznikl život. Je to rozpouštědlo, ve kterém probíhají veškeré chemické děje v organismu. Lidské tělo obsahuje 70 % a rostliny až 90 % vody. Už ztráta 20 % tělesné vody je smrtelná. Na dehydrataci člověk umírá asi během 7 dnů.</a:t>
            </a:r>
          </a:p>
        </p:txBody>
      </p:sp>
    </p:spTree>
    <p:extLst>
      <p:ext uri="{BB962C8B-B14F-4D97-AF65-F5344CB8AC3E}">
        <p14:creationId xmlns:p14="http://schemas.microsoft.com/office/powerpoint/2010/main" val="1685468844"/>
      </p:ext>
    </p:extLst>
  </p:cSld>
  <p:clrMapOvr>
    <a:masterClrMapping/>
  </p:clrMapOvr>
  <p:transition spd="slow">
    <p:pull dir="l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Graf 4"/>
          <p:cNvGraphicFramePr/>
          <p:nvPr>
            <p:extLst>
              <p:ext uri="{D42A27DB-BD31-4B8C-83A1-F6EECF244321}">
                <p14:modId xmlns:p14="http://schemas.microsoft.com/office/powerpoint/2010/main" val="870586464"/>
              </p:ext>
            </p:extLst>
          </p:nvPr>
        </p:nvGraphicFramePr>
        <p:xfrm>
          <a:off x="1282864" y="1844824"/>
          <a:ext cx="72008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ovéPole 5"/>
          <p:cNvSpPr txBox="1"/>
          <p:nvPr/>
        </p:nvSpPr>
        <p:spPr>
          <a:xfrm>
            <a:off x="1259632" y="810290"/>
            <a:ext cx="69127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>
                <a:ln>
                  <a:gradFill>
                    <a:gsLst>
                      <a:gs pos="0">
                        <a:srgbClr val="03D4A8"/>
                      </a:gs>
                      <a:gs pos="28000">
                        <a:srgbClr val="21D6E0"/>
                      </a:gs>
                      <a:gs pos="68000">
                        <a:srgbClr val="0087E6"/>
                      </a:gs>
                      <a:gs pos="100000">
                        <a:srgbClr val="005CBF"/>
                      </a:gs>
                    </a:gsLst>
                    <a:lin ang="5400000" scaled="0"/>
                  </a:gradFill>
                </a:ln>
              </a:rPr>
              <a:t>Obsah vody v některých potravinách</a:t>
            </a:r>
            <a:endParaRPr lang="cs-CZ" sz="2800" dirty="0">
              <a:ln>
                <a:gradFill>
                  <a:gsLst>
                    <a:gs pos="0">
                      <a:srgbClr val="03D4A8"/>
                    </a:gs>
                    <a:gs pos="28000">
                      <a:srgbClr val="21D6E0"/>
                    </a:gs>
                    <a:gs pos="68000">
                      <a:srgbClr val="0087E6"/>
                    </a:gs>
                    <a:gs pos="100000">
                      <a:srgbClr val="005CBF"/>
                    </a:gs>
                  </a:gsLst>
                  <a:lin ang="5400000" scaled="0"/>
                </a:gradFill>
              </a:ln>
            </a:endParaRPr>
          </a:p>
        </p:txBody>
      </p:sp>
    </p:spTree>
    <p:extLst>
      <p:ext uri="{BB962C8B-B14F-4D97-AF65-F5344CB8AC3E}">
        <p14:creationId xmlns:p14="http://schemas.microsoft.com/office/powerpoint/2010/main" val="3195031636"/>
      </p:ext>
    </p:extLst>
  </p:cSld>
  <p:clrMapOvr>
    <a:masterClrMapping/>
  </p:clrMapOvr>
  <p:transition spd="slow">
    <p:pull dir="l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129248" y="762908"/>
            <a:ext cx="7206128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Aktivní kouření má neblahý vliv na zdraví kuřáka. Významně se podílí na vzniku mnoha nemocí, nebo je dokonce přímo zapříčiňuje. Ovlivňuje také ještě nenarozený plod, ohrožuje děti i dospělé.</a:t>
            </a:r>
          </a:p>
          <a:p>
            <a:r>
              <a:rPr lang="cs-CZ" b="1" dirty="0" smtClean="0"/>
              <a:t>Rakovina</a:t>
            </a:r>
            <a:endParaRPr lang="cs-CZ" b="1" dirty="0"/>
          </a:p>
          <a:p>
            <a:r>
              <a:rPr lang="cs-CZ" dirty="0"/>
              <a:t>Mezi zhoubné nádory postihující kuřáky patří nejen ty plicní, ale i nádory v ústní dutině, nádory slinivky břišní, děložního čípku, ledvin a močového měchýře, střev a konečníku.</a:t>
            </a:r>
          </a:p>
          <a:p>
            <a:r>
              <a:rPr lang="cs-CZ" b="1" dirty="0"/>
              <a:t>Srdečně - cévní </a:t>
            </a:r>
            <a:r>
              <a:rPr lang="cs-CZ" b="1" dirty="0" smtClean="0"/>
              <a:t>systém</a:t>
            </a:r>
            <a:endParaRPr lang="cs-CZ" dirty="0"/>
          </a:p>
          <a:p>
            <a:r>
              <a:rPr lang="cs-CZ" dirty="0" smtClean="0"/>
              <a:t>Kouření </a:t>
            </a:r>
            <a:r>
              <a:rPr lang="cs-CZ" dirty="0"/>
              <a:t>výrazně urychluje rozvoj aterosklerózy (kornatění tepen). Důsledkem jsou mozkové cévní příhody a srdeční infarkty.</a:t>
            </a:r>
          </a:p>
          <a:p>
            <a:r>
              <a:rPr lang="cs-CZ" b="1" dirty="0" smtClean="0"/>
              <a:t>Kůže</a:t>
            </a:r>
            <a:endParaRPr lang="cs-CZ" b="1" dirty="0"/>
          </a:p>
          <a:p>
            <a:r>
              <a:rPr lang="cs-CZ" dirty="0"/>
              <a:t>Kouření má vliv na drobné </a:t>
            </a:r>
            <a:r>
              <a:rPr lang="cs-CZ" dirty="0" err="1"/>
              <a:t>tepénky</a:t>
            </a:r>
            <a:r>
              <a:rPr lang="cs-CZ" dirty="0"/>
              <a:t> kůže, čímž podstatně urychluje zevní projevy jejího stárnutí. Důsledkem kouření se zhoršuje pružnost pleti, zmenšuje se přirozená schopnost optimální hydratace, tvoří se více vrásek, pleť povadne a je našedlá.</a:t>
            </a:r>
          </a:p>
          <a:p>
            <a:r>
              <a:rPr lang="cs-CZ" b="1" dirty="0" smtClean="0"/>
              <a:t>Těhotenství</a:t>
            </a:r>
            <a:endParaRPr lang="cs-CZ" b="1" dirty="0"/>
          </a:p>
          <a:p>
            <a:r>
              <a:rPr lang="cs-CZ" dirty="0"/>
              <a:t>Kouření má velmi negativní vliv na vyvíjející se plod v děloze. Kouří-li matka v době </a:t>
            </a:r>
            <a:r>
              <a:rPr lang="cs-CZ" dirty="0" smtClean="0"/>
              <a:t>těhotenství, </a:t>
            </a:r>
            <a:r>
              <a:rPr lang="cs-CZ" dirty="0"/>
              <a:t>zvyšuje se tím pravděpodobnost potratu, nižší porodní hmotnosti dítěte, narození dítěte s vrozenými vývojovými vadami. Přesto je překvapivé, že v těhotenství přestává kouřit pouze asi 20 % žen</a:t>
            </a:r>
            <a:r>
              <a:rPr lang="cs-CZ" dirty="0" smtClean="0"/>
              <a:t>.</a:t>
            </a:r>
            <a:endParaRPr lang="cs-CZ" dirty="0"/>
          </a:p>
        </p:txBody>
      </p:sp>
      <p:pic>
        <p:nvPicPr>
          <p:cNvPr id="5122" name="Picture 2" descr="http://im9.cz/iR/importprodukt-orig/5de/5debc2831812d790ee27bb30c494db44--mmf250x25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58000" y="3284984"/>
            <a:ext cx="1470328" cy="14703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ovéPole 2"/>
          <p:cNvSpPr txBox="1"/>
          <p:nvPr/>
        </p:nvSpPr>
        <p:spPr>
          <a:xfrm>
            <a:off x="3563888" y="234320"/>
            <a:ext cx="37444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>
                <a:ln>
                  <a:gradFill>
                    <a:gsLst>
                      <a:gs pos="0">
                        <a:srgbClr val="FFF200"/>
                      </a:gs>
                      <a:gs pos="37000">
                        <a:srgbClr val="FF7A00"/>
                      </a:gs>
                      <a:gs pos="77000">
                        <a:srgbClr val="FF0300"/>
                      </a:gs>
                      <a:gs pos="100000">
                        <a:srgbClr val="4D0808"/>
                      </a:gs>
                    </a:gsLst>
                    <a:lin ang="5400000" scaled="0"/>
                  </a:gradFill>
                </a:ln>
              </a:rPr>
              <a:t>Kouření</a:t>
            </a:r>
            <a:endParaRPr lang="cs-CZ" sz="2800" dirty="0">
              <a:ln>
                <a:gradFill>
                  <a:gsLst>
                    <a:gs pos="0">
                      <a:srgbClr val="FFF200"/>
                    </a:gs>
                    <a:gs pos="37000">
                      <a:srgbClr val="FF7A00"/>
                    </a:gs>
                    <a:gs pos="77000">
                      <a:srgbClr val="FF0300"/>
                    </a:gs>
                    <a:gs pos="100000">
                      <a:srgbClr val="4D0808"/>
                    </a:gs>
                  </a:gsLst>
                  <a:lin ang="5400000" scaled="0"/>
                </a:gradFill>
              </a:ln>
            </a:endParaRPr>
          </a:p>
        </p:txBody>
      </p:sp>
    </p:spTree>
    <p:extLst>
      <p:ext uri="{BB962C8B-B14F-4D97-AF65-F5344CB8AC3E}">
        <p14:creationId xmlns:p14="http://schemas.microsoft.com/office/powerpoint/2010/main" val="3955035305"/>
      </p:ext>
    </p:extLst>
  </p:cSld>
  <p:clrMapOvr>
    <a:masterClrMapping/>
  </p:clrMapOvr>
  <p:transition spd="slow">
    <p:pull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2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2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2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2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Aerodynamika">
  <a:themeElements>
    <a:clrScheme name="Aerodynamika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Aerodynamika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erodynamika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161</TotalTime>
  <Words>134</Words>
  <Application>Microsoft Office PowerPoint</Application>
  <PresentationFormat>Předvádění na obrazovce (4:3)</PresentationFormat>
  <Paragraphs>48</Paragraphs>
  <Slides>10</Slides>
  <Notes>1</Notes>
  <HiddenSlides>0</HiddenSlides>
  <MMClips>1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Aerodynamika</vt:lpstr>
      <vt:lpstr>Zdravý životní styl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zak</dc:creator>
  <cp:lastModifiedBy>zak</cp:lastModifiedBy>
  <cp:revision>12</cp:revision>
  <dcterms:created xsi:type="dcterms:W3CDTF">2015-05-15T06:17:27Z</dcterms:created>
  <dcterms:modified xsi:type="dcterms:W3CDTF">2015-05-15T08:58:51Z</dcterms:modified>
</cp:coreProperties>
</file>