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588" autoAdjust="0"/>
    <p:restoredTop sz="86380" autoAdjust="0"/>
  </p:normalViewPr>
  <p:slideViewPr>
    <p:cSldViewPr>
      <p:cViewPr varScale="1">
        <p:scale>
          <a:sx n="73" d="100"/>
          <a:sy n="73" d="100"/>
        </p:scale>
        <p:origin x="-1296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Klepnutím lze upravit styl předlohy podnadpisů.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904362-A881-4C84-9AC8-0BEFD9DC62EA}" type="datetimeFigureOut">
              <a:rPr lang="cs-CZ" smtClean="0"/>
              <a:pPr/>
              <a:t>15.5.2015</a:t>
            </a:fld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A43DBC-9472-4BB6-8CC5-DA9BC4FD8C88}" type="slidenum">
              <a:rPr lang="cs-CZ" smtClean="0"/>
              <a:pPr/>
              <a:t>‹#›</a:t>
            </a:fld>
            <a:endParaRPr lang="cs-CZ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904362-A881-4C84-9AC8-0BEFD9DC62EA}" type="datetimeFigureOut">
              <a:rPr lang="cs-CZ" smtClean="0"/>
              <a:pPr/>
              <a:t>15.5.2015</a:t>
            </a:fld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A43DBC-9472-4BB6-8CC5-DA9BC4FD8C88}" type="slidenum">
              <a:rPr lang="cs-CZ" smtClean="0"/>
              <a:pPr/>
              <a:t>‹#›</a:t>
            </a:fld>
            <a:endParaRPr lang="cs-CZ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904362-A881-4C84-9AC8-0BEFD9DC62EA}" type="datetimeFigureOut">
              <a:rPr lang="cs-CZ" smtClean="0"/>
              <a:pPr/>
              <a:t>15.5.2015</a:t>
            </a:fld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A43DBC-9472-4BB6-8CC5-DA9BC4FD8C88}" type="slidenum">
              <a:rPr lang="cs-CZ" smtClean="0"/>
              <a:pPr/>
              <a:t>‹#›</a:t>
            </a:fld>
            <a:endParaRPr lang="cs-CZ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904362-A881-4C84-9AC8-0BEFD9DC62EA}" type="datetimeFigureOut">
              <a:rPr lang="cs-CZ" smtClean="0"/>
              <a:pPr/>
              <a:t>15.5.2015</a:t>
            </a:fld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A43DBC-9472-4BB6-8CC5-DA9BC4FD8C88}" type="slidenum">
              <a:rPr lang="cs-CZ" smtClean="0"/>
              <a:pPr/>
              <a:t>‹#›</a:t>
            </a:fld>
            <a:endParaRPr lang="cs-CZ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904362-A881-4C84-9AC8-0BEFD9DC62EA}" type="datetimeFigureOut">
              <a:rPr lang="cs-CZ" smtClean="0"/>
              <a:pPr/>
              <a:t>15.5.2015</a:t>
            </a:fld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A43DBC-9472-4BB6-8CC5-DA9BC4FD8C88}" type="slidenum">
              <a:rPr lang="cs-CZ" smtClean="0"/>
              <a:pPr/>
              <a:t>‹#›</a:t>
            </a:fld>
            <a:endParaRPr lang="cs-CZ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904362-A881-4C84-9AC8-0BEFD9DC62EA}" type="datetimeFigureOut">
              <a:rPr lang="cs-CZ" smtClean="0"/>
              <a:pPr/>
              <a:t>15.5.2015</a:t>
            </a:fld>
            <a:endParaRPr lang="cs-CZ" dirty="0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A43DBC-9472-4BB6-8CC5-DA9BC4FD8C88}" type="slidenum">
              <a:rPr lang="cs-CZ" smtClean="0"/>
              <a:pPr/>
              <a:t>‹#›</a:t>
            </a:fld>
            <a:endParaRPr lang="cs-CZ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904362-A881-4C84-9AC8-0BEFD9DC62EA}" type="datetimeFigureOut">
              <a:rPr lang="cs-CZ" smtClean="0"/>
              <a:pPr/>
              <a:t>15.5.2015</a:t>
            </a:fld>
            <a:endParaRPr lang="cs-CZ" dirty="0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A43DBC-9472-4BB6-8CC5-DA9BC4FD8C88}" type="slidenum">
              <a:rPr lang="cs-CZ" smtClean="0"/>
              <a:pPr/>
              <a:t>‹#›</a:t>
            </a:fld>
            <a:endParaRPr lang="cs-CZ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904362-A881-4C84-9AC8-0BEFD9DC62EA}" type="datetimeFigureOut">
              <a:rPr lang="cs-CZ" smtClean="0"/>
              <a:pPr/>
              <a:t>15.5.2015</a:t>
            </a:fld>
            <a:endParaRPr lang="cs-CZ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A43DBC-9472-4BB6-8CC5-DA9BC4FD8C88}" type="slidenum">
              <a:rPr lang="cs-CZ" smtClean="0"/>
              <a:pPr/>
              <a:t>‹#›</a:t>
            </a:fld>
            <a:endParaRPr lang="cs-CZ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904362-A881-4C84-9AC8-0BEFD9DC62EA}" type="datetimeFigureOut">
              <a:rPr lang="cs-CZ" smtClean="0"/>
              <a:pPr/>
              <a:t>15.5.2015</a:t>
            </a:fld>
            <a:endParaRPr lang="cs-CZ" dirty="0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A43DBC-9472-4BB6-8CC5-DA9BC4FD8C88}" type="slidenum">
              <a:rPr lang="cs-CZ" smtClean="0"/>
              <a:pPr/>
              <a:t>‹#›</a:t>
            </a:fld>
            <a:endParaRPr lang="cs-CZ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904362-A881-4C84-9AC8-0BEFD9DC62EA}" type="datetimeFigureOut">
              <a:rPr lang="cs-CZ" smtClean="0"/>
              <a:pPr/>
              <a:t>15.5.2015</a:t>
            </a:fld>
            <a:endParaRPr lang="cs-CZ" dirty="0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A43DBC-9472-4BB6-8CC5-DA9BC4FD8C88}" type="slidenum">
              <a:rPr lang="cs-CZ" smtClean="0"/>
              <a:pPr/>
              <a:t>‹#›</a:t>
            </a:fld>
            <a:endParaRPr lang="cs-CZ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 dirty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904362-A881-4C84-9AC8-0BEFD9DC62EA}" type="datetimeFigureOut">
              <a:rPr lang="cs-CZ" smtClean="0"/>
              <a:pPr/>
              <a:t>15.5.2015</a:t>
            </a:fld>
            <a:endParaRPr lang="cs-CZ" dirty="0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A43DBC-9472-4BB6-8CC5-DA9BC4FD8C88}" type="slidenum">
              <a:rPr lang="cs-CZ" smtClean="0"/>
              <a:pPr/>
              <a:t>‹#›</a:t>
            </a:fld>
            <a:endParaRPr lang="cs-CZ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alphaModFix amt="7000"/>
            <a:lum/>
          </a:blip>
          <a:srcRect/>
          <a:stretch>
            <a:fillRect t="-25000" b="-2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6904362-A881-4C84-9AC8-0BEFD9DC62EA}" type="datetimeFigureOut">
              <a:rPr lang="cs-CZ" smtClean="0"/>
              <a:pPr/>
              <a:t>15.5.2015</a:t>
            </a:fld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0A43DBC-9472-4BB6-8CC5-DA9BC4FD8C88}" type="slidenum">
              <a:rPr lang="cs-CZ" smtClean="0"/>
              <a:pPr/>
              <a:t>‹#›</a:t>
            </a:fld>
            <a:endParaRPr lang="cs-CZ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slide" Target="slide8.xml"/><Relationship Id="rId3" Type="http://schemas.openxmlformats.org/officeDocument/2006/relationships/slide" Target="slide3.xml"/><Relationship Id="rId7" Type="http://schemas.openxmlformats.org/officeDocument/2006/relationships/slide" Target="slide7.xml"/><Relationship Id="rId2" Type="http://schemas.openxmlformats.org/officeDocument/2006/relationships/slide" Target="slide2.xml"/><Relationship Id="rId1" Type="http://schemas.openxmlformats.org/officeDocument/2006/relationships/slideLayout" Target="../slideLayouts/slideLayout1.xml"/><Relationship Id="rId6" Type="http://schemas.openxmlformats.org/officeDocument/2006/relationships/slide" Target="slide6.xml"/><Relationship Id="rId5" Type="http://schemas.openxmlformats.org/officeDocument/2006/relationships/slide" Target="slide5.xml"/><Relationship Id="rId4" Type="http://schemas.openxmlformats.org/officeDocument/2006/relationships/slide" Target="slide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pixabay.com/cs/obilovin-sn%C3%ADdan%C4%9B-ml%C3%A9ko-m%C3%ADsa-zdrav%C3%A1-32149/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victus.cz/jidlo/doporuceny-jidelnicek" TargetMode="Externa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hutnadieta.cz/" TargetMode="Externa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vylecime.cz/orginalni-a-zdrave-svaciny-pro-deti-do-skoly" TargetMode="Externa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program.autiste.cz/seznameni/?term=spanek&amp;category=denni-doba" TargetMode="Externa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5" Type="http://schemas.openxmlformats.org/officeDocument/2006/relationships/hyperlink" Target="http://skolakov.eu/matematika-2-trida/nasobeni-a-deleni/" TargetMode="External"/><Relationship Id="rId4" Type="http://schemas.openxmlformats.org/officeDocument/2006/relationships/hyperlink" Target="http://publicdomainvectors.org/cs/volnych-vektoru/Basketbalov%C3%BD-m%C3%AD%C4%8D-vektorov%C3%BD-obr%C3%A1zek/4945.html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pngimg.com/img/objects/cigarette" TargetMode="External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predskolaci.cz/ovoce/12225" TargetMode="External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0" y="-27384"/>
            <a:ext cx="9144000" cy="648071"/>
          </a:xfrm>
          <a:solidFill>
            <a:schemeClr val="accent3">
              <a:lumMod val="5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cs-CZ" b="1" i="1" dirty="0" smtClean="0"/>
              <a:t>Zdravý životní styl</a:t>
            </a:r>
            <a:endParaRPr lang="cs-CZ" b="1" i="1" dirty="0"/>
          </a:p>
        </p:txBody>
      </p:sp>
      <p:sp>
        <p:nvSpPr>
          <p:cNvPr id="4" name="TextovéPole 3"/>
          <p:cNvSpPr txBox="1"/>
          <p:nvPr/>
        </p:nvSpPr>
        <p:spPr>
          <a:xfrm>
            <a:off x="0" y="620688"/>
            <a:ext cx="9143999" cy="369332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cs-CZ" b="1" dirty="0" smtClean="0"/>
              <a:t>JAK ZACHÁZET SE SVÝM ŽIVOTEM</a:t>
            </a:r>
            <a:endParaRPr lang="cs-CZ" b="1" dirty="0"/>
          </a:p>
        </p:txBody>
      </p:sp>
      <p:sp>
        <p:nvSpPr>
          <p:cNvPr id="7" name="TextovéPole 6">
            <a:hlinkClick r:id="rId2" action="ppaction://hlinksldjump"/>
            <a:hlinkHover r:id="" action="ppaction://noaction" highlightClick="1"/>
          </p:cNvPr>
          <p:cNvSpPr txBox="1"/>
          <p:nvPr/>
        </p:nvSpPr>
        <p:spPr>
          <a:xfrm>
            <a:off x="3131840" y="1916832"/>
            <a:ext cx="2952328" cy="3693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cs-CZ" b="1" i="1" dirty="0" smtClean="0"/>
              <a:t>Snídaně</a:t>
            </a:r>
            <a:endParaRPr lang="cs-CZ" b="1" i="1" dirty="0"/>
          </a:p>
        </p:txBody>
      </p:sp>
      <p:sp>
        <p:nvSpPr>
          <p:cNvPr id="8" name="TextovéPole 7">
            <a:hlinkClick r:id="rId3" action="ppaction://hlinksldjump"/>
            <a:hlinkHover r:id="" action="ppaction://noaction" highlightClick="1"/>
          </p:cNvPr>
          <p:cNvSpPr txBox="1"/>
          <p:nvPr/>
        </p:nvSpPr>
        <p:spPr>
          <a:xfrm>
            <a:off x="3131840" y="2492896"/>
            <a:ext cx="2952328" cy="3693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cs-CZ" b="1" i="1" dirty="0" smtClean="0"/>
              <a:t>Oběd</a:t>
            </a:r>
            <a:endParaRPr lang="cs-CZ" b="1" i="1" dirty="0"/>
          </a:p>
        </p:txBody>
      </p:sp>
      <p:sp>
        <p:nvSpPr>
          <p:cNvPr id="9" name="TextovéPole 8">
            <a:hlinkClick r:id="rId4" action="ppaction://hlinksldjump"/>
            <a:hlinkHover r:id="" action="ppaction://noaction" highlightClick="1"/>
          </p:cNvPr>
          <p:cNvSpPr txBox="1"/>
          <p:nvPr/>
        </p:nvSpPr>
        <p:spPr>
          <a:xfrm>
            <a:off x="3131840" y="3068960"/>
            <a:ext cx="2952328" cy="3693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cs-CZ" b="1" i="1" dirty="0" smtClean="0"/>
              <a:t>Večeře</a:t>
            </a:r>
            <a:endParaRPr lang="cs-CZ" b="1" i="1" dirty="0"/>
          </a:p>
        </p:txBody>
      </p:sp>
      <p:sp>
        <p:nvSpPr>
          <p:cNvPr id="10" name="TextovéPole 9">
            <a:hlinkClick r:id="rId5" action="ppaction://hlinksldjump"/>
            <a:hlinkHover r:id="" action="ppaction://noaction" highlightClick="1"/>
          </p:cNvPr>
          <p:cNvSpPr txBox="1"/>
          <p:nvPr/>
        </p:nvSpPr>
        <p:spPr>
          <a:xfrm>
            <a:off x="3131840" y="3645024"/>
            <a:ext cx="2952328" cy="3693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cs-CZ" b="1" i="1" dirty="0" smtClean="0"/>
              <a:t>Svačiny</a:t>
            </a:r>
            <a:endParaRPr lang="cs-CZ" b="1" i="1" dirty="0"/>
          </a:p>
        </p:txBody>
      </p:sp>
      <p:sp>
        <p:nvSpPr>
          <p:cNvPr id="11" name="TextovéPole 10">
            <a:hlinkClick r:id="rId6" action="ppaction://hlinksldjump"/>
            <a:hlinkHover r:id="" action="ppaction://noaction" highlightClick="1"/>
          </p:cNvPr>
          <p:cNvSpPr txBox="1"/>
          <p:nvPr/>
        </p:nvSpPr>
        <p:spPr>
          <a:xfrm>
            <a:off x="3131840" y="4221088"/>
            <a:ext cx="2952328" cy="3693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cs-CZ" b="1" i="1" dirty="0" smtClean="0"/>
              <a:t>Spánek</a:t>
            </a:r>
            <a:endParaRPr lang="cs-CZ" b="1" i="1" dirty="0"/>
          </a:p>
        </p:txBody>
      </p:sp>
      <p:sp>
        <p:nvSpPr>
          <p:cNvPr id="12" name="TextovéPole 11">
            <a:hlinkClick r:id="rId7" action="ppaction://hlinksldjump"/>
            <a:hlinkHover r:id="" action="ppaction://noaction" highlightClick="1"/>
          </p:cNvPr>
          <p:cNvSpPr txBox="1"/>
          <p:nvPr/>
        </p:nvSpPr>
        <p:spPr>
          <a:xfrm>
            <a:off x="3131840" y="4797152"/>
            <a:ext cx="2952328" cy="3693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cs-CZ" b="1" i="1" dirty="0" smtClean="0"/>
              <a:t>Volný čas</a:t>
            </a:r>
            <a:endParaRPr lang="cs-CZ" b="1" i="1" dirty="0"/>
          </a:p>
        </p:txBody>
      </p:sp>
      <p:sp>
        <p:nvSpPr>
          <p:cNvPr id="13" name="TextovéPole 12">
            <a:hlinkClick r:id="rId8" action="ppaction://hlinksldjump"/>
            <a:hlinkHover r:id="" action="ppaction://noaction" highlightClick="1"/>
          </p:cNvPr>
          <p:cNvSpPr txBox="1"/>
          <p:nvPr/>
        </p:nvSpPr>
        <p:spPr>
          <a:xfrm>
            <a:off x="3131840" y="5373216"/>
            <a:ext cx="2952328" cy="3693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cs-CZ" b="1" i="1" dirty="0" smtClean="0"/>
              <a:t>Nezdravé zacházení</a:t>
            </a:r>
            <a:endParaRPr lang="cs-CZ" b="1" i="1" dirty="0"/>
          </a:p>
        </p:txBody>
      </p:sp>
      <p:sp>
        <p:nvSpPr>
          <p:cNvPr id="15" name="TextovéPole 14"/>
          <p:cNvSpPr txBox="1"/>
          <p:nvPr/>
        </p:nvSpPr>
        <p:spPr>
          <a:xfrm>
            <a:off x="7164288" y="6453336"/>
            <a:ext cx="1944216" cy="369332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r"/>
            <a:r>
              <a:rPr lang="cs-CZ" dirty="0" smtClean="0"/>
              <a:t>Dominik Nedzbala</a:t>
            </a:r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 txBox="1">
            <a:spLocks/>
          </p:cNvSpPr>
          <p:nvPr/>
        </p:nvSpPr>
        <p:spPr>
          <a:xfrm>
            <a:off x="0" y="-27384"/>
            <a:ext cx="9144000" cy="648071"/>
          </a:xfrm>
          <a:prstGeom prst="rect">
            <a:avLst/>
          </a:prstGeom>
          <a:solidFill>
            <a:schemeClr val="accent3">
              <a:lumMod val="50000"/>
            </a:schemeClr>
          </a:solidFill>
          <a:ln w="38100" cap="flat" cmpd="sng" algn="ctr">
            <a:solidFill>
              <a:schemeClr val="accent6">
                <a:lumMod val="75000"/>
              </a:schemeClr>
            </a:solidFill>
            <a:prstDash val="solid"/>
          </a:ln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>
            <a:normAutofit fontScale="90000" lnSpcReduction="1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44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Snídaně</a:t>
            </a:r>
          </a:p>
        </p:txBody>
      </p:sp>
      <p:sp>
        <p:nvSpPr>
          <p:cNvPr id="10" name="TextovéPole 9"/>
          <p:cNvSpPr txBox="1"/>
          <p:nvPr/>
        </p:nvSpPr>
        <p:spPr>
          <a:xfrm>
            <a:off x="1183144" y="1268760"/>
            <a:ext cx="685335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cs-CZ" sz="2400" i="1" dirty="0" smtClean="0"/>
              <a:t>Snídaně jsou základ dne, tudíž je musíme dodržovat.</a:t>
            </a:r>
            <a:endParaRPr lang="cs-CZ" sz="2400" i="1" dirty="0"/>
          </a:p>
        </p:txBody>
      </p:sp>
      <p:sp>
        <p:nvSpPr>
          <p:cNvPr id="11" name="TextovéPole 10"/>
          <p:cNvSpPr txBox="1"/>
          <p:nvPr/>
        </p:nvSpPr>
        <p:spPr>
          <a:xfrm>
            <a:off x="2449343" y="1772816"/>
            <a:ext cx="424276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cs-CZ" sz="2400" i="1" dirty="0" smtClean="0"/>
              <a:t>Na snídaně se nehodí těžká jídla.</a:t>
            </a:r>
            <a:endParaRPr lang="cs-CZ" sz="2400" i="1" dirty="0"/>
          </a:p>
        </p:txBody>
      </p:sp>
      <p:sp>
        <p:nvSpPr>
          <p:cNvPr id="12" name="TextovéPole 11"/>
          <p:cNvSpPr txBox="1"/>
          <p:nvPr/>
        </p:nvSpPr>
        <p:spPr>
          <a:xfrm>
            <a:off x="668320" y="2276872"/>
            <a:ext cx="776186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cs-CZ" sz="2400" i="1" dirty="0" smtClean="0"/>
              <a:t>Měli by obsahovat jídla s dostatkem vitamínů např. cereálie.</a:t>
            </a:r>
            <a:endParaRPr lang="cs-CZ" sz="2400" i="1" dirty="0"/>
          </a:p>
        </p:txBody>
      </p:sp>
      <p:pic>
        <p:nvPicPr>
          <p:cNvPr id="13" name="Obrázek 12" descr="Snídaně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771800" y="3212976"/>
            <a:ext cx="4056112" cy="3384318"/>
          </a:xfrm>
          <a:prstGeom prst="rect">
            <a:avLst/>
          </a:prstGeom>
        </p:spPr>
      </p:pic>
      <p:sp>
        <p:nvSpPr>
          <p:cNvPr id="14" name="Obdélník 13"/>
          <p:cNvSpPr/>
          <p:nvPr/>
        </p:nvSpPr>
        <p:spPr>
          <a:xfrm>
            <a:off x="6516216" y="6488668"/>
            <a:ext cx="66460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dirty="0" smtClean="0">
                <a:hlinkClick r:id="rId3"/>
              </a:rPr>
              <a:t>Zdroj</a:t>
            </a:r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 txBox="1">
            <a:spLocks/>
          </p:cNvSpPr>
          <p:nvPr/>
        </p:nvSpPr>
        <p:spPr>
          <a:xfrm>
            <a:off x="0" y="-27384"/>
            <a:ext cx="9144000" cy="648071"/>
          </a:xfrm>
          <a:prstGeom prst="rect">
            <a:avLst/>
          </a:prstGeom>
          <a:solidFill>
            <a:schemeClr val="accent3">
              <a:lumMod val="50000"/>
            </a:schemeClr>
          </a:solidFill>
          <a:ln w="38100" cap="flat" cmpd="sng" algn="ctr">
            <a:solidFill>
              <a:schemeClr val="accent6">
                <a:lumMod val="75000"/>
              </a:schemeClr>
            </a:solidFill>
            <a:prstDash val="solid"/>
          </a:ln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>
            <a:normAutofit fontScale="90000" lnSpcReduction="1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44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Oběd</a:t>
            </a:r>
          </a:p>
        </p:txBody>
      </p:sp>
      <p:sp>
        <p:nvSpPr>
          <p:cNvPr id="11" name="TextovéPole 10"/>
          <p:cNvSpPr txBox="1"/>
          <p:nvPr/>
        </p:nvSpPr>
        <p:spPr>
          <a:xfrm>
            <a:off x="755576" y="908720"/>
            <a:ext cx="797314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400" i="1" dirty="0" smtClean="0"/>
              <a:t>Oběd je pravý opak snídaně, avšak zůstaneme u zdravých jídel.</a:t>
            </a:r>
            <a:endParaRPr lang="cs-CZ" sz="2400" i="1" dirty="0"/>
          </a:p>
        </p:txBody>
      </p:sp>
      <p:sp>
        <p:nvSpPr>
          <p:cNvPr id="12" name="TextovéPole 11"/>
          <p:cNvSpPr txBox="1"/>
          <p:nvPr/>
        </p:nvSpPr>
        <p:spPr>
          <a:xfrm>
            <a:off x="1731526" y="1455167"/>
            <a:ext cx="593681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400" i="1" dirty="0" smtClean="0"/>
              <a:t>Na oběd se právě hodí smažená a vařená jídla.</a:t>
            </a:r>
            <a:endParaRPr lang="cs-CZ" sz="2400" i="1" dirty="0"/>
          </a:p>
        </p:txBody>
      </p:sp>
      <p:sp>
        <p:nvSpPr>
          <p:cNvPr id="14" name="TextovéPole 13"/>
          <p:cNvSpPr txBox="1"/>
          <p:nvPr/>
        </p:nvSpPr>
        <p:spPr>
          <a:xfrm>
            <a:off x="1907704" y="2103239"/>
            <a:ext cx="528657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400" i="1" dirty="0" smtClean="0"/>
              <a:t>Důležitou součástí oběda je také polévka.</a:t>
            </a:r>
            <a:endParaRPr lang="cs-CZ" sz="2400" i="1" dirty="0"/>
          </a:p>
        </p:txBody>
      </p:sp>
      <p:sp>
        <p:nvSpPr>
          <p:cNvPr id="15" name="TextovéPole 14"/>
          <p:cNvSpPr txBox="1"/>
          <p:nvPr/>
        </p:nvSpPr>
        <p:spPr>
          <a:xfrm>
            <a:off x="2157016" y="2679303"/>
            <a:ext cx="479124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400" i="1" dirty="0" smtClean="0"/>
              <a:t>Nejzdravější jsou polévky zeleninové.</a:t>
            </a:r>
            <a:endParaRPr lang="cs-CZ" sz="2400" i="1" dirty="0"/>
          </a:p>
        </p:txBody>
      </p:sp>
      <p:pic>
        <p:nvPicPr>
          <p:cNvPr id="16" name="Obrázek 15" descr="Oběd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339752" y="3332791"/>
            <a:ext cx="4752528" cy="3336569"/>
          </a:xfrm>
          <a:prstGeom prst="rect">
            <a:avLst/>
          </a:prstGeom>
        </p:spPr>
      </p:pic>
      <p:sp>
        <p:nvSpPr>
          <p:cNvPr id="17" name="Obdélník 16"/>
          <p:cNvSpPr/>
          <p:nvPr/>
        </p:nvSpPr>
        <p:spPr>
          <a:xfrm>
            <a:off x="5940152" y="6309320"/>
            <a:ext cx="66460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dirty="0" smtClean="0">
                <a:hlinkClick r:id="rId3"/>
              </a:rPr>
              <a:t>Zdroj</a:t>
            </a:r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 txBox="1">
            <a:spLocks/>
          </p:cNvSpPr>
          <p:nvPr/>
        </p:nvSpPr>
        <p:spPr>
          <a:xfrm>
            <a:off x="0" y="-27384"/>
            <a:ext cx="9144000" cy="648071"/>
          </a:xfrm>
          <a:prstGeom prst="rect">
            <a:avLst/>
          </a:prstGeom>
          <a:solidFill>
            <a:schemeClr val="accent3">
              <a:lumMod val="50000"/>
            </a:schemeClr>
          </a:solidFill>
          <a:ln w="38100" cap="flat" cmpd="sng" algn="ctr">
            <a:solidFill>
              <a:schemeClr val="accent6">
                <a:lumMod val="75000"/>
              </a:schemeClr>
            </a:solidFill>
            <a:prstDash val="solid"/>
          </a:ln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>
            <a:normAutofit fontScale="90000" lnSpcReduction="1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44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Večeře</a:t>
            </a:r>
          </a:p>
        </p:txBody>
      </p:sp>
      <p:sp>
        <p:nvSpPr>
          <p:cNvPr id="3" name="TextovéPole 2"/>
          <p:cNvSpPr txBox="1"/>
          <p:nvPr/>
        </p:nvSpPr>
        <p:spPr>
          <a:xfrm>
            <a:off x="2123728" y="1023119"/>
            <a:ext cx="494398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400" i="1" dirty="0" smtClean="0"/>
              <a:t>Večeře by mělo být poslední jídlo dne.</a:t>
            </a:r>
            <a:endParaRPr lang="cs-CZ" sz="2400" i="1" dirty="0"/>
          </a:p>
        </p:txBody>
      </p:sp>
      <p:pic>
        <p:nvPicPr>
          <p:cNvPr id="4" name="Obrázek 3" descr="Večeře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013787" y="2808312"/>
            <a:ext cx="5438533" cy="4293096"/>
          </a:xfrm>
          <a:prstGeom prst="rect">
            <a:avLst/>
          </a:prstGeom>
        </p:spPr>
      </p:pic>
      <p:sp>
        <p:nvSpPr>
          <p:cNvPr id="5" name="TextovéPole 4"/>
          <p:cNvSpPr txBox="1"/>
          <p:nvPr/>
        </p:nvSpPr>
        <p:spPr>
          <a:xfrm>
            <a:off x="971600" y="1599183"/>
            <a:ext cx="735874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400" i="1" dirty="0" smtClean="0"/>
              <a:t>Před spaním by se nemělo podávat žádné příliš těžké jídlo.</a:t>
            </a:r>
            <a:endParaRPr lang="cs-CZ" sz="2400" i="1" dirty="0"/>
          </a:p>
        </p:txBody>
      </p:sp>
      <p:sp>
        <p:nvSpPr>
          <p:cNvPr id="7" name="TextovéPole 6"/>
          <p:cNvSpPr txBox="1"/>
          <p:nvPr/>
        </p:nvSpPr>
        <p:spPr>
          <a:xfrm>
            <a:off x="179512" y="2751311"/>
            <a:ext cx="904651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400" i="1" dirty="0" smtClean="0"/>
              <a:t>Pokud máte zbytky ze svého zdravého oběda, můžete si je dát na večeři.</a:t>
            </a:r>
            <a:endParaRPr lang="cs-CZ" sz="2400" i="1" dirty="0"/>
          </a:p>
        </p:txBody>
      </p:sp>
      <p:sp>
        <p:nvSpPr>
          <p:cNvPr id="8" name="TextovéPole 7"/>
          <p:cNvSpPr txBox="1"/>
          <p:nvPr/>
        </p:nvSpPr>
        <p:spPr>
          <a:xfrm>
            <a:off x="2843808" y="2175247"/>
            <a:ext cx="368036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400" i="1" dirty="0" smtClean="0"/>
              <a:t>Na večeři se hodí teplá jídla.</a:t>
            </a:r>
            <a:endParaRPr lang="cs-CZ" sz="2400" i="1" dirty="0"/>
          </a:p>
        </p:txBody>
      </p:sp>
      <p:sp>
        <p:nvSpPr>
          <p:cNvPr id="11" name="TextovéPole 10"/>
          <p:cNvSpPr txBox="1"/>
          <p:nvPr/>
        </p:nvSpPr>
        <p:spPr>
          <a:xfrm>
            <a:off x="5508104" y="6165304"/>
            <a:ext cx="6646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>
                <a:hlinkClick r:id="rId3"/>
              </a:rPr>
              <a:t>Zdroj</a:t>
            </a:r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 txBox="1">
            <a:spLocks/>
          </p:cNvSpPr>
          <p:nvPr/>
        </p:nvSpPr>
        <p:spPr>
          <a:xfrm>
            <a:off x="0" y="-27384"/>
            <a:ext cx="9144000" cy="648071"/>
          </a:xfrm>
          <a:prstGeom prst="rect">
            <a:avLst/>
          </a:prstGeom>
          <a:solidFill>
            <a:schemeClr val="accent3">
              <a:lumMod val="50000"/>
            </a:schemeClr>
          </a:solidFill>
          <a:ln w="38100" cap="flat" cmpd="sng" algn="ctr">
            <a:solidFill>
              <a:schemeClr val="accent6">
                <a:lumMod val="75000"/>
              </a:schemeClr>
            </a:solidFill>
            <a:prstDash val="solid"/>
          </a:ln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>
            <a:normAutofit fontScale="90000" lnSpcReduction="1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44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Svačiny</a:t>
            </a:r>
          </a:p>
        </p:txBody>
      </p:sp>
      <p:sp>
        <p:nvSpPr>
          <p:cNvPr id="3" name="TextovéPole 2"/>
          <p:cNvSpPr txBox="1"/>
          <p:nvPr/>
        </p:nvSpPr>
        <p:spPr>
          <a:xfrm>
            <a:off x="1115616" y="1052736"/>
            <a:ext cx="728712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400" i="1" dirty="0" smtClean="0"/>
              <a:t>Odpolední a ranní svačina dokážou dobře doplnit energii.</a:t>
            </a:r>
            <a:endParaRPr lang="cs-CZ" sz="2400" i="1" dirty="0"/>
          </a:p>
        </p:txBody>
      </p:sp>
      <p:sp>
        <p:nvSpPr>
          <p:cNvPr id="4" name="TextovéPole 3"/>
          <p:cNvSpPr txBox="1"/>
          <p:nvPr/>
        </p:nvSpPr>
        <p:spPr>
          <a:xfrm>
            <a:off x="395536" y="1671191"/>
            <a:ext cx="857529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400" i="1" dirty="0" smtClean="0"/>
              <a:t>Není dáno, jak by měli svačiny vypadat, ale mělo to být zdravé jídlo.</a:t>
            </a:r>
            <a:endParaRPr lang="cs-CZ" sz="2400" i="1" dirty="0"/>
          </a:p>
        </p:txBody>
      </p:sp>
      <p:sp>
        <p:nvSpPr>
          <p:cNvPr id="6" name="TextovéPole 5"/>
          <p:cNvSpPr txBox="1"/>
          <p:nvPr/>
        </p:nvSpPr>
        <p:spPr>
          <a:xfrm>
            <a:off x="2267744" y="2247255"/>
            <a:ext cx="506766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400" i="1" dirty="0" smtClean="0"/>
              <a:t>Večerní „svačinky“ jsou velmi nezdravé.</a:t>
            </a:r>
            <a:endParaRPr lang="cs-CZ" sz="2400" i="1" dirty="0"/>
          </a:p>
        </p:txBody>
      </p:sp>
      <p:pic>
        <p:nvPicPr>
          <p:cNvPr id="7" name="Obrázek 6" descr="sandwich-2-986658-m-jpg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267744" y="3140968"/>
            <a:ext cx="5105668" cy="3403779"/>
          </a:xfrm>
          <a:prstGeom prst="rect">
            <a:avLst/>
          </a:prstGeom>
        </p:spPr>
      </p:pic>
      <p:sp>
        <p:nvSpPr>
          <p:cNvPr id="8" name="TextovéPole 7"/>
          <p:cNvSpPr txBox="1"/>
          <p:nvPr/>
        </p:nvSpPr>
        <p:spPr>
          <a:xfrm>
            <a:off x="5508104" y="6165304"/>
            <a:ext cx="6646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>
                <a:hlinkClick r:id="rId3"/>
              </a:rPr>
              <a:t>Zdroj</a:t>
            </a:r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 txBox="1">
            <a:spLocks/>
          </p:cNvSpPr>
          <p:nvPr/>
        </p:nvSpPr>
        <p:spPr>
          <a:xfrm>
            <a:off x="0" y="-27384"/>
            <a:ext cx="9144000" cy="648071"/>
          </a:xfrm>
          <a:prstGeom prst="rect">
            <a:avLst/>
          </a:prstGeom>
          <a:solidFill>
            <a:schemeClr val="accent3">
              <a:lumMod val="50000"/>
            </a:schemeClr>
          </a:solidFill>
          <a:ln w="38100" cap="flat" cmpd="sng" algn="ctr">
            <a:solidFill>
              <a:schemeClr val="accent6">
                <a:lumMod val="75000"/>
              </a:schemeClr>
            </a:solidFill>
            <a:prstDash val="solid"/>
          </a:ln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>
            <a:normAutofit fontScale="90000" lnSpcReduction="1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44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Spánek</a:t>
            </a:r>
          </a:p>
        </p:txBody>
      </p:sp>
      <p:sp>
        <p:nvSpPr>
          <p:cNvPr id="3" name="TextovéPole 2"/>
          <p:cNvSpPr txBox="1"/>
          <p:nvPr/>
        </p:nvSpPr>
        <p:spPr>
          <a:xfrm>
            <a:off x="2249327" y="1052736"/>
            <a:ext cx="475739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400" i="1" dirty="0" smtClean="0"/>
              <a:t>Spánek je pro člověka </a:t>
            </a:r>
            <a:r>
              <a:rPr lang="cs-CZ" sz="2400" b="1" i="1" dirty="0" smtClean="0"/>
              <a:t>velmi</a:t>
            </a:r>
            <a:r>
              <a:rPr lang="cs-CZ" sz="2400" i="1" dirty="0" smtClean="0"/>
              <a:t> důležitý.</a:t>
            </a:r>
            <a:endParaRPr lang="cs-CZ" sz="2400" i="1" dirty="0"/>
          </a:p>
        </p:txBody>
      </p:sp>
      <p:sp>
        <p:nvSpPr>
          <p:cNvPr id="4" name="TextovéPole 3"/>
          <p:cNvSpPr txBox="1"/>
          <p:nvPr/>
        </p:nvSpPr>
        <p:spPr>
          <a:xfrm>
            <a:off x="1659711" y="1628800"/>
            <a:ext cx="593662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400" i="1" dirty="0" smtClean="0"/>
              <a:t>Děti by měli spát přibližně 12-15 hodin denně.</a:t>
            </a:r>
            <a:endParaRPr lang="cs-CZ" sz="2400" i="1" dirty="0"/>
          </a:p>
        </p:txBody>
      </p:sp>
      <p:sp>
        <p:nvSpPr>
          <p:cNvPr id="5" name="TextovéPole 4"/>
          <p:cNvSpPr txBox="1"/>
          <p:nvPr/>
        </p:nvSpPr>
        <p:spPr>
          <a:xfrm>
            <a:off x="2563420" y="2204864"/>
            <a:ext cx="418916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400" i="1" dirty="0" smtClean="0"/>
              <a:t>Teenageři 8-10 hodin každý den.</a:t>
            </a:r>
            <a:endParaRPr lang="cs-CZ" sz="2400" i="1" dirty="0"/>
          </a:p>
        </p:txBody>
      </p:sp>
      <p:sp>
        <p:nvSpPr>
          <p:cNvPr id="6" name="TextovéPole 5"/>
          <p:cNvSpPr txBox="1"/>
          <p:nvPr/>
        </p:nvSpPr>
        <p:spPr>
          <a:xfrm>
            <a:off x="2899826" y="2780928"/>
            <a:ext cx="345639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400" i="1" dirty="0"/>
              <a:t>A</a:t>
            </a:r>
            <a:r>
              <a:rPr lang="cs-CZ" sz="2400" i="1" dirty="0" smtClean="0"/>
              <a:t> dospělí 6-8 hodin denně.</a:t>
            </a:r>
            <a:endParaRPr lang="cs-CZ" sz="2400" i="1" dirty="0"/>
          </a:p>
        </p:txBody>
      </p:sp>
      <p:pic>
        <p:nvPicPr>
          <p:cNvPr id="7" name="Obrázek 6" descr="spanek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699792" y="2708920"/>
            <a:ext cx="4176464" cy="4176464"/>
          </a:xfrm>
          <a:prstGeom prst="rect">
            <a:avLst/>
          </a:prstGeom>
        </p:spPr>
      </p:pic>
      <p:sp>
        <p:nvSpPr>
          <p:cNvPr id="8" name="TextovéPole 7"/>
          <p:cNvSpPr txBox="1"/>
          <p:nvPr/>
        </p:nvSpPr>
        <p:spPr>
          <a:xfrm>
            <a:off x="6156176" y="6237312"/>
            <a:ext cx="6646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>
                <a:hlinkClick r:id="rId3"/>
              </a:rPr>
              <a:t>Zdroj</a:t>
            </a:r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 txBox="1">
            <a:spLocks/>
          </p:cNvSpPr>
          <p:nvPr/>
        </p:nvSpPr>
        <p:spPr>
          <a:xfrm>
            <a:off x="0" y="-27384"/>
            <a:ext cx="9144000" cy="648071"/>
          </a:xfrm>
          <a:prstGeom prst="rect">
            <a:avLst/>
          </a:prstGeom>
          <a:solidFill>
            <a:schemeClr val="accent3">
              <a:lumMod val="50000"/>
            </a:schemeClr>
          </a:solidFill>
          <a:ln w="38100" cap="flat" cmpd="sng" algn="ctr">
            <a:solidFill>
              <a:schemeClr val="accent6">
                <a:lumMod val="75000"/>
              </a:schemeClr>
            </a:solidFill>
            <a:prstDash val="solid"/>
          </a:ln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>
            <a:normAutofit fontScale="90000" lnSpcReduction="1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44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Volnočasové</a:t>
            </a:r>
            <a:r>
              <a:rPr kumimoji="0" lang="cs-CZ" sz="4400" b="1" i="1" u="none" strike="noStrike" kern="1200" cap="none" spc="0" normalizeH="0" noProof="0" dirty="0" smtClean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aktivity</a:t>
            </a:r>
            <a:endParaRPr kumimoji="0" lang="cs-CZ" sz="4400" b="1" i="1" u="none" strike="noStrike" kern="1200" cap="none" spc="0" normalizeH="0" baseline="0" noProof="0" dirty="0" smtClean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" name="TextovéPole 2"/>
          <p:cNvSpPr txBox="1"/>
          <p:nvPr/>
        </p:nvSpPr>
        <p:spPr>
          <a:xfrm>
            <a:off x="1197236" y="1052736"/>
            <a:ext cx="686290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400" i="1" dirty="0" smtClean="0"/>
              <a:t>Sporty jako jsou fotbal, hokej apod. jsou velmi zdravé.</a:t>
            </a:r>
            <a:endParaRPr lang="cs-CZ" sz="2400" i="1" dirty="0"/>
          </a:p>
        </p:txBody>
      </p:sp>
      <p:sp>
        <p:nvSpPr>
          <p:cNvPr id="4" name="TextovéPole 3"/>
          <p:cNvSpPr txBox="1"/>
          <p:nvPr/>
        </p:nvSpPr>
        <p:spPr>
          <a:xfrm>
            <a:off x="827584" y="1700808"/>
            <a:ext cx="760220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400" i="1" dirty="0" smtClean="0"/>
              <a:t>Lidé, kteří se věnují sportům jsou nejčastěji v dobré kondici.</a:t>
            </a:r>
            <a:endParaRPr lang="cs-CZ" sz="2400" i="1" dirty="0"/>
          </a:p>
        </p:txBody>
      </p:sp>
      <p:sp>
        <p:nvSpPr>
          <p:cNvPr id="5" name="TextovéPole 4"/>
          <p:cNvSpPr txBox="1"/>
          <p:nvPr/>
        </p:nvSpPr>
        <p:spPr>
          <a:xfrm>
            <a:off x="1198583" y="2492896"/>
            <a:ext cx="686021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400" i="1" dirty="0" smtClean="0"/>
              <a:t>Lidé, kteří mají málo pohybu se často stávají obézními</a:t>
            </a:r>
            <a:endParaRPr lang="cs-CZ" sz="2400" i="1" dirty="0"/>
          </a:p>
        </p:txBody>
      </p:sp>
      <p:pic>
        <p:nvPicPr>
          <p:cNvPr id="6" name="Obrázek 5" descr="míč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979712" y="4005064"/>
            <a:ext cx="2664296" cy="2664296"/>
          </a:xfrm>
          <a:prstGeom prst="rect">
            <a:avLst/>
          </a:prstGeom>
        </p:spPr>
      </p:pic>
      <p:pic>
        <p:nvPicPr>
          <p:cNvPr id="7" name="Obrázek 6" descr="egore911_basketball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860032" y="4010050"/>
            <a:ext cx="2592288" cy="2592288"/>
          </a:xfrm>
          <a:prstGeom prst="rect">
            <a:avLst/>
          </a:prstGeom>
        </p:spPr>
      </p:pic>
      <p:sp>
        <p:nvSpPr>
          <p:cNvPr id="8" name="Obdélník 7"/>
          <p:cNvSpPr/>
          <p:nvPr/>
        </p:nvSpPr>
        <p:spPr>
          <a:xfrm>
            <a:off x="7092280" y="6165304"/>
            <a:ext cx="66460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dirty="0" smtClean="0">
                <a:hlinkClick r:id="rId4"/>
              </a:rPr>
              <a:t>Zdroj</a:t>
            </a:r>
            <a:endParaRPr lang="cs-CZ" dirty="0"/>
          </a:p>
        </p:txBody>
      </p:sp>
      <p:sp>
        <p:nvSpPr>
          <p:cNvPr id="9" name="Obdélník 8"/>
          <p:cNvSpPr/>
          <p:nvPr/>
        </p:nvSpPr>
        <p:spPr>
          <a:xfrm>
            <a:off x="3995936" y="6309320"/>
            <a:ext cx="66460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dirty="0" smtClean="0">
                <a:hlinkClick r:id="rId5"/>
              </a:rPr>
              <a:t>Zdroj</a:t>
            </a:r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 txBox="1">
            <a:spLocks/>
          </p:cNvSpPr>
          <p:nvPr/>
        </p:nvSpPr>
        <p:spPr>
          <a:xfrm>
            <a:off x="0" y="-27384"/>
            <a:ext cx="9144000" cy="648071"/>
          </a:xfrm>
          <a:prstGeom prst="rect">
            <a:avLst/>
          </a:prstGeom>
          <a:solidFill>
            <a:schemeClr val="accent3">
              <a:lumMod val="50000"/>
            </a:schemeClr>
          </a:solidFill>
          <a:ln w="38100" cap="flat" cmpd="sng" algn="ctr">
            <a:solidFill>
              <a:schemeClr val="accent6">
                <a:lumMod val="75000"/>
              </a:schemeClr>
            </a:solidFill>
            <a:prstDash val="solid"/>
          </a:ln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>
            <a:normAutofit fontScale="90000" lnSpcReduction="1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44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Nezdravé zacházení</a:t>
            </a:r>
          </a:p>
        </p:txBody>
      </p:sp>
      <p:sp>
        <p:nvSpPr>
          <p:cNvPr id="11" name="TextovéPole 10"/>
          <p:cNvSpPr txBox="1"/>
          <p:nvPr/>
        </p:nvSpPr>
        <p:spPr>
          <a:xfrm>
            <a:off x="774233" y="1239143"/>
            <a:ext cx="775763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400" i="1" dirty="0" smtClean="0"/>
              <a:t>Nejhorší zacházení se svým životem se dá popsat závislostmi.</a:t>
            </a:r>
            <a:endParaRPr lang="cs-CZ" sz="2400" i="1" dirty="0"/>
          </a:p>
        </p:txBody>
      </p:sp>
      <p:sp>
        <p:nvSpPr>
          <p:cNvPr id="12" name="TextovéPole 11"/>
          <p:cNvSpPr txBox="1"/>
          <p:nvPr/>
        </p:nvSpPr>
        <p:spPr>
          <a:xfrm>
            <a:off x="611560" y="1959223"/>
            <a:ext cx="808298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400" i="1" dirty="0" smtClean="0"/>
              <a:t>Závislost na pití alkoholu, kouření, hraní počítačových her apod.</a:t>
            </a:r>
          </a:p>
        </p:txBody>
      </p:sp>
      <p:sp>
        <p:nvSpPr>
          <p:cNvPr id="13" name="TextovéPole 12"/>
          <p:cNvSpPr txBox="1"/>
          <p:nvPr/>
        </p:nvSpPr>
        <p:spPr>
          <a:xfrm>
            <a:off x="803760" y="2679303"/>
            <a:ext cx="769858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400" i="1" dirty="0" smtClean="0"/>
              <a:t>Tyto závislosti jsou vážné, proto je velký zájem o to,vyléčit je.</a:t>
            </a:r>
            <a:endParaRPr lang="cs-CZ" sz="2400" i="1" dirty="0"/>
          </a:p>
        </p:txBody>
      </p:sp>
      <p:pic>
        <p:nvPicPr>
          <p:cNvPr id="14" name="Obrázek 13" descr="cigaretis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267744" y="4221088"/>
            <a:ext cx="4968552" cy="1950037"/>
          </a:xfrm>
          <a:prstGeom prst="rect">
            <a:avLst/>
          </a:prstGeom>
        </p:spPr>
      </p:pic>
      <p:sp>
        <p:nvSpPr>
          <p:cNvPr id="15" name="TextovéPole 14"/>
          <p:cNvSpPr txBox="1"/>
          <p:nvPr/>
        </p:nvSpPr>
        <p:spPr>
          <a:xfrm>
            <a:off x="6444208" y="6021288"/>
            <a:ext cx="6646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>
                <a:hlinkClick r:id="rId3"/>
              </a:rPr>
              <a:t>Zdroj</a:t>
            </a:r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Obrázek 7" descr="megabjtik-dominik-nedzbala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2848179"/>
            <a:ext cx="9144000" cy="1161641"/>
          </a:xfrm>
          <a:prstGeom prst="rect">
            <a:avLst/>
          </a:prstGeom>
        </p:spPr>
      </p:pic>
      <p:sp>
        <p:nvSpPr>
          <p:cNvPr id="2" name="Nadpis 1"/>
          <p:cNvSpPr txBox="1">
            <a:spLocks/>
          </p:cNvSpPr>
          <p:nvPr/>
        </p:nvSpPr>
        <p:spPr>
          <a:xfrm>
            <a:off x="0" y="-27384"/>
            <a:ext cx="9144000" cy="648071"/>
          </a:xfrm>
          <a:prstGeom prst="rect">
            <a:avLst/>
          </a:prstGeom>
          <a:solidFill>
            <a:srgbClr val="0070C0"/>
          </a:solidFill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>
            <a:normAutofit fontScale="90000" lnSpcReduction="1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44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Děkuji za pozornost</a:t>
            </a:r>
          </a:p>
        </p:txBody>
      </p:sp>
      <p:sp>
        <p:nvSpPr>
          <p:cNvPr id="3" name="TextovéPole 2"/>
          <p:cNvSpPr txBox="1"/>
          <p:nvPr/>
        </p:nvSpPr>
        <p:spPr>
          <a:xfrm>
            <a:off x="-36512" y="980728"/>
            <a:ext cx="9361039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Děkuji za shlédnutí prezentace, doufám, že se vám líbila a také, že vám pomohla.</a:t>
            </a:r>
            <a:endParaRPr lang="cs-CZ" sz="2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TextovéPole 3"/>
          <p:cNvSpPr txBox="1"/>
          <p:nvPr/>
        </p:nvSpPr>
        <p:spPr>
          <a:xfrm>
            <a:off x="179512" y="3789040"/>
            <a:ext cx="470866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i="1" dirty="0" smtClean="0"/>
              <a:t>Případný symbol zdravého zacházení se životem</a:t>
            </a:r>
            <a:endParaRPr lang="cs-CZ" i="1" dirty="0"/>
          </a:p>
        </p:txBody>
      </p:sp>
      <p:sp>
        <p:nvSpPr>
          <p:cNvPr id="5" name="TextovéPole 4"/>
          <p:cNvSpPr txBox="1"/>
          <p:nvPr/>
        </p:nvSpPr>
        <p:spPr>
          <a:xfrm>
            <a:off x="7812995" y="6488668"/>
            <a:ext cx="13310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>
                <a:hlinkClick r:id="rId3"/>
              </a:rPr>
              <a:t>Zdroj pozadí</a:t>
            </a:r>
            <a:endParaRPr lang="cs-CZ" dirty="0"/>
          </a:p>
        </p:txBody>
      </p:sp>
      <p:sp>
        <p:nvSpPr>
          <p:cNvPr id="6" name="TextovéPole 5"/>
          <p:cNvSpPr txBox="1"/>
          <p:nvPr/>
        </p:nvSpPr>
        <p:spPr>
          <a:xfrm>
            <a:off x="7436124" y="1434262"/>
            <a:ext cx="174438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600" b="1" i="1" dirty="0" smtClean="0"/>
              <a:t>Dominik Nedzbala</a:t>
            </a:r>
            <a:endParaRPr lang="cs-CZ" sz="1600" b="1" i="1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120</TotalTime>
  <Words>300</Words>
  <Application>Microsoft Office PowerPoint</Application>
  <PresentationFormat>Předvádění na obrazovce (4:3)</PresentationFormat>
  <Paragraphs>54</Paragraphs>
  <Slides>9</Slides>
  <Notes>0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9</vt:i4>
      </vt:variant>
    </vt:vector>
  </HeadingPairs>
  <TitlesOfParts>
    <vt:vector size="10" baseType="lpstr">
      <vt:lpstr>Motiv sady Office</vt:lpstr>
      <vt:lpstr>Zdravý životní styl</vt:lpstr>
      <vt:lpstr>Snímek 2</vt:lpstr>
      <vt:lpstr>Snímek 3</vt:lpstr>
      <vt:lpstr>Snímek 4</vt:lpstr>
      <vt:lpstr>Snímek 5</vt:lpstr>
      <vt:lpstr>Snímek 6</vt:lpstr>
      <vt:lpstr>Snímek 7</vt:lpstr>
      <vt:lpstr>Snímek 8</vt:lpstr>
      <vt:lpstr>Snímek 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Zdravý životní styl</dc:title>
  <dc:creator>ucitel</dc:creator>
  <cp:lastModifiedBy>ucitel</cp:lastModifiedBy>
  <cp:revision>16</cp:revision>
  <dcterms:created xsi:type="dcterms:W3CDTF">2015-05-15T06:30:49Z</dcterms:created>
  <dcterms:modified xsi:type="dcterms:W3CDTF">2015-05-15T08:58:27Z</dcterms:modified>
</cp:coreProperties>
</file>