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sldIdLst>
    <p:sldId id="277" r:id="rId2"/>
    <p:sldId id="263" r:id="rId3"/>
    <p:sldId id="258" r:id="rId4"/>
    <p:sldId id="278" r:id="rId5"/>
    <p:sldId id="306" r:id="rId6"/>
    <p:sldId id="270" r:id="rId7"/>
    <p:sldId id="260" r:id="rId8"/>
    <p:sldId id="307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Úvod" id="{CB6BBEF7-9717-4733-A929-535518E6EBF6}">
          <p14:sldIdLst>
            <p14:sldId id="277"/>
          </p14:sldIdLst>
        </p14:section>
        <p14:section name="Vytvoření vlastní prezentace" id="{16378913-E5ED-4281-BAF5-F1F938CB0BED}">
          <p14:sldIdLst>
            <p14:sldId id="263"/>
            <p14:sldId id="258"/>
            <p14:sldId id="278"/>
            <p14:sldId id="306"/>
            <p14:sldId id="270"/>
            <p14:sldId id="260"/>
            <p14:sldId id="307"/>
            <p14:sldId id="264"/>
          </p14:sldIdLst>
        </p14:section>
        <p14:section name="Obohacení prezentace" id="{E2D565D1-BA5E-44E6-A40E-50A644912248}">
          <p14:sldIdLst/>
        </p14:section>
        <p14:section name="Doručení prezentace" id="{71D59651-8EFA-4415-9623-98B4C4A8699C}">
          <p14:sldIdLst/>
        </p14:section>
        <p14:section name="K dispozici je mnohem více!" id="{2E16B512-814A-4DC1-A986-25475E10E0EF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88" autoAdjust="0"/>
    <p:restoredTop sz="89876" autoAdjust="0"/>
  </p:normalViewPr>
  <p:slideViewPr>
    <p:cSldViewPr>
      <p:cViewPr>
        <p:scale>
          <a:sx n="95" d="100"/>
          <a:sy n="95" d="100"/>
        </p:scale>
        <p:origin x="-76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00F830A1-3891-4B82-A120-081866556DA0}" type="datetimeFigureOut">
              <a:pPr/>
              <a:t>12/17/2009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58CC9574-A819-4FE4-99A7-1E27AD09ADC2}" type="slidenum"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371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Toto Prezentace znázorňuje nové funkce aplikace PowerPoint a nejlépe se zobrazí jako typ Prezentace. Tyto snímky jsou navrženy tak, aby nabízely skvělé nápady pro prezentace, které budete vytvářet v aplikaci PowerPoint 2010.</a:t>
            </a:r>
          </a:p>
          <a:p>
            <a:endParaRPr lang="cs-CZ" dirty="0" smtClean="0"/>
          </a:p>
          <a:p>
            <a:r>
              <a:rPr lang="cs-CZ" dirty="0" smtClean="0"/>
              <a:t>Další ukázkové šablony získáte kliknutím na kartu Soubor, na kartu Nový a na možnost Ukázkové šablony.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cs-CZ" smtClean="0">
                <a:solidFill>
                  <a:prstClr val="black"/>
                </a:solidFill>
              </a:rPr>
              <a:pPr/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cs-CZ" smtClean="0">
                <a:solidFill>
                  <a:prstClr val="black"/>
                </a:solidFill>
              </a:rPr>
              <a:pPr/>
              <a:t>6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cs-CZ" smtClean="0">
                <a:solidFill>
                  <a:prstClr val="black"/>
                </a:solidFill>
              </a:rPr>
              <a:pPr/>
              <a:t>7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cs-CZ" smtClean="0">
                <a:solidFill>
                  <a:prstClr val="black"/>
                </a:solidFill>
              </a:rPr>
              <a:pPr/>
              <a:t>9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cs-CZ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cs-CZ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cs-CZ"/>
              <a:t>Po kliknutí lze upravit styl předlohy podnadpisů.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 eaLnBrk="1" latinLnBrk="0" hangingPunct="1">
              <a:defRPr kumimoji="0" lang="cs-CZ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cs-CZ" smtClean="0"/>
              <a:t>Kliknutím lze upravit styl.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ultimédia s titulke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cs-CZ" b="1"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cs-CZ"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 eaLnBrk="1" latinLnBrk="0" hangingPunct="1">
              <a:buNone/>
              <a:defRPr kumimoji="0" lang="cs-CZ"/>
            </a:lvl1pPr>
          </a:lstStyle>
          <a:p>
            <a:pPr eaLnBrk="1" latinLnBrk="0" hangingPunct="1"/>
            <a:r>
              <a:rPr lang="cs-CZ" smtClean="0"/>
              <a:t>Kliknutím na ikonu přidáte multimédia.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cs-CZ" sz="2400">
                <a:solidFill>
                  <a:schemeClr val="bg1"/>
                </a:solidFill>
              </a:defRPr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cs-CZ" b="1"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cs-CZ"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cs-CZ" sz="3200"/>
            </a:lvl1pPr>
            <a:lvl2pPr marL="457200" indent="0" eaLnBrk="1" latinLnBrk="0" hangingPunct="1">
              <a:buNone/>
              <a:defRPr kumimoji="0" lang="cs-CZ" sz="2800"/>
            </a:lvl2pPr>
            <a:lvl3pPr marL="914400" indent="0" eaLnBrk="1" latinLnBrk="0" hangingPunct="1">
              <a:buNone/>
              <a:defRPr kumimoji="0" lang="cs-CZ" sz="2400"/>
            </a:lvl3pPr>
            <a:lvl4pPr marL="1371600" indent="0" eaLnBrk="1" latinLnBrk="0" hangingPunct="1">
              <a:buNone/>
              <a:defRPr kumimoji="0" lang="cs-CZ" sz="2000"/>
            </a:lvl4pPr>
            <a:lvl5pPr marL="1828800" indent="0" eaLnBrk="1" latinLnBrk="0" hangingPunct="1">
              <a:buNone/>
              <a:defRPr kumimoji="0" lang="cs-CZ" sz="2000"/>
            </a:lvl5pPr>
            <a:lvl6pPr marL="2286000" indent="0" eaLnBrk="1" latinLnBrk="0" hangingPunct="1">
              <a:buNone/>
              <a:defRPr kumimoji="0" lang="cs-CZ" sz="2000"/>
            </a:lvl6pPr>
            <a:lvl7pPr marL="2743200" indent="0" eaLnBrk="1" latinLnBrk="0" hangingPunct="1">
              <a:buNone/>
              <a:defRPr kumimoji="0" lang="cs-CZ" sz="2000"/>
            </a:lvl7pPr>
            <a:lvl8pPr marL="3200400" indent="0" eaLnBrk="1" latinLnBrk="0" hangingPunct="1">
              <a:buNone/>
              <a:defRPr kumimoji="0" lang="cs-CZ" sz="2000"/>
            </a:lvl8pPr>
            <a:lvl9pPr marL="3657600" indent="0" eaLnBrk="1" latinLnBrk="0" hangingPunct="1">
              <a:buNone/>
              <a:defRPr kumimoji="0" lang="cs-CZ" sz="2000"/>
            </a:lvl9pPr>
          </a:lstStyle>
          <a:p>
            <a:pPr eaLnBrk="1" latinLnBrk="0" hangingPunct="1"/>
            <a:r>
              <a:rPr lang="cs-CZ" smtClean="0"/>
              <a:t>Kliknutím na ikonu přidáte obrázek.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svislý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pPr/>
              <a:t>12/17/2009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cs-CZ"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    </a:t>
            </a:r>
            <a:r>
              <a:rPr kumimoji="0" lang="cs-CZ" sz="1800"/>
              <a:t>Po kliknutí lze upravit styl předlohy nadpisů.</a:t>
            </a:r>
            <a:endParaRPr kumimoji="0"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rázdn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pPr/>
              <a:t>12/17/2009</a:t>
            </a:fld>
            <a:endParaRPr kumimoji="0"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pPr/>
              <a:t>‹#›</a:t>
            </a:fld>
            <a:endParaRPr kumimoji="0"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 eaLnBrk="1" latinLnBrk="0" hangingPunct="1">
              <a:defRPr kumimoji="0" lang="cs-CZ" sz="3000" b="1" cap="all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cs-CZ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cs-CZ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cs-CZ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cs-CZ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cs-CZ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cs-CZ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cs-CZ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cs-CZ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cs-CZ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cs-CZ"/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cs-CZ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cs-CZ"/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 eaLnBrk="1" latinLnBrk="0" hangingPunct="1">
              <a:defRPr kumimoji="0" lang="cs-CZ"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: zvýraznění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cs-CZ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 eaLnBrk="1" latinLnBrk="0" hangingPunct="1">
              <a:defRPr kumimoji="0" lang="cs-CZ" sz="28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 eaLnBrk="1" latinLnBrk="0" hangingPunct="1">
              <a:defRPr kumimoji="0" lang="cs-CZ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cs-CZ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cs-CZ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cs-CZ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cs-CZ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 eaLnBrk="1" latinLnBrk="0" hangingPunct="1">
              <a:defRPr kumimoji="0" lang="cs-CZ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cs-CZ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cs-CZ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cs-CZ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cs-CZ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pPr/>
              <a:t>12/17/2009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 eaLnBrk="1" latinLnBrk="0" hangingPunct="1">
              <a:defRPr kumimoji="0" lang="cs-CZ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uze nadpis: zvýraznění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pPr/>
              <a:t>12/17/2009</a:t>
            </a:fld>
            <a:endParaRPr kumimoji="0"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cs-CZ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cs-CZ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s textem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cs-CZ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kumimoji="0" lang="cs-CZ"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 eaLnBrk="1" latinLnBrk="0" hangingPunct="1">
              <a:buNone/>
              <a:defRPr kumimoji="0" lang="cs-CZ" sz="18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cs-CZ" sz="1400"/>
              <a:t>Po kliknutí lze upravit styl předlohy podnadpisů.</a:t>
            </a:r>
            <a:endParaRPr kumimoji="0"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 eaLnBrk="1" latinLnBrk="0" hangingPunct="1">
              <a:defRPr kumimoji="0" lang="cs-CZ" sz="2800">
                <a:solidFill>
                  <a:schemeClr val="bg1"/>
                </a:solidFill>
              </a:defRPr>
            </a:lvl1pPr>
            <a:lvl2pPr eaLnBrk="1" latinLnBrk="0" hangingPunct="1">
              <a:defRPr kumimoji="0" lang="cs-CZ" sz="2800">
                <a:solidFill>
                  <a:schemeClr val="bg1"/>
                </a:solidFill>
              </a:defRPr>
            </a:lvl2pPr>
            <a:lvl3pPr eaLnBrk="1" latinLnBrk="0" hangingPunct="1">
              <a:defRPr kumimoji="0" lang="cs-CZ" sz="2400">
                <a:solidFill>
                  <a:schemeClr val="bg1"/>
                </a:solidFill>
              </a:defRPr>
            </a:lvl3pPr>
            <a:lvl4pPr eaLnBrk="1" latinLnBrk="0" hangingPunct="1">
              <a:defRPr kumimoji="0" lang="cs-CZ" sz="2000">
                <a:solidFill>
                  <a:schemeClr val="bg1"/>
                </a:solidFill>
              </a:defRPr>
            </a:lvl4pPr>
            <a:lvl5pPr eaLnBrk="1" latinLnBrk="0" hangingPunct="1">
              <a:defRPr kumimoji="0" lang="cs-CZ" sz="2000">
                <a:solidFill>
                  <a:schemeClr val="bg1"/>
                </a:solidFill>
              </a:defRPr>
            </a:lvl5pPr>
            <a:lvl6pPr eaLnBrk="1" latinLnBrk="0" hangingPunct="1">
              <a:defRPr kumimoji="0" lang="cs-CZ" sz="2000"/>
            </a:lvl6pPr>
            <a:lvl7pPr eaLnBrk="1" latinLnBrk="0" hangingPunct="1">
              <a:defRPr kumimoji="0" lang="cs-CZ" sz="2000"/>
            </a:lvl7pPr>
            <a:lvl8pPr eaLnBrk="1" latinLnBrk="0" hangingPunct="1">
              <a:defRPr kumimoji="0" lang="cs-CZ" sz="2000"/>
            </a:lvl8pPr>
            <a:lvl9pPr eaLnBrk="1" latinLnBrk="0" hangingPunct="1">
              <a:defRPr kumimoji="0" lang="cs-CZ" sz="2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 eaLnBrk="1" latinLnBrk="0" hangingPunct="1">
              <a:buNone/>
              <a:defRPr kumimoji="0" lang="cs-CZ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cs-CZ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cs-CZ" smtClean="0"/>
              <a:t>Kliknutím lze upravit styl.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pPr/>
              <a:t>12/17/2009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pPr/>
              <a:t>‹#›</a:t>
            </a:fld>
            <a:endParaRPr kumimoji="0"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1" r:id="rId4"/>
    <p:sldLayoutId id="2147483652" r:id="rId5"/>
    <p:sldLayoutId id="2147483654" r:id="rId6"/>
    <p:sldLayoutId id="2147483655" r:id="rId7"/>
    <p:sldLayoutId id="2147483660" r:id="rId8"/>
    <p:sldLayoutId id="2147483656" r:id="rId9"/>
    <p:sldLayoutId id="2147483676" r:id="rId10"/>
    <p:sldLayoutId id="2147483657" r:id="rId11"/>
    <p:sldLayoutId id="2147483658" r:id="rId12"/>
    <p:sldLayoutId id="2147483659" r:id="rId13"/>
    <p:sldLayoutId id="2147483663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0"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cs-CZ"/>
      </a:defPPr>
      <a:lvl1pPr marL="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5.jpg"/><Relationship Id="rId4" Type="http://schemas.openxmlformats.org/officeDocument/2006/relationships/image" Target="../media/image2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33800" y="1316420"/>
            <a:ext cx="4953000" cy="1416269"/>
          </a:xfrm>
        </p:spPr>
        <p:txBody>
          <a:bodyPr>
            <a:normAutofit/>
          </a:bodyPr>
          <a:lstStyle/>
          <a:p>
            <a:r>
              <a:rPr lang="cs-CZ" dirty="0" smtClean="0"/>
              <a:t>Vytvořil: Šimon Rudolf </a:t>
            </a:r>
            <a:endParaRPr lang="cs-CZ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1520" y="3068960"/>
            <a:ext cx="7239000" cy="1828800"/>
          </a:xfrm>
        </p:spPr>
        <p:txBody>
          <a:bodyPr>
            <a:normAutofit/>
          </a:bodyPr>
          <a:lstStyle/>
          <a:p>
            <a:pPr algn="l"/>
            <a:r>
              <a:rPr lang="cs-CZ" sz="5600" b="0" dirty="0" smtClean="0"/>
              <a:t>Zdraví životní styl</a:t>
            </a:r>
            <a:endParaRPr lang="cs-CZ" sz="5600" b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62000" y="1946209"/>
            <a:ext cx="2057400" cy="2057400"/>
          </a:xfrm>
          <a:prstGeom prst="ellipse">
            <a:avLst/>
          </a:prstGeom>
          <a:gradFill>
            <a:gsLst>
              <a:gs pos="0">
                <a:srgbClr val="00B0F0"/>
              </a:gs>
              <a:gs pos="50000">
                <a:srgbClr val="399ECB"/>
              </a:gs>
              <a:gs pos="100000">
                <a:srgbClr val="0077D0"/>
              </a:gs>
            </a:gsLst>
            <a:path path="circle">
              <a:fillToRect l="50000" t="50000" r="50000" b="50000"/>
            </a:path>
          </a:gradFill>
          <a:ln w="82550">
            <a:noFill/>
          </a:ln>
          <a:effectLst>
            <a:outerShdw blurRad="1270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8" name="Oval 7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</a:rPr>
              <a:t>      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59728" y="1531434"/>
            <a:ext cx="1219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0" b="1" dirty="0">
                <a:solidFill>
                  <a:srgbClr val="2A7A9E">
                    <a:alpha val="40000"/>
                  </a:srgbClr>
                </a:solidFill>
                <a:cs typeface="Arial" pitchFamily="34" charset="0"/>
              </a:rPr>
              <a:t>2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cs-CZ" sz="4000" cap="none" dirty="0">
                <a:solidFill>
                  <a:prstClr val="black">
                    <a:lumMod val="85000"/>
                    <a:lumOff val="15000"/>
                  </a:prstClr>
                </a:solidFill>
              </a:rPr>
              <a:t>Chcete-li žít zdraví životní styl </a:t>
            </a:r>
            <a:r>
              <a:rPr lang="cs-CZ" sz="4000" cap="none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musíte vědět co jíte! </a:t>
            </a:r>
            <a:endParaRPr lang="cs-CZ" sz="4000" b="0" cap="none" dirty="0">
              <a:solidFill>
                <a:prstClr val="black">
                  <a:lumMod val="50000"/>
                  <a:lumOff val="50000"/>
                </a:prstClr>
              </a:solidFill>
              <a:ea typeface="+mn-ea"/>
              <a:cs typeface="+mn-cs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67544" y="4239868"/>
            <a:ext cx="8229601" cy="108012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endParaRPr lang="cs-CZ" sz="2400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</a:pP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   Správné </a:t>
            </a:r>
            <a:r>
              <a:rPr lang="cs-CZ" sz="2400" dirty="0">
                <a:solidFill>
                  <a:schemeClr val="tx1"/>
                </a:solidFill>
              </a:rPr>
              <a:t>stravování je důležitým faktorem pro lidské zdraví</a:t>
            </a:r>
            <a:r>
              <a:rPr lang="cs-CZ" sz="1600" dirty="0" smtClean="0"/>
              <a:t>.</a:t>
            </a:r>
          </a:p>
          <a:p>
            <a:pPr lvl="0">
              <a:spcBef>
                <a:spcPts val="0"/>
              </a:spcBef>
            </a:pPr>
            <a:r>
              <a:rPr lang="cs-CZ" sz="1600" dirty="0" smtClean="0"/>
              <a:t>  </a:t>
            </a:r>
            <a:endParaRPr lang="cs-CZ" sz="17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946209"/>
            <a:ext cx="2190619" cy="21145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750711" y="5127978"/>
            <a:ext cx="7973935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r"/>
            <a:endParaRPr 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54673" cy="5324686"/>
          </a:xfrm>
          <a:prstGeom prst="rect">
            <a:avLst/>
          </a:prstGeom>
          <a:ln cmpd="sng">
            <a:solidFill>
              <a:schemeClr val="tx1"/>
            </a:solidFill>
          </a:ln>
          <a:effectLst>
            <a:outerShdw dist="50800" sx="1000" sy="1000" algn="ctr" rotWithShape="0">
              <a:srgbClr val="000000">
                <a:alpha val="65000"/>
              </a:srgbClr>
            </a:outerShdw>
          </a:effectLst>
        </p:spPr>
      </p:pic>
      <p:sp>
        <p:nvSpPr>
          <p:cNvPr id="7" name="TextovéPole 6"/>
          <p:cNvSpPr txBox="1"/>
          <p:nvPr/>
        </p:nvSpPr>
        <p:spPr>
          <a:xfrm>
            <a:off x="251520" y="1412776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Potravinová pyramida</a:t>
            </a:r>
            <a:endParaRPr lang="cs-CZ" sz="3600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cs-CZ" sz="4000" cap="none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Chcete-li žít zdraví životní styl nesmíte kouřit cigarety! </a:t>
            </a:r>
            <a:endParaRPr lang="cs-CZ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71600" y="4293096"/>
            <a:ext cx="6846913" cy="108012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cs-CZ" sz="2100" dirty="0" smtClean="0">
                <a:solidFill>
                  <a:schemeClr val="tx1"/>
                </a:solidFill>
              </a:rPr>
              <a:t>Samotný </a:t>
            </a:r>
            <a:r>
              <a:rPr lang="cs-CZ" sz="2100" dirty="0">
                <a:solidFill>
                  <a:schemeClr val="tx1"/>
                </a:solidFill>
              </a:rPr>
              <a:t>tabákový kouř je zařazen do seznamu karcinogenů třídy I A, tedy nejvyšší nebezpečnosti</a:t>
            </a:r>
            <a:r>
              <a:rPr lang="cs-CZ" sz="1600" dirty="0"/>
              <a:t>.</a:t>
            </a:r>
            <a:endParaRPr lang="cs-CZ" sz="17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916832"/>
            <a:ext cx="2376264" cy="21602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87824" y="2011929"/>
            <a:ext cx="5867400" cy="1970046"/>
          </a:xfrm>
        </p:spPr>
        <p:txBody>
          <a:bodyPr/>
          <a:lstStyle/>
          <a:p>
            <a:r>
              <a:rPr lang="cs-CZ" sz="3200" cap="none" dirty="0">
                <a:solidFill>
                  <a:prstClr val="black">
                    <a:lumMod val="85000"/>
                    <a:lumOff val="15000"/>
                  </a:prstClr>
                </a:solidFill>
              </a:rPr>
              <a:t>Chcete-li žít zdraví životní styl </a:t>
            </a:r>
            <a:r>
              <a:rPr lang="cs-CZ" sz="3200" cap="none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musíte spát rozumně!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4581128"/>
            <a:ext cx="8229601" cy="900059"/>
          </a:xfrm>
        </p:spPr>
        <p:txBody>
          <a:bodyPr>
            <a:normAutofit fontScale="40000" lnSpcReduction="20000"/>
          </a:bodyPr>
          <a:lstStyle/>
          <a:p>
            <a:r>
              <a:rPr lang="cs-CZ" sz="7000" dirty="0">
                <a:solidFill>
                  <a:schemeClr val="tx1"/>
                </a:solidFill>
              </a:rPr>
              <a:t>Potřeba spánku u každého člověka je individuální, běžně se za ideální dobu spánku uvádí 7-8 </a:t>
            </a:r>
            <a:r>
              <a:rPr lang="cs-CZ" sz="7000" dirty="0" smtClean="0">
                <a:solidFill>
                  <a:schemeClr val="tx1"/>
                </a:solidFill>
              </a:rPr>
              <a:t>hodin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37" y="1916832"/>
            <a:ext cx="2131571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88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5000">
                <a:srgbClr val="84D830"/>
              </a:gs>
              <a:gs pos="48000">
                <a:srgbClr val="7BCF27"/>
              </a:gs>
              <a:gs pos="100000">
                <a:srgbClr val="56901C"/>
              </a:gs>
            </a:gsLst>
            <a:path path="circle">
              <a:fillToRect l="50000" t="50000" r="50000" b="50000"/>
            </a:path>
            <a:tileRect/>
          </a:gradFill>
          <a:ln w="5080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6" name="Oval 5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>
                <a:solidFill>
                  <a:prstClr val="white"/>
                </a:solidFill>
              </a:rPr>
              <a:t>     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57868" y="1592766"/>
            <a:ext cx="1219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0" b="1" dirty="0">
                <a:solidFill>
                  <a:srgbClr val="65B131">
                    <a:alpha val="64000"/>
                  </a:srgbClr>
                </a:solidFill>
                <a:cs typeface="Arial" pitchFamily="34" charset="0"/>
              </a:rPr>
              <a:t>3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cs-CZ" sz="3600" cap="none" dirty="0">
                <a:solidFill>
                  <a:prstClr val="black">
                    <a:lumMod val="85000"/>
                    <a:lumOff val="15000"/>
                  </a:prstClr>
                </a:solidFill>
              </a:rPr>
              <a:t>Chcete-li žít </a:t>
            </a:r>
            <a:r>
              <a:rPr lang="cs-CZ" sz="3600" cap="none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zdraví </a:t>
            </a:r>
            <a:r>
              <a:rPr lang="cs-CZ" sz="3600" cap="none" dirty="0">
                <a:solidFill>
                  <a:prstClr val="black">
                    <a:lumMod val="85000"/>
                    <a:lumOff val="15000"/>
                  </a:prstClr>
                </a:solidFill>
              </a:rPr>
              <a:t>životní </a:t>
            </a:r>
            <a:r>
              <a:rPr lang="cs-CZ" sz="3600" cap="none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styl musíte produkovat pohyb! </a:t>
            </a:r>
            <a:br>
              <a:rPr lang="cs-CZ" sz="3600" cap="none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</a:br>
            <a:r>
              <a:rPr lang="cs-CZ" sz="3600" cap="none" dirty="0">
                <a:solidFill>
                  <a:prstClr val="black">
                    <a:lumMod val="85000"/>
                    <a:lumOff val="15000"/>
                  </a:prstClr>
                </a:solidFill>
              </a:rPr>
              <a:t/>
            </a:r>
            <a:br>
              <a:rPr lang="cs-CZ" sz="3600" cap="none" dirty="0">
                <a:solidFill>
                  <a:prstClr val="black">
                    <a:lumMod val="85000"/>
                    <a:lumOff val="15000"/>
                  </a:prstClr>
                </a:solidFill>
              </a:rPr>
            </a:br>
            <a:endParaRPr lang="cs-CZ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381000" y="4941168"/>
            <a:ext cx="8229601" cy="540019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ts val="0"/>
              </a:spcBef>
            </a:pPr>
            <a:r>
              <a:rPr lang="cs-CZ" sz="1600" b="1" dirty="0">
                <a:solidFill>
                  <a:schemeClr val="tx1"/>
                </a:solidFill>
              </a:rPr>
              <a:t>Nedostatkem pohybu je „postiženo“ podle současných odhadů zhruba 60-70% světové populace, což je alarmující číslo. Paradoxem je, že tímto nedostatkem trpí zejména ta bohatší část světa, která se zároveň potýká s důsledky nárůstu obezity a civilizačních chorob</a:t>
            </a:r>
          </a:p>
          <a:p>
            <a:pPr>
              <a:spcBef>
                <a:spcPts val="0"/>
              </a:spcBef>
            </a:pPr>
            <a:endParaRPr lang="cs-CZ" sz="16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817334"/>
            <a:ext cx="2370773" cy="22597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373880" y="1219200"/>
            <a:ext cx="3962400" cy="51621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14000"/>
              </a:lnSpc>
            </a:pPr>
            <a:r>
              <a:rPr lang="cs-CZ" sz="3600" b="1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Určitě by měl být mezi zdravým pohybem sport, nemusí to byt sport jako takový např. basketball. Ale muže to být i běh.     </a:t>
            </a:r>
            <a:endParaRPr lang="cs-CZ" sz="3600" dirty="0">
              <a:solidFill>
                <a:prstClr val="black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cs-CZ" sz="28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+mn-lt"/>
                <a:ea typeface="+mn-ea"/>
                <a:cs typeface="+mn-cs"/>
              </a:rPr>
              <a:t>Jak by měl vypadat zdravý pohyb? </a:t>
            </a:r>
            <a:endParaRPr lang="cs-CZ" dirty="0">
              <a:latin typeface="+mn-lt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64" y="1219198"/>
            <a:ext cx="3823615" cy="206578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64" y="3693724"/>
            <a:ext cx="3844279" cy="216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99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083357" y="980728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Graf pohybu a útraty za potraviny lidské populace: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4051542" cy="29880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095" y="2924944"/>
            <a:ext cx="5839640" cy="341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26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80" y="762000"/>
            <a:ext cx="2445488" cy="2286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28724" y="2217355"/>
            <a:ext cx="7229475" cy="46166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endParaRPr lang="cs-CZ" sz="240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399" y="2447835"/>
            <a:ext cx="7543800" cy="1200329"/>
          </a:xfrm>
        </p:spPr>
        <p:txBody>
          <a:bodyPr wrap="square" tIns="0" bIns="0" anchor="t" anchorCtr="0">
            <a:normAutofit fontScale="90000"/>
          </a:bodyPr>
          <a:lstStyle/>
          <a:p>
            <a:r>
              <a:rPr lang="cs-CZ" sz="7800" dirty="0" smtClean="0">
                <a:latin typeface="+mn-lt"/>
              </a:rPr>
              <a:t>Děkují za pozornost! </a:t>
            </a:r>
            <a:r>
              <a:rPr lang="cs-CZ" sz="7800" dirty="0" smtClean="0">
                <a:latin typeface="+mn-lt"/>
                <a:sym typeface="Wingdings" pitchFamily="2" charset="2"/>
              </a:rPr>
              <a:t></a:t>
            </a:r>
            <a:r>
              <a:rPr lang="cs-CZ" sz="7800" dirty="0">
                <a:sym typeface="Wingdings" pitchFamily="2" charset="2"/>
              </a:rPr>
              <a:t> </a:t>
            </a:r>
            <a:r>
              <a:rPr lang="cs-CZ" sz="7800" dirty="0" smtClean="0">
                <a:sym typeface="Wingdings" pitchFamily="2" charset="2"/>
              </a:rPr>
              <a:t></a:t>
            </a:r>
            <a:r>
              <a:rPr lang="cs-CZ" sz="7800" dirty="0">
                <a:sym typeface="Wingdings" pitchFamily="2" charset="2"/>
              </a:rPr>
              <a:t> </a:t>
            </a:r>
            <a:r>
              <a:rPr lang="cs-CZ" sz="7800" dirty="0" smtClean="0">
                <a:sym typeface="Wingdings" pitchFamily="2" charset="2"/>
              </a:rPr>
              <a:t></a:t>
            </a:r>
            <a:r>
              <a:rPr lang="cs-CZ" sz="7800" dirty="0">
                <a:sym typeface="Wingdings" pitchFamily="2" charset="2"/>
              </a:rPr>
              <a:t> </a:t>
            </a:r>
            <a:r>
              <a:rPr lang="cs-CZ" sz="7800" dirty="0" smtClean="0">
                <a:sym typeface="Wingdings" pitchFamily="2" charset="2"/>
              </a:rPr>
              <a:t></a:t>
            </a:r>
            <a:r>
              <a:rPr lang="cs-CZ" sz="7800" dirty="0">
                <a:sym typeface="Wingdings" pitchFamily="2" charset="2"/>
              </a:rPr>
              <a:t> </a:t>
            </a:r>
            <a:r>
              <a:rPr lang="cs-CZ" sz="7800" dirty="0" smtClean="0">
                <a:sym typeface="Wingdings" pitchFamily="2" charset="2"/>
              </a:rPr>
              <a:t></a:t>
            </a:r>
            <a:r>
              <a:rPr lang="cs-CZ" sz="7800" dirty="0">
                <a:sym typeface="Wingdings" pitchFamily="2" charset="2"/>
              </a:rPr>
              <a:t> </a:t>
            </a:r>
            <a:r>
              <a:rPr lang="cs-CZ" sz="7800" dirty="0" smtClean="0">
                <a:sym typeface="Wingdings" pitchFamily="2" charset="2"/>
              </a:rPr>
              <a:t></a:t>
            </a:r>
            <a:r>
              <a:rPr lang="cs-CZ" sz="7800" dirty="0">
                <a:sym typeface="Wingdings" pitchFamily="2" charset="2"/>
              </a:rPr>
              <a:t> </a:t>
            </a:r>
            <a:r>
              <a:rPr lang="cs-CZ" sz="7800" dirty="0" smtClean="0">
                <a:sym typeface="Wingdings" pitchFamily="2" charset="2"/>
              </a:rPr>
              <a:t></a:t>
            </a:r>
            <a:r>
              <a:rPr lang="cs-CZ" sz="7800" dirty="0">
                <a:sym typeface="Wingdings" pitchFamily="2" charset="2"/>
              </a:rPr>
              <a:t> </a:t>
            </a:r>
            <a:endParaRPr lang="cs-CZ" sz="78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09QH3iDYSZce3zG7lU8ci"/>
</p:tagLst>
</file>

<file path=ppt/theme/theme1.xml><?xml version="1.0" encoding="utf-8"?>
<a:theme xmlns:a="http://schemas.openxmlformats.org/drawingml/2006/main" name="Úvodní informace o aplikaci PowerPoint 2010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IntroducingPowerPoint2010</Template>
  <TotalTime>0</TotalTime>
  <Words>249</Words>
  <Application>Microsoft Office PowerPoint</Application>
  <PresentationFormat>Předvádění na obrazovce (4:3)</PresentationFormat>
  <Paragraphs>33</Paragraphs>
  <Slides>9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Úvodní informace o aplikaci PowerPoint 2010</vt:lpstr>
      <vt:lpstr>Zdraví životní styl</vt:lpstr>
      <vt:lpstr>Chcete-li žít zdraví životní styl musíte vědět co jíte! </vt:lpstr>
      <vt:lpstr>Prezentace aplikace PowerPoint</vt:lpstr>
      <vt:lpstr>Chcete-li žít zdraví životní styl nesmíte kouřit cigarety! </vt:lpstr>
      <vt:lpstr>Chcete-li žít zdraví životní styl musíte spát rozumně!</vt:lpstr>
      <vt:lpstr>Chcete-li žít zdraví životní styl musíte produkovat pohyb!   </vt:lpstr>
      <vt:lpstr>Jak by měl vypadat zdravý pohyb? </vt:lpstr>
      <vt:lpstr>Prezentace aplikace PowerPoint</vt:lpstr>
      <vt:lpstr>Děkují za pozornost!       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2015-05-15T06:55:58Z</dcterms:created>
  <dcterms:modified xsi:type="dcterms:W3CDTF">2015-05-15T08:33:21Z</dcterms:modified>
</cp:coreProperties>
</file>