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23D54AB-914A-46D4-8504-0BC902812AB8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2DC9AB1-3637-443E-9EF2-EE6852A59AB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D54AB-914A-46D4-8504-0BC902812AB8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C9AB1-3637-443E-9EF2-EE6852A59A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23D54AB-914A-46D4-8504-0BC902812AB8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2DC9AB1-3637-443E-9EF2-EE6852A59A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D54AB-914A-46D4-8504-0BC902812AB8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C9AB1-3637-443E-9EF2-EE6852A59A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23D54AB-914A-46D4-8504-0BC902812AB8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2DC9AB1-3637-443E-9EF2-EE6852A59AB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D54AB-914A-46D4-8504-0BC902812AB8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C9AB1-3637-443E-9EF2-EE6852A59A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D54AB-914A-46D4-8504-0BC902812AB8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C9AB1-3637-443E-9EF2-EE6852A59A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D54AB-914A-46D4-8504-0BC902812AB8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C9AB1-3637-443E-9EF2-EE6852A59A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23D54AB-914A-46D4-8504-0BC902812AB8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C9AB1-3637-443E-9EF2-EE6852A59A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D54AB-914A-46D4-8504-0BC902812AB8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C9AB1-3637-443E-9EF2-EE6852A59A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3D54AB-914A-46D4-8504-0BC902812AB8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C9AB1-3637-443E-9EF2-EE6852A59AB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23D54AB-914A-46D4-8504-0BC902812AB8}" type="datetimeFigureOut">
              <a:rPr lang="cs-CZ" smtClean="0"/>
              <a:t>15.5.2015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2DC9AB1-3637-443E-9EF2-EE6852A59AB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4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search?q=jablko&amp;espv=2&amp;biw=673&amp;bih=646&amp;tbm=isch&amp;tbs=simg:CAQSpgEJt_10id3OkLM0akQELELCMpwgahwEKOggCEhSiFasMhhm-CeUM3wyNCcUJmxHLFRogNY421J9PDlEG0a1oDR7r8yuqa3bOwihhTE8OYKyFiVoKSQgDEhO9ArECrgKCBiHXBrIB8gahCb4CGjBXuIPCWuvg6kTcf09JPXivmRLWIvIKe4_1i3Q45v51ld3LZIMHXXMxkpOKMyyecZC4MIXSbRjESqSa3" TargetMode="External"/><Relationship Id="rId7" Type="http://schemas.openxmlformats.org/officeDocument/2006/relationships/slide" Target="slide2.xml"/><Relationship Id="rId2" Type="http://schemas.openxmlformats.org/officeDocument/2006/relationships/hyperlink" Target="http://blog.xparfemy.cz/podzimni-sklizen-jablka-v-kosmetice-parfemech/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eg"/><Relationship Id="rId5" Type="http://schemas.openxmlformats.org/officeDocument/2006/relationships/hyperlink" Target="http://domarada.webnode.sk/news/denne-jedno-jablko/" TargetMode="External"/><Relationship Id="rId4" Type="http://schemas.openxmlformats.org/officeDocument/2006/relationships/hyperlink" Target="https://www.google.cz/search?tbs=sbi:AMhZZisklicG_1WS_1kZNiVrg_1x23sjP_1pdQDhnxjCBy3ljeLCLcNU7svsF6ij5eADz_19z-4W4Go3JuDO7Y8zjRzJ7FE_1omqe-J2IA_10guVTXy9ou1Cyex19kqV4FeERIrAfQ7kc9RptPnkNJWRCt9og90K8sHJhAz8TgOYA2RVYTU44ZQISAxzO-E3XCKhmCSaSeIEy2YdnbRQAsI_1aKpjQ-wnSf9_1e9EXfTvWgI98TPC3yRr_1shgyHLbrIxMiMTzzgDyn4Nk3dQaIls7zRk1bkux9nNRbhfSNv0PDEwIKuG4uDZ7qeIQyvncYmiPGJll7cVtIL4eWMQ0nnxOZiDzRk8G564B0AprlBJ5tU7YzZpyBNlu-n6fT-Y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Zdravý životní styl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Libor </a:t>
            </a:r>
            <a:r>
              <a:rPr lang="cs-CZ" dirty="0" err="1" smtClean="0">
                <a:solidFill>
                  <a:srgbClr val="FFC000"/>
                </a:solidFill>
              </a:rPr>
              <a:t>Štrohalm</a:t>
            </a:r>
            <a:endParaRPr lang="cs-CZ" dirty="0">
              <a:solidFill>
                <a:srgbClr val="FFC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4897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3535">
        <p14:shred/>
      </p:transition>
    </mc:Choice>
    <mc:Fallback>
      <p:transition spd="slow" advTm="1353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zak.VU-PC-13.001\Desktop\seka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433686"/>
            <a:ext cx="5715000" cy="32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čas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Musíme si někdy najít taky čas na to, aby jsme mohli stihnout všechny úkoly, které nás třeba nemusí bavit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Jeden z úkolů</a:t>
            </a:r>
            <a:endParaRPr lang="cs-CZ" dirty="0">
              <a:solidFill>
                <a:srgbClr val="FFC000"/>
              </a:solidFill>
            </a:endParaRPr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3419872" y="4653136"/>
            <a:ext cx="129614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UTurnArrow">
            <a:hlinkClick r:id="rId3" action="ppaction://hlinksldjump"/>
          </p:cNvPr>
          <p:cNvSpPr>
            <a:spLocks noEditPoints="1" noChangeArrowheads="1"/>
          </p:cNvSpPr>
          <p:nvPr/>
        </p:nvSpPr>
        <p:spPr bwMode="auto">
          <a:xfrm>
            <a:off x="6471514" y="76200"/>
            <a:ext cx="1771650" cy="1771650"/>
          </a:xfrm>
          <a:custGeom>
            <a:avLst/>
            <a:gdLst>
              <a:gd name="G0" fmla="+- 0 0 0"/>
              <a:gd name="G1" fmla="+- 5574 0 0"/>
              <a:gd name="G2" fmla="*/ 5574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5574"/>
              <a:gd name="G10" fmla="+- 21600 0 9725"/>
              <a:gd name="G11" fmla="min G10 8691"/>
              <a:gd name="G12" fmla="+- 8826 0 0"/>
              <a:gd name="G13" fmla="+- 14865 0 5975"/>
              <a:gd name="G14" fmla="+- 14865 0 0"/>
              <a:gd name="G15" fmla="*/ 5574 5842 6110"/>
              <a:gd name="G16" fmla="+- 8826 1350 0"/>
              <a:gd name="G17" fmla="+- 8310 0 G15"/>
              <a:gd name="G18" fmla="*/ G17 G7 8310"/>
              <a:gd name="G19" fmla="+- 5574 G18 0"/>
              <a:gd name="G20" fmla="+- G4 0 G18"/>
              <a:gd name="T0" fmla="*/ 9225 w 21600"/>
              <a:gd name="T1" fmla="*/ 0 h 21600"/>
              <a:gd name="T2" fmla="*/ 2787 w 21600"/>
              <a:gd name="T3" fmla="*/ 21600 h 21600"/>
              <a:gd name="T4" fmla="*/ 9725 w 21600"/>
              <a:gd name="T5" fmla="*/ 8826 h 21600"/>
              <a:gd name="T6" fmla="*/ 15663 w 21600"/>
              <a:gd name="T7" fmla="*/ 14865 h 21600"/>
              <a:gd name="T8" fmla="*/ 21600 w 21600"/>
              <a:gd name="T9" fmla="*/ 8826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4865"/>
                </a:moveTo>
                <a:lnTo>
                  <a:pt x="21600" y="8826"/>
                </a:lnTo>
                <a:lnTo>
                  <a:pt x="18450" y="8826"/>
                </a:lnTo>
                <a:lnTo>
                  <a:pt x="18450" y="8310"/>
                </a:lnTo>
                <a:cubicBezTo>
                  <a:pt x="18450" y="3721"/>
                  <a:pt x="14320" y="0"/>
                  <a:pt x="9225" y="0"/>
                </a:cubicBezTo>
                <a:cubicBezTo>
                  <a:pt x="4130" y="0"/>
                  <a:pt x="0" y="3799"/>
                  <a:pt x="0" y="8485"/>
                </a:cubicBezTo>
                <a:lnTo>
                  <a:pt x="0" y="21600"/>
                </a:lnTo>
                <a:lnTo>
                  <a:pt x="5574" y="21600"/>
                </a:lnTo>
                <a:lnTo>
                  <a:pt x="5574" y="8310"/>
                </a:lnTo>
                <a:cubicBezTo>
                  <a:pt x="5574" y="6664"/>
                  <a:pt x="7055" y="5330"/>
                  <a:pt x="8882" y="5330"/>
                </a:cubicBezTo>
                <a:lnTo>
                  <a:pt x="9568" y="5330"/>
                </a:lnTo>
                <a:cubicBezTo>
                  <a:pt x="11395" y="5330"/>
                  <a:pt x="12876" y="6664"/>
                  <a:pt x="12876" y="8310"/>
                </a:cubicBezTo>
                <a:lnTo>
                  <a:pt x="12876" y="8826"/>
                </a:lnTo>
                <a:lnTo>
                  <a:pt x="9725" y="8826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313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1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Děkuji za přečtení a za pozvání do soutěže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dirty="0" smtClean="0">
                <a:solidFill>
                  <a:srgbClr val="FFC000"/>
                </a:solidFill>
              </a:rPr>
              <a:t>s pozdravem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dirty="0">
                <a:solidFill>
                  <a:srgbClr val="FFC000"/>
                </a:solidFill>
              </a:rPr>
              <a:t>Libor </a:t>
            </a:r>
            <a:r>
              <a:rPr lang="cs-CZ" dirty="0" err="1">
                <a:solidFill>
                  <a:srgbClr val="FFC000"/>
                </a:solidFill>
              </a:rPr>
              <a:t>Štrohalm</a:t>
            </a:r>
            <a:r>
              <a:rPr lang="cs-CZ" dirty="0">
                <a:solidFill>
                  <a:srgbClr val="FFC000"/>
                </a:solidFill>
              </a:rPr>
              <a:t/>
            </a:r>
            <a:br>
              <a:rPr lang="cs-CZ" dirty="0">
                <a:solidFill>
                  <a:srgbClr val="FFC000"/>
                </a:solidFill>
              </a:rPr>
            </a:br>
            <a:r>
              <a:rPr lang="cs-CZ" dirty="0" smtClean="0">
                <a:solidFill>
                  <a:srgbClr val="FFC000"/>
                </a:solidFill>
              </a:rPr>
              <a:t/>
            </a:r>
            <a:br>
              <a:rPr lang="cs-CZ" dirty="0" smtClean="0">
                <a:solidFill>
                  <a:srgbClr val="FFC000"/>
                </a:solidFill>
              </a:rPr>
            </a:b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Srdce 3"/>
          <p:cNvSpPr/>
          <p:nvPr/>
        </p:nvSpPr>
        <p:spPr>
          <a:xfrm>
            <a:off x="2699792" y="332656"/>
            <a:ext cx="2808312" cy="2232248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Veselý obličej 4"/>
          <p:cNvSpPr/>
          <p:nvPr/>
        </p:nvSpPr>
        <p:spPr>
          <a:xfrm>
            <a:off x="6372200" y="4736473"/>
            <a:ext cx="1800200" cy="151216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ýseč 5"/>
          <p:cNvSpPr/>
          <p:nvPr/>
        </p:nvSpPr>
        <p:spPr>
          <a:xfrm>
            <a:off x="0" y="4736473"/>
            <a:ext cx="2231116" cy="1644855"/>
          </a:xfrm>
          <a:prstGeom prst="pie">
            <a:avLst>
              <a:gd name="adj1" fmla="val 0"/>
              <a:gd name="adj2" fmla="val 161436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UTurnArrow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>
            <a:off x="6012160" y="332656"/>
            <a:ext cx="1771650" cy="1771650"/>
          </a:xfrm>
          <a:custGeom>
            <a:avLst/>
            <a:gdLst>
              <a:gd name="G0" fmla="+- 0 0 0"/>
              <a:gd name="G1" fmla="+- 5574 0 0"/>
              <a:gd name="G2" fmla="*/ 5574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5574"/>
              <a:gd name="G10" fmla="+- 21600 0 9725"/>
              <a:gd name="G11" fmla="min G10 8691"/>
              <a:gd name="G12" fmla="+- 8826 0 0"/>
              <a:gd name="G13" fmla="+- 14865 0 5975"/>
              <a:gd name="G14" fmla="+- 14865 0 0"/>
              <a:gd name="G15" fmla="*/ 5574 5842 6110"/>
              <a:gd name="G16" fmla="+- 8826 1350 0"/>
              <a:gd name="G17" fmla="+- 8310 0 G15"/>
              <a:gd name="G18" fmla="*/ G17 G7 8310"/>
              <a:gd name="G19" fmla="+- 5574 G18 0"/>
              <a:gd name="G20" fmla="+- G4 0 G18"/>
              <a:gd name="T0" fmla="*/ 9225 w 21600"/>
              <a:gd name="T1" fmla="*/ 0 h 21600"/>
              <a:gd name="T2" fmla="*/ 2787 w 21600"/>
              <a:gd name="T3" fmla="*/ 21600 h 21600"/>
              <a:gd name="T4" fmla="*/ 9725 w 21600"/>
              <a:gd name="T5" fmla="*/ 8826 h 21600"/>
              <a:gd name="T6" fmla="*/ 15663 w 21600"/>
              <a:gd name="T7" fmla="*/ 14865 h 21600"/>
              <a:gd name="T8" fmla="*/ 21600 w 21600"/>
              <a:gd name="T9" fmla="*/ 8826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4865"/>
                </a:moveTo>
                <a:lnTo>
                  <a:pt x="21600" y="8826"/>
                </a:lnTo>
                <a:lnTo>
                  <a:pt x="18450" y="8826"/>
                </a:lnTo>
                <a:lnTo>
                  <a:pt x="18450" y="8310"/>
                </a:lnTo>
                <a:cubicBezTo>
                  <a:pt x="18450" y="3721"/>
                  <a:pt x="14320" y="0"/>
                  <a:pt x="9225" y="0"/>
                </a:cubicBezTo>
                <a:cubicBezTo>
                  <a:pt x="4130" y="0"/>
                  <a:pt x="0" y="3799"/>
                  <a:pt x="0" y="8485"/>
                </a:cubicBezTo>
                <a:lnTo>
                  <a:pt x="0" y="21600"/>
                </a:lnTo>
                <a:lnTo>
                  <a:pt x="5574" y="21600"/>
                </a:lnTo>
                <a:lnTo>
                  <a:pt x="5574" y="8310"/>
                </a:lnTo>
                <a:cubicBezTo>
                  <a:pt x="5574" y="6664"/>
                  <a:pt x="7055" y="5330"/>
                  <a:pt x="8882" y="5330"/>
                </a:cubicBezTo>
                <a:lnTo>
                  <a:pt x="9568" y="5330"/>
                </a:lnTo>
                <a:cubicBezTo>
                  <a:pt x="11395" y="5330"/>
                  <a:pt x="12876" y="6664"/>
                  <a:pt x="12876" y="8310"/>
                </a:cubicBezTo>
                <a:lnTo>
                  <a:pt x="12876" y="8826"/>
                </a:lnTo>
                <a:lnTo>
                  <a:pt x="9725" y="8826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813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Překliknutí</a:t>
            </a:r>
            <a:r>
              <a:rPr lang="cs-CZ" dirty="0" smtClean="0">
                <a:solidFill>
                  <a:srgbClr val="FFC000"/>
                </a:solidFill>
              </a:rPr>
              <a:t> na </a:t>
            </a:r>
            <a:r>
              <a:rPr lang="cs-CZ" dirty="0" err="1" smtClean="0">
                <a:solidFill>
                  <a:srgbClr val="FFC000"/>
                </a:solidFill>
              </a:rPr>
              <a:t>jednotlive</a:t>
            </a:r>
            <a:r>
              <a:rPr lang="cs-CZ" dirty="0" smtClean="0">
                <a:solidFill>
                  <a:srgbClr val="FFC000"/>
                </a:solidFill>
              </a:rPr>
              <a:t> „kapitoly“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FFC000"/>
                </a:solidFill>
                <a:hlinkClick r:id="rId2" action="ppaction://hlinksldjump"/>
              </a:rPr>
              <a:t>Zdravé jídlo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  <a:hlinkClick r:id="rId3" action="ppaction://hlinksldjump"/>
              </a:rPr>
              <a:t>V kolik se chodí spát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  <a:hlinkClick r:id="rId4" action="ppaction://hlinksldjump"/>
              </a:rPr>
              <a:t>Jídla z obchodu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  <a:hlinkClick r:id="rId5" action="ppaction://hlinksldjump"/>
              </a:rPr>
              <a:t>sport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  <a:hlinkClick r:id="rId6" action="ppaction://hlinksldjump"/>
              </a:rPr>
              <a:t>Obrázek zdravé stravy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  <a:hlinkClick r:id="rId7" action="ppaction://hlinksldjump"/>
              </a:rPr>
              <a:t>Kolikrát denně jíst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  <a:hlinkClick r:id="rId8" action="ppaction://hlinksldjump"/>
              </a:rPr>
              <a:t>Co škodí zdraví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  <a:hlinkClick r:id="rId9" action="ppaction://hlinksldjump"/>
              </a:rPr>
              <a:t>Čas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  <a:hlinkClick r:id="rId10" action="ppaction://hlinksldjump"/>
              </a:rPr>
              <a:t>Konec prezentace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743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2854">
        <p14:vortex dir="r"/>
      </p:transition>
    </mc:Choice>
    <mc:Fallback>
      <p:transition spd="slow" advTm="285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zak.VU-PC-13.001\Desktop\132224-article-9jkv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005064"/>
            <a:ext cx="4314649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Zdravé jídlo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Dnes málo lidí jí zeleninu a ovoce, dnes můžete jít do obchodu a koupit si potraviny které nejsou moc zdravé.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UTurnArrow">
            <a:hlinkClick r:id="rId4" action="ppaction://hlinksldjump"/>
          </p:cNvPr>
          <p:cNvSpPr>
            <a:spLocks noEditPoints="1" noChangeArrowheads="1"/>
          </p:cNvSpPr>
          <p:nvPr/>
        </p:nvSpPr>
        <p:spPr bwMode="auto">
          <a:xfrm>
            <a:off x="6200624" y="404664"/>
            <a:ext cx="1771650" cy="1771650"/>
          </a:xfrm>
          <a:custGeom>
            <a:avLst/>
            <a:gdLst>
              <a:gd name="G0" fmla="+- 0 0 0"/>
              <a:gd name="G1" fmla="+- 5574 0 0"/>
              <a:gd name="G2" fmla="*/ 5574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5574"/>
              <a:gd name="G10" fmla="+- 21600 0 9725"/>
              <a:gd name="G11" fmla="min G10 8691"/>
              <a:gd name="G12" fmla="+- 8826 0 0"/>
              <a:gd name="G13" fmla="+- 14865 0 5975"/>
              <a:gd name="G14" fmla="+- 14865 0 0"/>
              <a:gd name="G15" fmla="*/ 5574 5842 6110"/>
              <a:gd name="G16" fmla="+- 8826 1350 0"/>
              <a:gd name="G17" fmla="+- 8310 0 G15"/>
              <a:gd name="G18" fmla="*/ G17 G7 8310"/>
              <a:gd name="G19" fmla="+- 5574 G18 0"/>
              <a:gd name="G20" fmla="+- G4 0 G18"/>
              <a:gd name="T0" fmla="*/ 9225 w 21600"/>
              <a:gd name="T1" fmla="*/ 0 h 21600"/>
              <a:gd name="T2" fmla="*/ 2787 w 21600"/>
              <a:gd name="T3" fmla="*/ 21600 h 21600"/>
              <a:gd name="T4" fmla="*/ 9725 w 21600"/>
              <a:gd name="T5" fmla="*/ 8826 h 21600"/>
              <a:gd name="T6" fmla="*/ 15663 w 21600"/>
              <a:gd name="T7" fmla="*/ 14865 h 21600"/>
              <a:gd name="T8" fmla="*/ 21600 w 21600"/>
              <a:gd name="T9" fmla="*/ 8826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4865"/>
                </a:moveTo>
                <a:lnTo>
                  <a:pt x="21600" y="8826"/>
                </a:lnTo>
                <a:lnTo>
                  <a:pt x="18450" y="8826"/>
                </a:lnTo>
                <a:lnTo>
                  <a:pt x="18450" y="8310"/>
                </a:lnTo>
                <a:cubicBezTo>
                  <a:pt x="18450" y="3721"/>
                  <a:pt x="14320" y="0"/>
                  <a:pt x="9225" y="0"/>
                </a:cubicBezTo>
                <a:cubicBezTo>
                  <a:pt x="4130" y="0"/>
                  <a:pt x="0" y="3799"/>
                  <a:pt x="0" y="8485"/>
                </a:cubicBezTo>
                <a:lnTo>
                  <a:pt x="0" y="21600"/>
                </a:lnTo>
                <a:lnTo>
                  <a:pt x="5574" y="21600"/>
                </a:lnTo>
                <a:lnTo>
                  <a:pt x="5574" y="8310"/>
                </a:lnTo>
                <a:cubicBezTo>
                  <a:pt x="5574" y="6664"/>
                  <a:pt x="7055" y="5330"/>
                  <a:pt x="8882" y="5330"/>
                </a:cubicBezTo>
                <a:lnTo>
                  <a:pt x="9568" y="5330"/>
                </a:lnTo>
                <a:cubicBezTo>
                  <a:pt x="11395" y="5330"/>
                  <a:pt x="12876" y="6664"/>
                  <a:pt x="12876" y="8310"/>
                </a:cubicBezTo>
                <a:lnTo>
                  <a:pt x="12876" y="8826"/>
                </a:lnTo>
                <a:lnTo>
                  <a:pt x="9725" y="8826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5973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1564">
        <p14:shred/>
      </p:transition>
    </mc:Choice>
    <mc:Fallback>
      <p:transition spd="slow" advTm="1156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V kolik se chodí spát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V této době se chodí docela pozdě spát a to škodí zdraví 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Dnes se chodí spát okolo 10 a 11 hodin večer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UTurnArrow">
            <a:hlinkClick r:id="rId2" action="ppaction://hlinksldjump"/>
          </p:cNvPr>
          <p:cNvSpPr>
            <a:spLocks noEditPoints="1" noChangeArrowheads="1"/>
          </p:cNvSpPr>
          <p:nvPr/>
        </p:nvSpPr>
        <p:spPr bwMode="auto">
          <a:xfrm>
            <a:off x="6588224" y="9841"/>
            <a:ext cx="1771650" cy="1771650"/>
          </a:xfrm>
          <a:custGeom>
            <a:avLst/>
            <a:gdLst>
              <a:gd name="G0" fmla="+- 0 0 0"/>
              <a:gd name="G1" fmla="+- 5574 0 0"/>
              <a:gd name="G2" fmla="*/ 5574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5574"/>
              <a:gd name="G10" fmla="+- 21600 0 9725"/>
              <a:gd name="G11" fmla="min G10 8691"/>
              <a:gd name="G12" fmla="+- 8826 0 0"/>
              <a:gd name="G13" fmla="+- 14865 0 5975"/>
              <a:gd name="G14" fmla="+- 14865 0 0"/>
              <a:gd name="G15" fmla="*/ 5574 5842 6110"/>
              <a:gd name="G16" fmla="+- 8826 1350 0"/>
              <a:gd name="G17" fmla="+- 8310 0 G15"/>
              <a:gd name="G18" fmla="*/ G17 G7 8310"/>
              <a:gd name="G19" fmla="+- 5574 G18 0"/>
              <a:gd name="G20" fmla="+- G4 0 G18"/>
              <a:gd name="T0" fmla="*/ 9225 w 21600"/>
              <a:gd name="T1" fmla="*/ 0 h 21600"/>
              <a:gd name="T2" fmla="*/ 2787 w 21600"/>
              <a:gd name="T3" fmla="*/ 21600 h 21600"/>
              <a:gd name="T4" fmla="*/ 9725 w 21600"/>
              <a:gd name="T5" fmla="*/ 8826 h 21600"/>
              <a:gd name="T6" fmla="*/ 15663 w 21600"/>
              <a:gd name="T7" fmla="*/ 14865 h 21600"/>
              <a:gd name="T8" fmla="*/ 21600 w 21600"/>
              <a:gd name="T9" fmla="*/ 8826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4865"/>
                </a:moveTo>
                <a:lnTo>
                  <a:pt x="21600" y="8826"/>
                </a:lnTo>
                <a:lnTo>
                  <a:pt x="18450" y="8826"/>
                </a:lnTo>
                <a:lnTo>
                  <a:pt x="18450" y="8310"/>
                </a:lnTo>
                <a:cubicBezTo>
                  <a:pt x="18450" y="3721"/>
                  <a:pt x="14320" y="0"/>
                  <a:pt x="9225" y="0"/>
                </a:cubicBezTo>
                <a:cubicBezTo>
                  <a:pt x="4130" y="0"/>
                  <a:pt x="0" y="3799"/>
                  <a:pt x="0" y="8485"/>
                </a:cubicBezTo>
                <a:lnTo>
                  <a:pt x="0" y="21600"/>
                </a:lnTo>
                <a:lnTo>
                  <a:pt x="5574" y="21600"/>
                </a:lnTo>
                <a:lnTo>
                  <a:pt x="5574" y="8310"/>
                </a:lnTo>
                <a:cubicBezTo>
                  <a:pt x="5574" y="6664"/>
                  <a:pt x="7055" y="5330"/>
                  <a:pt x="8882" y="5330"/>
                </a:cubicBezTo>
                <a:lnTo>
                  <a:pt x="9568" y="5330"/>
                </a:lnTo>
                <a:cubicBezTo>
                  <a:pt x="11395" y="5330"/>
                  <a:pt x="12876" y="6664"/>
                  <a:pt x="12876" y="8310"/>
                </a:cubicBezTo>
                <a:lnTo>
                  <a:pt x="12876" y="8826"/>
                </a:lnTo>
                <a:lnTo>
                  <a:pt x="9725" y="8826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270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870">
        <p14:shred/>
      </p:transition>
    </mc:Choice>
    <mc:Fallback>
      <p:transition spd="slow" advTm="187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3" grpId="0" build="p"/>
      <p:bldP spid="3" grpId="1" build="p"/>
      <p:bldP spid="4" grpId="0" build="p"/>
      <p:bldP spid="4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Jídla z obchodu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Dnes si nemůžeme být jistí, jestli jíme zdravě pokud nejíme to co si vypěstujeme sami na zahradě, protože v mnoha potravinách jsou </a:t>
            </a:r>
            <a:r>
              <a:rPr lang="cs-CZ" dirty="0" err="1" smtClean="0">
                <a:solidFill>
                  <a:srgbClr val="FFC000"/>
                </a:solidFill>
              </a:rPr>
              <a:t>konzervanty</a:t>
            </a:r>
            <a:r>
              <a:rPr lang="cs-CZ" dirty="0" smtClean="0">
                <a:solidFill>
                  <a:srgbClr val="FFC000"/>
                </a:solidFill>
              </a:rPr>
              <a:t> a ovoce je postříkáno </a:t>
            </a:r>
            <a:r>
              <a:rPr lang="cs-CZ" dirty="0" err="1" smtClean="0">
                <a:solidFill>
                  <a:srgbClr val="FFC000"/>
                </a:solidFill>
              </a:rPr>
              <a:t>chemikáliema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336838" y="3771900"/>
            <a:ext cx="2303462" cy="0"/>
          </a:xfrm>
          <a:prstGeom prst="rect">
            <a:avLst/>
          </a:prstGeom>
          <a:solidFill>
            <a:srgbClr val="45454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rgbClr val="660099"/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  </a:t>
            </a:r>
            <a:r>
              <a:rPr kumimoji="0" lang="cs-CZ" altLang="cs-CZ" sz="18200" b="0" i="0" u="none" strike="noStrike" cap="none" normalizeH="0" baseline="0" smtClean="0">
                <a:ln>
                  <a:noFill/>
                </a:ln>
                <a:solidFill>
                  <a:srgbClr val="660099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rgbClr val="660099"/>
                </a:solidFill>
                <a:effectLst/>
                <a:latin typeface="Arial" pitchFamily="34" charset="0"/>
                <a:cs typeface="Arial" pitchFamily="34" charset="0"/>
              </a:rPr>
              <a:t>                                            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rgbClr val="22222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smtClean="0">
                <a:ln>
                  <a:noFill/>
                </a:ln>
                <a:solidFill>
                  <a:srgbClr val="D6D6D6"/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Podzimní sklizeň: jablka v kosmetice a parfémech | Blog o ...</a:t>
            </a:r>
            <a:endParaRPr kumimoji="0" lang="cs-CZ" altLang="cs-CZ" sz="800" b="0" i="0" u="none" strike="noStrike" cap="none" normalizeH="0" baseline="0" smtClean="0">
              <a:ln>
                <a:noFill/>
              </a:ln>
              <a:solidFill>
                <a:srgbClr val="22222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0" i="0" u="none" strike="noStrike" cap="none" normalizeH="0" baseline="0" smtClean="0">
                <a:ln>
                  <a:noFill/>
                </a:ln>
                <a:solidFill>
                  <a:srgbClr val="7D7D7D"/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blog.xparfemy.cz</a:t>
            </a:r>
            <a:r>
              <a:rPr kumimoji="0" lang="cs-CZ" altLang="cs-CZ" sz="900" b="0" i="0" u="none" strike="noStrike" cap="none" normalizeH="0" baseline="0" smtClean="0">
                <a:ln>
                  <a:noFill/>
                </a:ln>
                <a:solidFill>
                  <a:srgbClr val="7D7D7D"/>
                </a:solidFill>
                <a:effectLst/>
                <a:latin typeface="Arial" pitchFamily="34" charset="0"/>
                <a:cs typeface="Arial" pitchFamily="34" charset="0"/>
                <a:hlinkClick r:id="rId3"/>
              </a:rPr>
              <a:t>500 × 500</a:t>
            </a:r>
            <a:r>
              <a:rPr kumimoji="0" lang="cs-CZ" altLang="cs-CZ" sz="900" b="0" i="0" u="none" strike="noStrike" cap="none" normalizeH="0" baseline="0" smtClean="0">
                <a:ln>
                  <a:noFill/>
                </a:ln>
                <a:solidFill>
                  <a:srgbClr val="7D7D7D"/>
                </a:solidFill>
                <a:effectLst/>
                <a:latin typeface="Arial" pitchFamily="34" charset="0"/>
                <a:cs typeface="Arial" pitchFamily="34" charset="0"/>
                <a:hlinkClick r:id="rId4"/>
              </a:rPr>
              <a:t>Vyhledávání pomocí obrázku</a:t>
            </a:r>
            <a:endParaRPr kumimoji="0" lang="cs-CZ" altLang="cs-CZ" sz="900" b="0" i="0" u="none" strike="noStrike" cap="none" normalizeH="0" baseline="0" smtClean="0">
              <a:ln>
                <a:noFill/>
              </a:ln>
              <a:solidFill>
                <a:srgbClr val="22222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0" i="0" u="none" strike="noStrike" cap="none" normalizeH="0" baseline="0" smtClean="0">
                <a:ln>
                  <a:noFill/>
                </a:ln>
                <a:solidFill>
                  <a:srgbClr val="888888"/>
                </a:solidFill>
                <a:effectLst/>
                <a:latin typeface="Arial" pitchFamily="34" charset="0"/>
                <a:cs typeface="Arial" pitchFamily="34" charset="0"/>
              </a:rPr>
              <a:t>Uvodka Jablko</a:t>
            </a:r>
            <a:endParaRPr kumimoji="0" lang="cs-CZ" altLang="cs-CZ" sz="800" b="0" i="0" u="none" strike="noStrike" cap="none" normalizeH="0" baseline="0" smtClean="0">
              <a:ln>
                <a:noFill/>
              </a:ln>
              <a:solidFill>
                <a:srgbClr val="22222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rgbClr val="660099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3" name="Picture 5" descr="https://encrypted-tbn3.gstatic.com/images?q=tbn:ANd9GcR5VOxmtvXas8fzdh6cmSXVYVWEukAuGqbReWxw_UtXOeXd9De8Z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4672" y="1974820"/>
            <a:ext cx="28956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UTurnArrow">
            <a:hlinkClick r:id="rId7" action="ppaction://hlinksldjump"/>
          </p:cNvPr>
          <p:cNvSpPr>
            <a:spLocks noEditPoints="1" noChangeArrowheads="1"/>
          </p:cNvSpPr>
          <p:nvPr/>
        </p:nvSpPr>
        <p:spPr bwMode="auto">
          <a:xfrm>
            <a:off x="6372200" y="404664"/>
            <a:ext cx="1771650" cy="1771650"/>
          </a:xfrm>
          <a:custGeom>
            <a:avLst/>
            <a:gdLst>
              <a:gd name="G0" fmla="+- 0 0 0"/>
              <a:gd name="G1" fmla="+- 5574 0 0"/>
              <a:gd name="G2" fmla="*/ 5574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5574"/>
              <a:gd name="G10" fmla="+- 21600 0 9725"/>
              <a:gd name="G11" fmla="min G10 8691"/>
              <a:gd name="G12" fmla="+- 8826 0 0"/>
              <a:gd name="G13" fmla="+- 14865 0 5975"/>
              <a:gd name="G14" fmla="+- 14865 0 0"/>
              <a:gd name="G15" fmla="*/ 5574 5842 6110"/>
              <a:gd name="G16" fmla="+- 8826 1350 0"/>
              <a:gd name="G17" fmla="+- 8310 0 G15"/>
              <a:gd name="G18" fmla="*/ G17 G7 8310"/>
              <a:gd name="G19" fmla="+- 5574 G18 0"/>
              <a:gd name="G20" fmla="+- G4 0 G18"/>
              <a:gd name="T0" fmla="*/ 9225 w 21600"/>
              <a:gd name="T1" fmla="*/ 0 h 21600"/>
              <a:gd name="T2" fmla="*/ 2787 w 21600"/>
              <a:gd name="T3" fmla="*/ 21600 h 21600"/>
              <a:gd name="T4" fmla="*/ 9725 w 21600"/>
              <a:gd name="T5" fmla="*/ 8826 h 21600"/>
              <a:gd name="T6" fmla="*/ 15663 w 21600"/>
              <a:gd name="T7" fmla="*/ 14865 h 21600"/>
              <a:gd name="T8" fmla="*/ 21600 w 21600"/>
              <a:gd name="T9" fmla="*/ 8826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4865"/>
                </a:moveTo>
                <a:lnTo>
                  <a:pt x="21600" y="8826"/>
                </a:lnTo>
                <a:lnTo>
                  <a:pt x="18450" y="8826"/>
                </a:lnTo>
                <a:lnTo>
                  <a:pt x="18450" y="8310"/>
                </a:lnTo>
                <a:cubicBezTo>
                  <a:pt x="18450" y="3721"/>
                  <a:pt x="14320" y="0"/>
                  <a:pt x="9225" y="0"/>
                </a:cubicBezTo>
                <a:cubicBezTo>
                  <a:pt x="4130" y="0"/>
                  <a:pt x="0" y="3799"/>
                  <a:pt x="0" y="8485"/>
                </a:cubicBezTo>
                <a:lnTo>
                  <a:pt x="0" y="21600"/>
                </a:lnTo>
                <a:lnTo>
                  <a:pt x="5574" y="21600"/>
                </a:lnTo>
                <a:lnTo>
                  <a:pt x="5574" y="8310"/>
                </a:lnTo>
                <a:cubicBezTo>
                  <a:pt x="5574" y="6664"/>
                  <a:pt x="7055" y="5330"/>
                  <a:pt x="8882" y="5330"/>
                </a:cubicBezTo>
                <a:lnTo>
                  <a:pt x="9568" y="5330"/>
                </a:lnTo>
                <a:cubicBezTo>
                  <a:pt x="11395" y="5330"/>
                  <a:pt x="12876" y="6664"/>
                  <a:pt x="12876" y="8310"/>
                </a:cubicBezTo>
                <a:lnTo>
                  <a:pt x="12876" y="8826"/>
                </a:lnTo>
                <a:lnTo>
                  <a:pt x="9725" y="8826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653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4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http://vtm.e15.cz/files/imagecache/dust_filerenderer_superbig/upload/aktuality/4828/credit_rui_alexandre_araujo_shutterstock_com_4fe2cca80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708" y="1628800"/>
            <a:ext cx="4314142" cy="2868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42048" cy="114300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Sport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Pokud chceme být zdraví, musíme hodně sportovat tím nemyslím šachy, ale například fotbal nebo baseball. 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UTurnArrow">
            <a:hlinkClick r:id="rId3" action="ppaction://hlinksldjump"/>
          </p:cNvPr>
          <p:cNvSpPr>
            <a:spLocks noEditPoints="1" noChangeArrowheads="1"/>
          </p:cNvSpPr>
          <p:nvPr/>
        </p:nvSpPr>
        <p:spPr bwMode="auto">
          <a:xfrm>
            <a:off x="6372200" y="260648"/>
            <a:ext cx="1771650" cy="1771650"/>
          </a:xfrm>
          <a:custGeom>
            <a:avLst/>
            <a:gdLst>
              <a:gd name="G0" fmla="+- 0 0 0"/>
              <a:gd name="G1" fmla="+- 5574 0 0"/>
              <a:gd name="G2" fmla="*/ 5574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5574"/>
              <a:gd name="G10" fmla="+- 21600 0 9725"/>
              <a:gd name="G11" fmla="min G10 8691"/>
              <a:gd name="G12" fmla="+- 8826 0 0"/>
              <a:gd name="G13" fmla="+- 14865 0 5975"/>
              <a:gd name="G14" fmla="+- 14865 0 0"/>
              <a:gd name="G15" fmla="*/ 5574 5842 6110"/>
              <a:gd name="G16" fmla="+- 8826 1350 0"/>
              <a:gd name="G17" fmla="+- 8310 0 G15"/>
              <a:gd name="G18" fmla="*/ G17 G7 8310"/>
              <a:gd name="G19" fmla="+- 5574 G18 0"/>
              <a:gd name="G20" fmla="+- G4 0 G18"/>
              <a:gd name="T0" fmla="*/ 9225 w 21600"/>
              <a:gd name="T1" fmla="*/ 0 h 21600"/>
              <a:gd name="T2" fmla="*/ 2787 w 21600"/>
              <a:gd name="T3" fmla="*/ 21600 h 21600"/>
              <a:gd name="T4" fmla="*/ 9725 w 21600"/>
              <a:gd name="T5" fmla="*/ 8826 h 21600"/>
              <a:gd name="T6" fmla="*/ 15663 w 21600"/>
              <a:gd name="T7" fmla="*/ 14865 h 21600"/>
              <a:gd name="T8" fmla="*/ 21600 w 21600"/>
              <a:gd name="T9" fmla="*/ 8826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4865"/>
                </a:moveTo>
                <a:lnTo>
                  <a:pt x="21600" y="8826"/>
                </a:lnTo>
                <a:lnTo>
                  <a:pt x="18450" y="8826"/>
                </a:lnTo>
                <a:lnTo>
                  <a:pt x="18450" y="8310"/>
                </a:lnTo>
                <a:cubicBezTo>
                  <a:pt x="18450" y="3721"/>
                  <a:pt x="14320" y="0"/>
                  <a:pt x="9225" y="0"/>
                </a:cubicBezTo>
                <a:cubicBezTo>
                  <a:pt x="4130" y="0"/>
                  <a:pt x="0" y="3799"/>
                  <a:pt x="0" y="8485"/>
                </a:cubicBezTo>
                <a:lnTo>
                  <a:pt x="0" y="21600"/>
                </a:lnTo>
                <a:lnTo>
                  <a:pt x="5574" y="21600"/>
                </a:lnTo>
                <a:lnTo>
                  <a:pt x="5574" y="8310"/>
                </a:lnTo>
                <a:cubicBezTo>
                  <a:pt x="5574" y="6664"/>
                  <a:pt x="7055" y="5330"/>
                  <a:pt x="8882" y="5330"/>
                </a:cubicBezTo>
                <a:lnTo>
                  <a:pt x="9568" y="5330"/>
                </a:lnTo>
                <a:cubicBezTo>
                  <a:pt x="11395" y="5330"/>
                  <a:pt x="12876" y="6664"/>
                  <a:pt x="12876" y="8310"/>
                </a:cubicBezTo>
                <a:lnTo>
                  <a:pt x="12876" y="8826"/>
                </a:lnTo>
                <a:lnTo>
                  <a:pt x="9725" y="8826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394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3" grpId="0" build="p"/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9" name="Picture 3" descr="\\SBLAN2\Share\Práce žáků\BAJTÍK\Megabajtík\Štrohalm\Bez názv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0" y="-603448"/>
            <a:ext cx="25908000" cy="10610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UTurnArrow">
            <a:hlinkClick r:id="rId3" action="ppaction://hlinksldjump"/>
          </p:cNvPr>
          <p:cNvSpPr>
            <a:spLocks noEditPoints="1" noChangeArrowheads="1"/>
          </p:cNvSpPr>
          <p:nvPr/>
        </p:nvSpPr>
        <p:spPr bwMode="auto">
          <a:xfrm>
            <a:off x="5796136" y="260648"/>
            <a:ext cx="1771650" cy="1771650"/>
          </a:xfrm>
          <a:custGeom>
            <a:avLst/>
            <a:gdLst>
              <a:gd name="G0" fmla="+- 0 0 0"/>
              <a:gd name="G1" fmla="+- 5574 0 0"/>
              <a:gd name="G2" fmla="*/ 5574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5574"/>
              <a:gd name="G10" fmla="+- 21600 0 9725"/>
              <a:gd name="G11" fmla="min G10 8691"/>
              <a:gd name="G12" fmla="+- 8826 0 0"/>
              <a:gd name="G13" fmla="+- 14865 0 5975"/>
              <a:gd name="G14" fmla="+- 14865 0 0"/>
              <a:gd name="G15" fmla="*/ 5574 5842 6110"/>
              <a:gd name="G16" fmla="+- 8826 1350 0"/>
              <a:gd name="G17" fmla="+- 8310 0 G15"/>
              <a:gd name="G18" fmla="*/ G17 G7 8310"/>
              <a:gd name="G19" fmla="+- 5574 G18 0"/>
              <a:gd name="G20" fmla="+- G4 0 G18"/>
              <a:gd name="T0" fmla="*/ 9225 w 21600"/>
              <a:gd name="T1" fmla="*/ 0 h 21600"/>
              <a:gd name="T2" fmla="*/ 2787 w 21600"/>
              <a:gd name="T3" fmla="*/ 21600 h 21600"/>
              <a:gd name="T4" fmla="*/ 9725 w 21600"/>
              <a:gd name="T5" fmla="*/ 8826 h 21600"/>
              <a:gd name="T6" fmla="*/ 15663 w 21600"/>
              <a:gd name="T7" fmla="*/ 14865 h 21600"/>
              <a:gd name="T8" fmla="*/ 21600 w 21600"/>
              <a:gd name="T9" fmla="*/ 8826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4865"/>
                </a:moveTo>
                <a:lnTo>
                  <a:pt x="21600" y="8826"/>
                </a:lnTo>
                <a:lnTo>
                  <a:pt x="18450" y="8826"/>
                </a:lnTo>
                <a:lnTo>
                  <a:pt x="18450" y="8310"/>
                </a:lnTo>
                <a:cubicBezTo>
                  <a:pt x="18450" y="3721"/>
                  <a:pt x="14320" y="0"/>
                  <a:pt x="9225" y="0"/>
                </a:cubicBezTo>
                <a:cubicBezTo>
                  <a:pt x="4130" y="0"/>
                  <a:pt x="0" y="3799"/>
                  <a:pt x="0" y="8485"/>
                </a:cubicBezTo>
                <a:lnTo>
                  <a:pt x="0" y="21600"/>
                </a:lnTo>
                <a:lnTo>
                  <a:pt x="5574" y="21600"/>
                </a:lnTo>
                <a:lnTo>
                  <a:pt x="5574" y="8310"/>
                </a:lnTo>
                <a:cubicBezTo>
                  <a:pt x="5574" y="6664"/>
                  <a:pt x="7055" y="5330"/>
                  <a:pt x="8882" y="5330"/>
                </a:cubicBezTo>
                <a:lnTo>
                  <a:pt x="9568" y="5330"/>
                </a:lnTo>
                <a:cubicBezTo>
                  <a:pt x="11395" y="5330"/>
                  <a:pt x="12876" y="6664"/>
                  <a:pt x="12876" y="8310"/>
                </a:cubicBezTo>
                <a:lnTo>
                  <a:pt x="12876" y="8826"/>
                </a:lnTo>
                <a:lnTo>
                  <a:pt x="9725" y="8826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268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zak.VU-PC-13.001\Desktop\ugo_1_5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438" y="1193279"/>
            <a:ext cx="4762500" cy="317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Kolikrát denně jíst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Denně by se mělo jíst 3 krát, ale hodně lidí jí 5 krát denně (ráno, svačina, oběd, svačina, </a:t>
            </a:r>
            <a:r>
              <a:rPr lang="cs-CZ" dirty="0" err="1" smtClean="0">
                <a:solidFill>
                  <a:srgbClr val="FFC000"/>
                </a:solidFill>
              </a:rPr>
              <a:t>věčeře</a:t>
            </a:r>
            <a:r>
              <a:rPr lang="cs-CZ" dirty="0" smtClean="0">
                <a:solidFill>
                  <a:srgbClr val="FFC000"/>
                </a:solidFill>
              </a:rPr>
              <a:t>).</a:t>
            </a:r>
            <a:endParaRPr lang="cs-CZ" dirty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Já mám na snídani např. jenom </a:t>
            </a:r>
            <a:r>
              <a:rPr lang="cs-CZ" dirty="0" err="1" smtClean="0">
                <a:solidFill>
                  <a:srgbClr val="FFC000"/>
                </a:solidFill>
              </a:rPr>
              <a:t>ugo</a:t>
            </a:r>
            <a:r>
              <a:rPr lang="cs-CZ" dirty="0" smtClean="0">
                <a:solidFill>
                  <a:srgbClr val="FFC000"/>
                </a:solidFill>
              </a:rPr>
              <a:t>.</a:t>
            </a:r>
            <a:endParaRPr lang="cs-CZ" dirty="0">
              <a:solidFill>
                <a:srgbClr val="FFC000"/>
              </a:solidFill>
            </a:endParaRPr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3563888" y="4365104"/>
            <a:ext cx="108012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UTurnArrow">
            <a:hlinkClick r:id="rId3" action="ppaction://hlinksldjump"/>
          </p:cNvPr>
          <p:cNvSpPr>
            <a:spLocks noEditPoints="1" noChangeArrowheads="1"/>
          </p:cNvSpPr>
          <p:nvPr/>
        </p:nvSpPr>
        <p:spPr bwMode="auto">
          <a:xfrm>
            <a:off x="6516216" y="34815"/>
            <a:ext cx="1771650" cy="1771650"/>
          </a:xfrm>
          <a:custGeom>
            <a:avLst/>
            <a:gdLst>
              <a:gd name="G0" fmla="+- 0 0 0"/>
              <a:gd name="G1" fmla="+- 5574 0 0"/>
              <a:gd name="G2" fmla="*/ 5574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5574"/>
              <a:gd name="G10" fmla="+- 21600 0 9725"/>
              <a:gd name="G11" fmla="min G10 8691"/>
              <a:gd name="G12" fmla="+- 8826 0 0"/>
              <a:gd name="G13" fmla="+- 14865 0 5975"/>
              <a:gd name="G14" fmla="+- 14865 0 0"/>
              <a:gd name="G15" fmla="*/ 5574 5842 6110"/>
              <a:gd name="G16" fmla="+- 8826 1350 0"/>
              <a:gd name="G17" fmla="+- 8310 0 G15"/>
              <a:gd name="G18" fmla="*/ G17 G7 8310"/>
              <a:gd name="G19" fmla="+- 5574 G18 0"/>
              <a:gd name="G20" fmla="+- G4 0 G18"/>
              <a:gd name="T0" fmla="*/ 9225 w 21600"/>
              <a:gd name="T1" fmla="*/ 0 h 21600"/>
              <a:gd name="T2" fmla="*/ 2787 w 21600"/>
              <a:gd name="T3" fmla="*/ 21600 h 21600"/>
              <a:gd name="T4" fmla="*/ 9725 w 21600"/>
              <a:gd name="T5" fmla="*/ 8826 h 21600"/>
              <a:gd name="T6" fmla="*/ 15663 w 21600"/>
              <a:gd name="T7" fmla="*/ 14865 h 21600"/>
              <a:gd name="T8" fmla="*/ 21600 w 21600"/>
              <a:gd name="T9" fmla="*/ 8826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4865"/>
                </a:moveTo>
                <a:lnTo>
                  <a:pt x="21600" y="8826"/>
                </a:lnTo>
                <a:lnTo>
                  <a:pt x="18450" y="8826"/>
                </a:lnTo>
                <a:lnTo>
                  <a:pt x="18450" y="8310"/>
                </a:lnTo>
                <a:cubicBezTo>
                  <a:pt x="18450" y="3721"/>
                  <a:pt x="14320" y="0"/>
                  <a:pt x="9225" y="0"/>
                </a:cubicBezTo>
                <a:cubicBezTo>
                  <a:pt x="4130" y="0"/>
                  <a:pt x="0" y="3799"/>
                  <a:pt x="0" y="8485"/>
                </a:cubicBezTo>
                <a:lnTo>
                  <a:pt x="0" y="21600"/>
                </a:lnTo>
                <a:lnTo>
                  <a:pt x="5574" y="21600"/>
                </a:lnTo>
                <a:lnTo>
                  <a:pt x="5574" y="8310"/>
                </a:lnTo>
                <a:cubicBezTo>
                  <a:pt x="5574" y="6664"/>
                  <a:pt x="7055" y="5330"/>
                  <a:pt x="8882" y="5330"/>
                </a:cubicBezTo>
                <a:lnTo>
                  <a:pt x="9568" y="5330"/>
                </a:lnTo>
                <a:cubicBezTo>
                  <a:pt x="11395" y="5330"/>
                  <a:pt x="12876" y="6664"/>
                  <a:pt x="12876" y="8310"/>
                </a:cubicBezTo>
                <a:lnTo>
                  <a:pt x="12876" y="8826"/>
                </a:lnTo>
                <a:lnTo>
                  <a:pt x="9725" y="8826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331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Co škodí zdraví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Zdraví hodně ovlivňuje: 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naše chování, kouřením si ničíme zdraví a tím že </a:t>
            </a:r>
            <a:r>
              <a:rPr lang="cs-CZ" dirty="0">
                <a:solidFill>
                  <a:srgbClr val="FFC000"/>
                </a:solidFill>
              </a:rPr>
              <a:t>n</a:t>
            </a:r>
            <a:r>
              <a:rPr lang="cs-CZ" dirty="0" smtClean="0">
                <a:solidFill>
                  <a:srgbClr val="FFC000"/>
                </a:solidFill>
              </a:rPr>
              <a:t>ejíme zdravě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FFC000"/>
                </a:solidFill>
              </a:rPr>
              <a:t>Nezdravé jídlo</a:t>
            </a:r>
            <a:endParaRPr lang="cs-CZ" dirty="0">
              <a:solidFill>
                <a:srgbClr val="FFC000"/>
              </a:solidFill>
            </a:endParaRPr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3275856" y="4509120"/>
            <a:ext cx="144016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C:\Users\zak.VU-PC-13.001\Desktop\fast-food-1-ori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700808"/>
            <a:ext cx="3825909" cy="2551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UTurnArrow">
            <a:hlinkClick r:id="rId3" action="ppaction://hlinksldjump"/>
          </p:cNvPr>
          <p:cNvSpPr>
            <a:spLocks noEditPoints="1" noChangeArrowheads="1"/>
          </p:cNvSpPr>
          <p:nvPr/>
        </p:nvSpPr>
        <p:spPr bwMode="auto">
          <a:xfrm>
            <a:off x="6516216" y="50895"/>
            <a:ext cx="1771650" cy="1771650"/>
          </a:xfrm>
          <a:custGeom>
            <a:avLst/>
            <a:gdLst>
              <a:gd name="G0" fmla="+- 0 0 0"/>
              <a:gd name="G1" fmla="+- 5574 0 0"/>
              <a:gd name="G2" fmla="*/ 5574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5574"/>
              <a:gd name="G10" fmla="+- 21600 0 9725"/>
              <a:gd name="G11" fmla="min G10 8691"/>
              <a:gd name="G12" fmla="+- 8826 0 0"/>
              <a:gd name="G13" fmla="+- 14865 0 5975"/>
              <a:gd name="G14" fmla="+- 14865 0 0"/>
              <a:gd name="G15" fmla="*/ 5574 5842 6110"/>
              <a:gd name="G16" fmla="+- 8826 1350 0"/>
              <a:gd name="G17" fmla="+- 8310 0 G15"/>
              <a:gd name="G18" fmla="*/ G17 G7 8310"/>
              <a:gd name="G19" fmla="+- 5574 G18 0"/>
              <a:gd name="G20" fmla="+- G4 0 G18"/>
              <a:gd name="T0" fmla="*/ 9225 w 21600"/>
              <a:gd name="T1" fmla="*/ 0 h 21600"/>
              <a:gd name="T2" fmla="*/ 2787 w 21600"/>
              <a:gd name="T3" fmla="*/ 21600 h 21600"/>
              <a:gd name="T4" fmla="*/ 9725 w 21600"/>
              <a:gd name="T5" fmla="*/ 8826 h 21600"/>
              <a:gd name="T6" fmla="*/ 15663 w 21600"/>
              <a:gd name="T7" fmla="*/ 14865 h 21600"/>
              <a:gd name="T8" fmla="*/ 21600 w 21600"/>
              <a:gd name="T9" fmla="*/ 8826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4865"/>
                </a:moveTo>
                <a:lnTo>
                  <a:pt x="21600" y="8826"/>
                </a:lnTo>
                <a:lnTo>
                  <a:pt x="18450" y="8826"/>
                </a:lnTo>
                <a:lnTo>
                  <a:pt x="18450" y="8310"/>
                </a:lnTo>
                <a:cubicBezTo>
                  <a:pt x="18450" y="3721"/>
                  <a:pt x="14320" y="0"/>
                  <a:pt x="9225" y="0"/>
                </a:cubicBezTo>
                <a:cubicBezTo>
                  <a:pt x="4130" y="0"/>
                  <a:pt x="0" y="3799"/>
                  <a:pt x="0" y="8485"/>
                </a:cubicBezTo>
                <a:lnTo>
                  <a:pt x="0" y="21600"/>
                </a:lnTo>
                <a:lnTo>
                  <a:pt x="5574" y="21600"/>
                </a:lnTo>
                <a:lnTo>
                  <a:pt x="5574" y="8310"/>
                </a:lnTo>
                <a:cubicBezTo>
                  <a:pt x="5574" y="6664"/>
                  <a:pt x="7055" y="5330"/>
                  <a:pt x="8882" y="5330"/>
                </a:cubicBezTo>
                <a:lnTo>
                  <a:pt x="9568" y="5330"/>
                </a:lnTo>
                <a:cubicBezTo>
                  <a:pt x="11395" y="5330"/>
                  <a:pt x="12876" y="6664"/>
                  <a:pt x="12876" y="8310"/>
                </a:cubicBezTo>
                <a:lnTo>
                  <a:pt x="12876" y="8826"/>
                </a:lnTo>
                <a:lnTo>
                  <a:pt x="9725" y="8826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736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|2.2|4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3.3|2.3|2.4|0.9|0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144</TotalTime>
  <Words>230</Words>
  <Application>Microsoft Office PowerPoint</Application>
  <PresentationFormat>Předvádění na obrazovce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Bohatý</vt:lpstr>
      <vt:lpstr>Zdravý životní styl</vt:lpstr>
      <vt:lpstr>Překliknutí na jednotlive „kapitoly“</vt:lpstr>
      <vt:lpstr>Zdravé jídlo</vt:lpstr>
      <vt:lpstr>V kolik se chodí spát</vt:lpstr>
      <vt:lpstr>Jídla z obchodu</vt:lpstr>
      <vt:lpstr>Sport</vt:lpstr>
      <vt:lpstr>Prezentace aplikace PowerPoint</vt:lpstr>
      <vt:lpstr>Kolikrát denně jíst</vt:lpstr>
      <vt:lpstr>Co škodí zdraví</vt:lpstr>
      <vt:lpstr>čas</vt:lpstr>
      <vt:lpstr>Děkuji za přečtení a za pozvání do soutěže s pozdravem Libor Štrohalm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Zdravý životní styl</dc:title>
  <dc:creator>zak</dc:creator>
  <cp:lastModifiedBy>zak</cp:lastModifiedBy>
  <cp:revision>18</cp:revision>
  <dcterms:created xsi:type="dcterms:W3CDTF">2015-05-15T06:36:35Z</dcterms:created>
  <dcterms:modified xsi:type="dcterms:W3CDTF">2015-05-15T09:00:36Z</dcterms:modified>
</cp:coreProperties>
</file>