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8" r:id="rId12"/>
    <p:sldId id="26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418F2-7897-48ED-B8C8-AC5795FA372B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315385C-8359-4029-BAB8-0CF5BE0BC0C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418F2-7897-48ED-B8C8-AC5795FA372B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5385C-8359-4029-BAB8-0CF5BE0BC0C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418F2-7897-48ED-B8C8-AC5795FA372B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5385C-8359-4029-BAB8-0CF5BE0BC0C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418F2-7897-48ED-B8C8-AC5795FA372B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5385C-8359-4029-BAB8-0CF5BE0BC0C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418F2-7897-48ED-B8C8-AC5795FA372B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315385C-8359-4029-BAB8-0CF5BE0BC0C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418F2-7897-48ED-B8C8-AC5795FA372B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5385C-8359-4029-BAB8-0CF5BE0BC0C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418F2-7897-48ED-B8C8-AC5795FA372B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5385C-8359-4029-BAB8-0CF5BE0BC0C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418F2-7897-48ED-B8C8-AC5795FA372B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5385C-8359-4029-BAB8-0CF5BE0BC0C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418F2-7897-48ED-B8C8-AC5795FA372B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5385C-8359-4029-BAB8-0CF5BE0BC0C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418F2-7897-48ED-B8C8-AC5795FA372B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5385C-8359-4029-BAB8-0CF5BE0BC0C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418F2-7897-48ED-B8C8-AC5795FA372B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315385C-8359-4029-BAB8-0CF5BE0BC0C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67418F2-7897-48ED-B8C8-AC5795FA372B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315385C-8359-4029-BAB8-0CF5BE0BC0C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Arial Black" pitchFamily="34" charset="0"/>
                <a:ea typeface="Batang" pitchFamily="18" charset="-127"/>
              </a:rPr>
              <a:t>Monika </a:t>
            </a:r>
            <a:r>
              <a:rPr lang="cs-CZ" dirty="0" err="1" smtClean="0">
                <a:latin typeface="Arial Black" pitchFamily="34" charset="0"/>
                <a:ea typeface="Batang" pitchFamily="18" charset="-127"/>
              </a:rPr>
              <a:t>Goldová</a:t>
            </a:r>
            <a:endParaRPr lang="cs-CZ" dirty="0">
              <a:latin typeface="Arial Black" pitchFamily="34" charset="0"/>
              <a:ea typeface="Batang" pitchFamily="18" charset="-127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836712"/>
            <a:ext cx="8458200" cy="2470133"/>
          </a:xfrm>
        </p:spPr>
        <p:txBody>
          <a:bodyPr>
            <a:normAutofit/>
          </a:bodyPr>
          <a:lstStyle/>
          <a:p>
            <a:r>
              <a:rPr lang="cs-CZ" sz="8000" dirty="0" smtClean="0"/>
              <a:t>Život Karla IV. </a:t>
            </a:r>
            <a:endParaRPr lang="cs-CZ" sz="8000" dirty="0"/>
          </a:p>
        </p:txBody>
      </p:sp>
      <p:pic>
        <p:nvPicPr>
          <p:cNvPr id="4" name="Obrázek 3" descr="Kare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3891311"/>
            <a:ext cx="2214578" cy="249555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94" r="69896" b="60351"/>
          <a:stretch/>
        </p:blipFill>
        <p:spPr>
          <a:xfrm>
            <a:off x="6156176" y="3429000"/>
            <a:ext cx="2100263" cy="2279726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Hladová zeď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Někdy zvaná i „Zubatá“</a:t>
            </a:r>
          </a:p>
          <a:p>
            <a:r>
              <a:rPr lang="cs-CZ" dirty="0" err="1"/>
              <a:t>P</a:t>
            </a:r>
            <a:r>
              <a:rPr lang="cs-CZ" dirty="0" err="1" smtClean="0"/>
              <a:t>uková</a:t>
            </a:r>
            <a:r>
              <a:rPr lang="cs-CZ" dirty="0"/>
              <a:t> </a:t>
            </a:r>
            <a:r>
              <a:rPr lang="cs-CZ" dirty="0" smtClean="0"/>
              <a:t>hradba</a:t>
            </a:r>
            <a:r>
              <a:rPr lang="cs-CZ" dirty="0"/>
              <a:t> </a:t>
            </a:r>
            <a:r>
              <a:rPr lang="cs-CZ" dirty="0" smtClean="0"/>
              <a:t>na</a:t>
            </a:r>
            <a:r>
              <a:rPr lang="cs-CZ" dirty="0"/>
              <a:t> pražském </a:t>
            </a:r>
            <a:r>
              <a:rPr lang="cs-CZ" dirty="0" smtClean="0"/>
              <a:t>Petříně</a:t>
            </a:r>
          </a:p>
          <a:p>
            <a:r>
              <a:rPr lang="cs-CZ" dirty="0" smtClean="0"/>
              <a:t>Postavena v roce 1360-1362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3068960"/>
            <a:ext cx="5112568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40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ZALOŽENÍ NOVÉHO MĚSTA                      PRAŽSKÉHO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dirty="0"/>
              <a:t>V roce 1348 byla podepsána zakládací listina </a:t>
            </a:r>
            <a:endParaRPr lang="cs-CZ" dirty="0" smtClean="0"/>
          </a:p>
          <a:p>
            <a:r>
              <a:rPr lang="cs-CZ" dirty="0"/>
              <a:t>Během několika málo let vzniklo silně opevněné město s 1500 domy, desítkami kostelů a </a:t>
            </a:r>
            <a:r>
              <a:rPr lang="cs-CZ" dirty="0" smtClean="0"/>
              <a:t>klášterů</a:t>
            </a:r>
          </a:p>
          <a:p>
            <a:r>
              <a:rPr lang="pl-PL" dirty="0"/>
              <a:t>Domy musely být jednopatrové, nezasahovat do ulice a pouze z kamene </a:t>
            </a:r>
            <a:endParaRPr lang="pl-PL" dirty="0" smtClean="0"/>
          </a:p>
          <a:p>
            <a:r>
              <a:rPr lang="cs-CZ" dirty="0"/>
              <a:t>Kdo měl zájem vybudovat si dům, musel se zavázat začít stavět do jednoho měsíce a za 1,5 roku být hotov </a:t>
            </a:r>
            <a:endParaRPr lang="cs-CZ" dirty="0" smtClean="0"/>
          </a:p>
          <a:p>
            <a:r>
              <a:rPr lang="pl-PL" dirty="0"/>
              <a:t>Noví měšťané byli na 12 let osvobozeni od dávek a poplatků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761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628800"/>
            <a:ext cx="4449065" cy="4572000"/>
          </a:xfrm>
        </p:spPr>
      </p:pic>
    </p:spTree>
    <p:extLst>
      <p:ext uri="{BB962C8B-B14F-4D97-AF65-F5344CB8AC3E}">
        <p14:creationId xmlns:p14="http://schemas.microsoft.com/office/powerpoint/2010/main" val="108601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byl vlastně Karel IV.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Byl 11. český král.</a:t>
            </a:r>
          </a:p>
          <a:p>
            <a:r>
              <a:rPr lang="cs-CZ" dirty="0" smtClean="0"/>
              <a:t>Také byl 1. český, který se stal císařem.</a:t>
            </a:r>
          </a:p>
          <a:p>
            <a:r>
              <a:rPr lang="cs-CZ" dirty="0" smtClean="0"/>
              <a:t>Narodil se 14. května 1316. </a:t>
            </a:r>
          </a:p>
          <a:p>
            <a:r>
              <a:rPr lang="cs-CZ" dirty="0" smtClean="0"/>
              <a:t>Umřel 29. listopadu 1378.</a:t>
            </a:r>
          </a:p>
          <a:p>
            <a:r>
              <a:rPr lang="cs-CZ" dirty="0" smtClean="0"/>
              <a:t>Původně se nejmenoval Karel IV. ale Václav.</a:t>
            </a:r>
          </a:p>
          <a:p>
            <a:r>
              <a:rPr lang="cs-CZ" dirty="0" smtClean="0"/>
              <a:t>Měl 4 manželky, ale jen s jednou zůstal až do konce.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Karel nebo Václav?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už jsem zmiňovala Karel IV. se jmenoval Václav</a:t>
            </a:r>
          </a:p>
          <a:p>
            <a:r>
              <a:rPr lang="cs-CZ" dirty="0" smtClean="0"/>
              <a:t>Jméno Karel IV. získal tím, že Václav přijal při biřmování během své výchovy ve Francii po svém strýci, kmotrovi, Karlu IV. Sličném</a:t>
            </a:r>
          </a:p>
          <a:p>
            <a:endParaRPr lang="cs-CZ" dirty="0" smtClean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Manželky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4600" dirty="0" smtClean="0"/>
              <a:t>Měl dohromady 4 manželky: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sz="3200" dirty="0" smtClean="0"/>
              <a:t>1. Markéta Blanka z </a:t>
            </a:r>
            <a:r>
              <a:rPr lang="cs-CZ" sz="3200" dirty="0" err="1" smtClean="0"/>
              <a:t>Valois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2. Anna Falcká</a:t>
            </a:r>
            <a:br>
              <a:rPr lang="cs-CZ" sz="3200" dirty="0" smtClean="0"/>
            </a:br>
            <a:r>
              <a:rPr lang="cs-CZ" sz="3200" dirty="0" smtClean="0"/>
              <a:t>3. Anna </a:t>
            </a:r>
            <a:r>
              <a:rPr lang="cs-CZ" sz="3200" dirty="0" err="1" smtClean="0"/>
              <a:t>Svídnická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4. Eliška Pomořanská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                                                                                         </a:t>
            </a:r>
          </a:p>
          <a:p>
            <a:pPr>
              <a:buNone/>
            </a:pPr>
            <a:r>
              <a:rPr lang="cs-CZ" dirty="0" smtClean="0"/>
              <a:t>                                              </a:t>
            </a:r>
            <a:endParaRPr lang="cs-CZ" dirty="0"/>
          </a:p>
        </p:txBody>
      </p:sp>
      <p:pic>
        <p:nvPicPr>
          <p:cNvPr id="4" name="Obrázek 3" descr="Manžellk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2420888"/>
            <a:ext cx="3714744" cy="2782473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Děti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Karel IV. měl celkem 11 dětí: </a:t>
            </a:r>
            <a:r>
              <a:rPr lang="cs-CZ" sz="1800" dirty="0" smtClean="0"/>
              <a:t>Markétu</a:t>
            </a:r>
          </a:p>
          <a:p>
            <a:pPr>
              <a:buNone/>
            </a:pPr>
            <a:r>
              <a:rPr lang="cs-CZ" sz="1800" dirty="0" smtClean="0"/>
              <a:t>                                                                                                 Kateřinu </a:t>
            </a:r>
          </a:p>
          <a:p>
            <a:pPr>
              <a:buNone/>
            </a:pPr>
            <a:r>
              <a:rPr lang="cs-CZ" sz="1800" dirty="0" smtClean="0"/>
              <a:t>                                                                                                 Alžbětu</a:t>
            </a:r>
          </a:p>
          <a:p>
            <a:pPr>
              <a:buNone/>
            </a:pPr>
            <a:r>
              <a:rPr lang="cs-CZ" sz="1800" dirty="0" smtClean="0"/>
              <a:t>                                                                                                 Václava</a:t>
            </a:r>
          </a:p>
          <a:p>
            <a:pPr>
              <a:buNone/>
            </a:pPr>
            <a:r>
              <a:rPr lang="cs-CZ" sz="1800" dirty="0" smtClean="0"/>
              <a:t>                                                                                                 Annu Českou</a:t>
            </a:r>
          </a:p>
          <a:p>
            <a:pPr>
              <a:buNone/>
            </a:pPr>
            <a:r>
              <a:rPr lang="cs-CZ" sz="1800" dirty="0" smtClean="0"/>
              <a:t>                                                                                                Zikmund</a:t>
            </a:r>
          </a:p>
          <a:p>
            <a:pPr>
              <a:buNone/>
            </a:pPr>
            <a:r>
              <a:rPr lang="cs-CZ" sz="1800" dirty="0" smtClean="0"/>
              <a:t>                                                                                                Jan Zhořelecký</a:t>
            </a:r>
          </a:p>
          <a:p>
            <a:pPr>
              <a:buNone/>
            </a:pPr>
            <a:r>
              <a:rPr lang="cs-CZ" sz="1800" dirty="0" smtClean="0"/>
              <a:t>                                                                                                Karel</a:t>
            </a:r>
          </a:p>
          <a:p>
            <a:pPr>
              <a:buNone/>
            </a:pPr>
            <a:r>
              <a:rPr lang="cs-CZ" sz="1800" dirty="0" smtClean="0"/>
              <a:t>                                                                                                Markéta     </a:t>
            </a:r>
          </a:p>
          <a:p>
            <a:pPr>
              <a:buNone/>
            </a:pPr>
            <a:r>
              <a:rPr lang="cs-CZ" sz="1800" dirty="0" smtClean="0"/>
              <a:t>                                                                                                Jindřich</a:t>
            </a:r>
          </a:p>
          <a:p>
            <a:pPr>
              <a:buNone/>
            </a:pPr>
            <a:r>
              <a:rPr lang="cs-CZ" sz="2000" dirty="0" smtClean="0"/>
              <a:t>                                                                </a:t>
            </a:r>
          </a:p>
        </p:txBody>
      </p:sp>
      <p:pic>
        <p:nvPicPr>
          <p:cNvPr id="4" name="Obrázek 3" descr="Děti.jpg"/>
          <p:cNvPicPr>
            <a:picLocks noChangeAspect="1"/>
          </p:cNvPicPr>
          <p:nvPr/>
        </p:nvPicPr>
        <p:blipFill>
          <a:blip r:embed="rId2"/>
          <a:srcRect t="3125" r="11117" b="6249"/>
          <a:stretch>
            <a:fillRect/>
          </a:stretch>
        </p:blipFill>
        <p:spPr>
          <a:xfrm>
            <a:off x="285720" y="2357430"/>
            <a:ext cx="4857784" cy="3714776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Stavby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4800" dirty="0" smtClean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Karlův most</a:t>
            </a:r>
            <a:endParaRPr lang="cs-CZ" sz="4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4800" dirty="0" smtClean="0">
                <a:solidFill>
                  <a:schemeClr val="accent1">
                    <a:lumMod val="75000"/>
                  </a:schemeClr>
                </a:solidFill>
                <a:hlinkClick r:id="rId3" action="ppaction://hlinksldjump"/>
              </a:rPr>
              <a:t>Karlova univerzita</a:t>
            </a:r>
            <a:endParaRPr lang="cs-CZ" sz="4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4800" dirty="0" smtClean="0">
                <a:solidFill>
                  <a:schemeClr val="accent1">
                    <a:lumMod val="75000"/>
                  </a:schemeClr>
                </a:solidFill>
                <a:hlinkClick r:id="rId4" action="ppaction://hlinksldjump"/>
              </a:rPr>
              <a:t>Karlštejn </a:t>
            </a:r>
            <a:endParaRPr lang="cs-CZ" sz="4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4800" dirty="0" smtClean="0">
                <a:solidFill>
                  <a:schemeClr val="accent1">
                    <a:lumMod val="75000"/>
                  </a:schemeClr>
                </a:solidFill>
                <a:hlinkClick r:id="rId5" action="ppaction://hlinksldjump"/>
              </a:rPr>
              <a:t>Hladová zeď</a:t>
            </a:r>
            <a:endParaRPr lang="cs-CZ" sz="48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Karlův most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Dříve se jmenoval „Kamenný“</a:t>
            </a:r>
          </a:p>
          <a:p>
            <a:r>
              <a:rPr lang="cs-CZ" dirty="0" smtClean="0"/>
              <a:t>Stavba trvala více než 20 let</a:t>
            </a:r>
          </a:p>
          <a:p>
            <a:r>
              <a:rPr lang="cs-CZ" dirty="0" smtClean="0"/>
              <a:t>Je 516m dlouhý a 9.6, vysoký</a:t>
            </a:r>
          </a:p>
          <a:p>
            <a:r>
              <a:rPr lang="cs-CZ" dirty="0" smtClean="0"/>
              <a:t>Má 16 oblouků, mají </a:t>
            </a:r>
            <a:r>
              <a:rPr lang="cs-CZ" dirty="0"/>
              <a:t>rozpon mezi 16,62 </a:t>
            </a:r>
            <a:r>
              <a:rPr lang="cs-CZ" dirty="0" smtClean="0"/>
              <a:t>m</a:t>
            </a:r>
          </a:p>
          <a:p>
            <a:r>
              <a:rPr lang="pt-BR" dirty="0" smtClean="0"/>
              <a:t>Vznikal </a:t>
            </a:r>
            <a:r>
              <a:rPr lang="pt-BR" dirty="0"/>
              <a:t>na </a:t>
            </a:r>
            <a:r>
              <a:rPr lang="pt-BR" dirty="0" smtClean="0"/>
              <a:t>místě Juditina </a:t>
            </a:r>
            <a:r>
              <a:rPr lang="pt-BR" dirty="0"/>
              <a:t>mostu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008730"/>
            <a:ext cx="3744416" cy="1819595"/>
          </a:xfrm>
          <a:prstGeom prst="rect">
            <a:avLst/>
          </a:prstGeom>
        </p:spPr>
      </p:pic>
      <p:sp>
        <p:nvSpPr>
          <p:cNvPr id="5" name="Zahnutá šipka nahoru 4">
            <a:hlinkClick r:id="rId3" action="ppaction://hlinksldjump"/>
          </p:cNvPr>
          <p:cNvSpPr/>
          <p:nvPr/>
        </p:nvSpPr>
        <p:spPr>
          <a:xfrm>
            <a:off x="6660232" y="4581128"/>
            <a:ext cx="1152128" cy="124719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08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Karlova univerzita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Založena v roce 1348</a:t>
            </a:r>
          </a:p>
          <a:p>
            <a:r>
              <a:rPr lang="cs-CZ" dirty="0" smtClean="0"/>
              <a:t>1. univerzita ve střední Evropě</a:t>
            </a:r>
          </a:p>
          <a:p>
            <a:r>
              <a:rPr lang="cs-CZ" dirty="0" smtClean="0"/>
              <a:t>Aby </a:t>
            </a:r>
            <a:r>
              <a:rPr lang="cs-CZ" dirty="0"/>
              <a:t>bylo možno otevřít všechny čtyři v té době zřizované fakulty, byl potřeba souhlas </a:t>
            </a:r>
            <a:r>
              <a:rPr lang="cs-CZ" dirty="0" smtClean="0"/>
              <a:t>papeže</a:t>
            </a:r>
          </a:p>
          <a:p>
            <a:r>
              <a:rPr lang="cs-CZ" dirty="0"/>
              <a:t>Fakulty: artistická (filozofická), teologická, právnická a </a:t>
            </a:r>
            <a:r>
              <a:rPr lang="cs-CZ" dirty="0" smtClean="0"/>
              <a:t>lékařská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307422"/>
            <a:ext cx="4032448" cy="2088232"/>
          </a:xfrm>
          <a:prstGeom prst="rect">
            <a:avLst/>
          </a:prstGeom>
        </p:spPr>
      </p:pic>
      <p:sp>
        <p:nvSpPr>
          <p:cNvPr id="6" name="Zahnutá šipka nahoru 5">
            <a:hlinkClick r:id="rId3" action="ppaction://hlinksldjump"/>
          </p:cNvPr>
          <p:cNvSpPr/>
          <p:nvPr/>
        </p:nvSpPr>
        <p:spPr>
          <a:xfrm>
            <a:off x="6629810" y="4581128"/>
            <a:ext cx="1152128" cy="124719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68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Karlštejn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Stavba trvala 7-9 let</a:t>
            </a:r>
          </a:p>
          <a:p>
            <a:r>
              <a:rPr lang="cs-CZ" dirty="0" smtClean="0"/>
              <a:t>Leží 30km od Prahy</a:t>
            </a:r>
          </a:p>
          <a:p>
            <a:r>
              <a:rPr lang="cs-CZ" dirty="0"/>
              <a:t>Základní kámen položil arcibiskup Arnošt z </a:t>
            </a:r>
            <a:r>
              <a:rPr lang="cs-CZ" dirty="0" smtClean="0"/>
              <a:t>Pardubic</a:t>
            </a:r>
          </a:p>
          <a:p>
            <a:r>
              <a:rPr lang="cs-CZ" dirty="0"/>
              <a:t> Podle tradovaného výkladu byl hrad zbudován kvůli ochraně </a:t>
            </a:r>
            <a:r>
              <a:rPr lang="cs-CZ" dirty="0" smtClean="0"/>
              <a:t>římských </a:t>
            </a:r>
            <a:r>
              <a:rPr lang="cs-CZ" dirty="0"/>
              <a:t>korunovačních klenotů a svatých </a:t>
            </a:r>
            <a:r>
              <a:rPr lang="cs-CZ" dirty="0" smtClean="0"/>
              <a:t>ostatků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933056"/>
            <a:ext cx="4340442" cy="2232248"/>
          </a:xfrm>
          <a:prstGeom prst="rect">
            <a:avLst/>
          </a:prstGeom>
        </p:spPr>
      </p:pic>
      <p:sp>
        <p:nvSpPr>
          <p:cNvPr id="5" name="Zahnutá šipka nahoru 4">
            <a:hlinkClick r:id="rId3" action="ppaction://hlinksldjump"/>
          </p:cNvPr>
          <p:cNvSpPr/>
          <p:nvPr/>
        </p:nvSpPr>
        <p:spPr>
          <a:xfrm>
            <a:off x="6629810" y="4581128"/>
            <a:ext cx="1152128" cy="124719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03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123</TotalTime>
  <Words>311</Words>
  <Application>Microsoft Office PowerPoint</Application>
  <PresentationFormat>Předvádění na obrazovce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Jmění</vt:lpstr>
      <vt:lpstr>Život Karla IV. </vt:lpstr>
      <vt:lpstr>Kdo byl vlastně Karel IV. ?</vt:lpstr>
      <vt:lpstr>Karel nebo Václav? </vt:lpstr>
      <vt:lpstr>Manželky</vt:lpstr>
      <vt:lpstr> Děti</vt:lpstr>
      <vt:lpstr>Stavby</vt:lpstr>
      <vt:lpstr>Karlův most </vt:lpstr>
      <vt:lpstr>Karlova univerzita</vt:lpstr>
      <vt:lpstr>Karlštejn</vt:lpstr>
      <vt:lpstr>Hladová zeď</vt:lpstr>
      <vt:lpstr>ZALOŽENÍ NOVÉHO MĚSTA                      PRAŽSKÉHO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 Karla IV.</dc:title>
  <dc:creator>Matouš Dohnal</dc:creator>
  <cp:lastModifiedBy>Žák</cp:lastModifiedBy>
  <cp:revision>15</cp:revision>
  <dcterms:created xsi:type="dcterms:W3CDTF">2016-05-13T07:27:38Z</dcterms:created>
  <dcterms:modified xsi:type="dcterms:W3CDTF">2016-05-13T10:01:54Z</dcterms:modified>
</cp:coreProperties>
</file>