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59" r:id="rId9"/>
    <p:sldId id="266" r:id="rId10"/>
    <p:sldId id="267" r:id="rId11"/>
    <p:sldId id="260" r:id="rId12"/>
    <p:sldId id="261" r:id="rId13"/>
    <p:sldId id="268" r:id="rId14"/>
    <p:sldId id="269" r:id="rId15"/>
    <p:sldId id="274" r:id="rId16"/>
    <p:sldId id="270" r:id="rId17"/>
    <p:sldId id="272" r:id="rId18"/>
    <p:sldId id="273" r:id="rId19"/>
    <p:sldId id="271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44EE-EF3D-4715-8F0C-E90A47210289}" type="datetimeFigureOut">
              <a:rPr lang="cs-CZ" smtClean="0"/>
              <a:t>13.5.2016</a:t>
            </a:fld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97C1C7-6792-413F-A8BB-A9F20CD3D847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44EE-EF3D-4715-8F0C-E90A47210289}" type="datetimeFigureOut">
              <a:rPr lang="cs-CZ" smtClean="0"/>
              <a:t>13.5.2016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C1C7-6792-413F-A8BB-A9F20CD3D847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44EE-EF3D-4715-8F0C-E90A47210289}" type="datetimeFigureOut">
              <a:rPr lang="cs-CZ" smtClean="0"/>
              <a:t>13.5.2016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C1C7-6792-413F-A8BB-A9F20CD3D847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44EE-EF3D-4715-8F0C-E90A47210289}" type="datetimeFigureOut">
              <a:rPr lang="cs-CZ" smtClean="0"/>
              <a:t>13.5.2016</a:t>
            </a:fld>
            <a:endParaRPr lang="cs-CZ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97C1C7-6792-413F-A8BB-A9F20CD3D847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44EE-EF3D-4715-8F0C-E90A47210289}" type="datetimeFigureOut">
              <a:rPr lang="cs-CZ" smtClean="0"/>
              <a:t>13.5.2016</a:t>
            </a:fld>
            <a:endParaRPr lang="cs-CZ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C1C7-6792-413F-A8BB-A9F20CD3D847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44EE-EF3D-4715-8F0C-E90A47210289}" type="datetimeFigureOut">
              <a:rPr lang="cs-CZ" smtClean="0"/>
              <a:t>13.5.2016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C1C7-6792-413F-A8BB-A9F20CD3D847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44EE-EF3D-4715-8F0C-E90A47210289}" type="datetimeFigureOut">
              <a:rPr lang="cs-CZ" smtClean="0"/>
              <a:t>13.5.2016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197C1C7-6792-413F-A8BB-A9F20CD3D847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44EE-EF3D-4715-8F0C-E90A47210289}" type="datetimeFigureOut">
              <a:rPr lang="cs-CZ" smtClean="0"/>
              <a:t>13.5.2016</a:t>
            </a:fld>
            <a:endParaRPr lang="cs-CZ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C1C7-6792-413F-A8BB-A9F20CD3D847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44EE-EF3D-4715-8F0C-E90A47210289}" type="datetimeFigureOut">
              <a:rPr lang="cs-CZ" smtClean="0"/>
              <a:t>13.5.2016</a:t>
            </a:fld>
            <a:endParaRPr lang="cs-CZ" dirty="0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C1C7-6792-413F-A8BB-A9F20CD3D847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44EE-EF3D-4715-8F0C-E90A47210289}" type="datetimeFigureOut">
              <a:rPr lang="cs-CZ" smtClean="0"/>
              <a:t>13.5.2016</a:t>
            </a:fld>
            <a:endParaRPr lang="cs-CZ" dirty="0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C1C7-6792-413F-A8BB-A9F20CD3D847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44EE-EF3D-4715-8F0C-E90A47210289}" type="datetimeFigureOut">
              <a:rPr lang="cs-CZ" smtClean="0"/>
              <a:t>13.5.2016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7C1C7-6792-413F-A8BB-A9F20CD3D847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0744EE-EF3D-4715-8F0C-E90A47210289}" type="datetimeFigureOut">
              <a:rPr lang="cs-CZ" smtClean="0"/>
              <a:t>13.5.2016</a:t>
            </a:fld>
            <a:endParaRPr lang="cs-CZ" dirty="0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97C1C7-6792-413F-A8BB-A9F20CD3D847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z/search?q=zikmund+lucembursk%C3%BD&amp;source=lnms&amp;tbm=isch&amp;sa=X&amp;ved=0ahUKEwiY__LPztbMAhXQPB4KHe79CwQQ_AUIBygB&amp;biw=1366&amp;bih=657" TargetMode="External"/><Relationship Id="rId3" Type="http://schemas.openxmlformats.org/officeDocument/2006/relationships/hyperlink" Target="https://www.google.cz/" TargetMode="External"/><Relationship Id="rId7" Type="http://schemas.openxmlformats.org/officeDocument/2006/relationships/hyperlink" Target="https://www.google.cz/search?q=v%C3%A1clav+IV.&amp;source=lnms&amp;tbm=isch&amp;sa=X&amp;ved=0ahUKEwibgNPDztbMAhUBVh4KHbTKA2kQ_AUIBygB&amp;biw=1366&amp;bih=657" TargetMode="External"/><Relationship Id="rId2" Type="http://schemas.openxmlformats.org/officeDocument/2006/relationships/hyperlink" Target="https://cs.wikipedia.org/wiki/Karel_I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search?q=anna+sv%C3%ADdnick%C3%A1&amp;tbm=isch&amp;tbo=u&amp;source=univ&amp;sa=X&amp;ved=0ahUKEwiI0KCoztbMAhWElx4KHQ2lB4cQsAQIJw&amp;biw=1366&amp;bih=657" TargetMode="External"/><Relationship Id="rId5" Type="http://schemas.openxmlformats.org/officeDocument/2006/relationships/hyperlink" Target="https://www.google.cz/search?q=anna+falck%C3%A1&amp;biw=1366&amp;bih=657&amp;tbm=isch&amp;tbo=u&amp;source=univ&amp;sa=X&amp;sqi=2&amp;ved=0ahUKEwiX4uSozNbMAhVF3CwKHYeTAx4QsAQIIQ" TargetMode="External"/><Relationship Id="rId4" Type="http://schemas.openxmlformats.org/officeDocument/2006/relationships/hyperlink" Target="https://www.google.cz/search?q=blanka+z+valois&amp;biw=1366&amp;bih=657&amp;source=lnms&amp;tbm=isch&amp;sa=X&amp;sqi=2&amp;ved=0ahUKEwix1p-EzNbMAhWH_iwKHZDSDf8Q_AUIBigB&amp;dpr=1" TargetMode="External"/><Relationship Id="rId9" Type="http://schemas.openxmlformats.org/officeDocument/2006/relationships/hyperlink" Target="https://www.google.cz/search?q=zlat%C3%A1+bula+Karla+IV.&amp;source=lnms&amp;tbm=isch&amp;sa=X&amp;ved=0ahUKEwiy8LSY1NbMAhUJHh4KHUh9BEgQ_AUIBygB&amp;biw=1366&amp;bih=65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KAREL IV.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Král český a císař římský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panovnici.estranky.cz/img/mid/300/jan-lucembur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888432" cy="511832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</a:t>
            </a:r>
            <a:r>
              <a:rPr lang="cs-CZ" dirty="0" smtClean="0"/>
              <a:t>IKMUND LUCEMBURSKÝ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Karel </a:t>
            </a:r>
            <a:r>
              <a:rPr lang="cs-CZ" dirty="0" err="1" smtClean="0"/>
              <a:t>iv</a:t>
            </a:r>
            <a:r>
              <a:rPr lang="cs-CZ" dirty="0" smtClean="0"/>
              <a:t>. – zakladate</a:t>
            </a:r>
            <a:r>
              <a:rPr lang="cs-CZ" dirty="0" smtClean="0"/>
              <a:t>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Karel IV. </a:t>
            </a:r>
            <a:r>
              <a:rPr lang="cs-CZ" dirty="0" smtClean="0"/>
              <a:t>p</a:t>
            </a:r>
            <a:r>
              <a:rPr lang="cs-CZ" dirty="0" smtClean="0"/>
              <a:t>ostavil mnoho staveb.</a:t>
            </a:r>
          </a:p>
          <a:p>
            <a:r>
              <a:rPr lang="cs-CZ" dirty="0" smtClean="0"/>
              <a:t>Jeho nejznámější stavby jsou např.:</a:t>
            </a:r>
          </a:p>
          <a:p>
            <a:pPr>
              <a:buNone/>
            </a:pPr>
            <a:r>
              <a:rPr lang="cs-CZ" dirty="0" smtClean="0"/>
              <a:t>KARLŮV MOST</a:t>
            </a:r>
          </a:p>
          <a:p>
            <a:pPr>
              <a:buNone/>
            </a:pPr>
            <a:r>
              <a:rPr lang="cs-CZ" dirty="0" smtClean="0"/>
              <a:t>KARLŠTEJN</a:t>
            </a:r>
          </a:p>
          <a:p>
            <a:pPr>
              <a:buNone/>
            </a:pPr>
            <a:r>
              <a:rPr lang="cs-CZ" dirty="0" smtClean="0"/>
              <a:t>CHRÁM PANNY MARIE SNĚŽNÉ</a:t>
            </a:r>
          </a:p>
          <a:p>
            <a:pPr>
              <a:buNone/>
            </a:pPr>
            <a:r>
              <a:rPr lang="cs-CZ" dirty="0" smtClean="0"/>
              <a:t>UNIVERZITA KARLOVA</a:t>
            </a:r>
          </a:p>
          <a:p>
            <a:pPr>
              <a:buNone/>
            </a:pPr>
            <a:r>
              <a:rPr lang="cs-CZ" dirty="0" smtClean="0"/>
              <a:t>CHRÁM SV. VÍTA – základní kámen</a:t>
            </a:r>
          </a:p>
          <a:p>
            <a:pPr>
              <a:buNone/>
            </a:pPr>
            <a:r>
              <a:rPr lang="cs-CZ" dirty="0" smtClean="0"/>
              <a:t>NOVÉ MĚSTO PRAŽSKÉ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Jako malý Karel IV. vyrůstal na Francouzském dvoře.</a:t>
            </a:r>
          </a:p>
          <a:p>
            <a:r>
              <a:rPr lang="cs-CZ" dirty="0" smtClean="0"/>
              <a:t>Narodil se v Praze, ale byl vychováván ve Francii.</a:t>
            </a:r>
          </a:p>
          <a:p>
            <a:r>
              <a:rPr lang="cs-CZ" dirty="0" smtClean="0"/>
              <a:t>Narodil se jako Václav-při biřmování přijal jméno svého strýce Karla.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„otec vlasti“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Karel IV. </a:t>
            </a:r>
            <a:r>
              <a:rPr lang="cs-CZ" dirty="0" smtClean="0"/>
              <a:t>b</a:t>
            </a:r>
            <a:r>
              <a:rPr lang="cs-CZ" dirty="0" smtClean="0"/>
              <a:t>yl a je </a:t>
            </a:r>
            <a:r>
              <a:rPr lang="cs-CZ" dirty="0" smtClean="0"/>
              <a:t>p</a:t>
            </a:r>
            <a:r>
              <a:rPr lang="cs-CZ" dirty="0" smtClean="0"/>
              <a:t>ro Čechy „otcem vlasti“.</a:t>
            </a:r>
          </a:p>
          <a:p>
            <a:r>
              <a:rPr lang="cs-CZ" dirty="0" smtClean="0"/>
              <a:t>Byl pro nás výjimečnou osobností v dějinách.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zákoníky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Zlatá </a:t>
            </a:r>
            <a:r>
              <a:rPr lang="cs-CZ" dirty="0" smtClean="0"/>
              <a:t>b</a:t>
            </a:r>
            <a:r>
              <a:rPr lang="cs-CZ" dirty="0" smtClean="0"/>
              <a:t>ula Karlova (Zlatá bula Karla IV.)</a:t>
            </a:r>
          </a:p>
          <a:p>
            <a:r>
              <a:rPr lang="cs-CZ" dirty="0" err="1" smtClean="0"/>
              <a:t>Majestas</a:t>
            </a:r>
            <a:r>
              <a:rPr lang="cs-CZ" dirty="0" smtClean="0"/>
              <a:t> </a:t>
            </a:r>
            <a:r>
              <a:rPr lang="cs-CZ" dirty="0" err="1" smtClean="0"/>
              <a:t>Carolina</a:t>
            </a:r>
            <a:r>
              <a:rPr lang="cs-CZ" dirty="0" smtClean="0"/>
              <a:t> </a:t>
            </a:r>
            <a:r>
              <a:rPr lang="cs-CZ" dirty="0" smtClean="0"/>
              <a:t>(Karlův majestát) - zemský zákoník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Karel IV. </a:t>
            </a:r>
            <a:r>
              <a:rPr lang="cs-CZ" dirty="0" smtClean="0"/>
              <a:t>t</a:t>
            </a:r>
            <a:r>
              <a:rPr lang="cs-CZ" dirty="0" smtClean="0"/>
              <a:t>aké sepsal svůj životopis – sepsal ho skoro celý sám.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www.muzeumcheb.cz/projekt/Pruvod/08/grf/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5832648" cy="487434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Zlatá bula </a:t>
            </a:r>
            <a:r>
              <a:rPr lang="cs-CZ" dirty="0" err="1" smtClean="0"/>
              <a:t>karla</a:t>
            </a:r>
            <a:r>
              <a:rPr lang="cs-CZ" dirty="0" smtClean="0"/>
              <a:t> </a:t>
            </a:r>
            <a:r>
              <a:rPr lang="cs-CZ" dirty="0" err="1" smtClean="0"/>
              <a:t>iv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4818" name="AutoShape 2" descr="Výsledek obrázku pro zlatá bula karla iv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vzdělanec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Karel IV. uměl číst i psát.</a:t>
            </a:r>
          </a:p>
          <a:p>
            <a:r>
              <a:rPr lang="cs-CZ" dirty="0" smtClean="0"/>
              <a:t>U</a:t>
            </a:r>
            <a:r>
              <a:rPr lang="cs-CZ" dirty="0" smtClean="0"/>
              <a:t>měl šest různých jazyků.:</a:t>
            </a:r>
          </a:p>
          <a:p>
            <a:pPr>
              <a:buNone/>
            </a:pPr>
            <a:r>
              <a:rPr lang="cs-CZ" dirty="0" smtClean="0"/>
              <a:t>LATINU</a:t>
            </a:r>
          </a:p>
          <a:p>
            <a:pPr>
              <a:buNone/>
            </a:pPr>
            <a:r>
              <a:rPr lang="cs-CZ" dirty="0" smtClean="0"/>
              <a:t>FRANCOUŽŠTINU</a:t>
            </a:r>
          </a:p>
          <a:p>
            <a:pPr>
              <a:buNone/>
            </a:pPr>
            <a:r>
              <a:rPr lang="cs-CZ" dirty="0" smtClean="0"/>
              <a:t>ITALŠTINU</a:t>
            </a:r>
          </a:p>
          <a:p>
            <a:pPr>
              <a:buNone/>
            </a:pPr>
            <a:r>
              <a:rPr lang="cs-CZ" dirty="0" smtClean="0"/>
              <a:t>NĚMČINU </a:t>
            </a:r>
          </a:p>
          <a:p>
            <a:pPr>
              <a:buNone/>
            </a:pPr>
            <a:r>
              <a:rPr lang="cs-CZ" dirty="0" smtClean="0"/>
              <a:t>A ČEŠTINU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vlast.cz/soubory/nahrane/05_CechyMorava_14stoleti_uze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426332" cy="489654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Rozloha českých státu za vlády </a:t>
            </a:r>
            <a:r>
              <a:rPr lang="cs-CZ" dirty="0" err="1" smtClean="0"/>
              <a:t>karla</a:t>
            </a:r>
            <a:r>
              <a:rPr lang="cs-CZ" dirty="0" smtClean="0"/>
              <a:t> </a:t>
            </a:r>
            <a:r>
              <a:rPr lang="cs-CZ" dirty="0" err="1" smtClean="0"/>
              <a:t>iv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\\NAS-ZSBN\bajtik\Megabajtík\Halamíčková Eliška\erb-eliska-halamickov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4731"/>
            <a:ext cx="9144000" cy="3968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erb – ZŠ a G Vítkov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cs-CZ" sz="6000" dirty="0" smtClean="0">
                <a:hlinkClick r:id="rId2"/>
              </a:rPr>
              <a:t>https://cs.wikipedia.org/wiki/Karel_IV</a:t>
            </a:r>
            <a:r>
              <a:rPr lang="cs-CZ" sz="6000" dirty="0" smtClean="0"/>
              <a:t>.</a:t>
            </a:r>
          </a:p>
          <a:p>
            <a:pPr>
              <a:buNone/>
            </a:pPr>
            <a:r>
              <a:rPr lang="cs-CZ" sz="6000" dirty="0" smtClean="0">
                <a:hlinkClick r:id="rId3"/>
              </a:rPr>
              <a:t>https://www.google.cz</a:t>
            </a:r>
            <a:r>
              <a:rPr lang="cs-CZ" sz="6000" dirty="0" smtClean="0">
                <a:hlinkClick r:id="rId3"/>
              </a:rPr>
              <a:t>/</a:t>
            </a:r>
            <a:endParaRPr lang="cs-CZ" sz="6000" dirty="0" smtClean="0"/>
          </a:p>
          <a:p>
            <a:pPr>
              <a:buNone/>
            </a:pPr>
            <a:r>
              <a:rPr lang="cs-CZ" sz="6000" dirty="0" smtClean="0">
                <a:hlinkClick r:id="rId4"/>
              </a:rPr>
              <a:t>https://</a:t>
            </a:r>
            <a:r>
              <a:rPr lang="cs-CZ" sz="6000" dirty="0" smtClean="0">
                <a:hlinkClick r:id="rId4"/>
              </a:rPr>
              <a:t>www.google.cz/search?q=blanka+z+valois&amp;biw=1366&amp;bih=657&amp;source=lnms&amp;tbm=isch&amp;sa=X&amp;sqi=2&amp;ved=0ahUKEwix1p-EzNbMAhWH_iwKHZDSDf8Q_AUIBigB&amp;dpr=1#imgrc=ldMbVrfxRPB8hM%3A</a:t>
            </a:r>
            <a:endParaRPr lang="cs-CZ" sz="6000" dirty="0" smtClean="0"/>
          </a:p>
          <a:p>
            <a:pPr>
              <a:buNone/>
            </a:pPr>
            <a:r>
              <a:rPr lang="cs-CZ" sz="6000" dirty="0" smtClean="0">
                <a:hlinkClick r:id="rId5"/>
              </a:rPr>
              <a:t>https://</a:t>
            </a:r>
            <a:r>
              <a:rPr lang="cs-CZ" sz="6000" dirty="0" smtClean="0">
                <a:hlinkClick r:id="rId5"/>
              </a:rPr>
              <a:t>www.google.cz/search?q=anna+falck%C3%A1&amp;biw=1366&amp;bih=657&amp;tbm=isch&amp;tbo=u&amp;source=univ&amp;sa=X&amp;sqi=2&amp;ved=0ahUKEwiX4uSozNbMAhVF3CwKHYeTAx4QsAQIIQ#imgrc=LIG8gZNtINUiuM%3A</a:t>
            </a:r>
            <a:endParaRPr lang="cs-CZ" sz="6000" dirty="0" smtClean="0"/>
          </a:p>
          <a:p>
            <a:pPr>
              <a:buNone/>
            </a:pPr>
            <a:r>
              <a:rPr lang="cs-CZ" sz="6000" dirty="0" smtClean="0">
                <a:hlinkClick r:id="rId6"/>
              </a:rPr>
              <a:t>https://www.google.cz/search?q=anna+sv%C3%ADdnick%C3%A1&amp;tbm=isch&amp;tbo=u&amp;source=univ&amp;sa=X&amp;ved=0ahUKEwiI0KCoztbMAhWElx4KHQ2lB4cQsAQIJw&amp;biw=1366&amp;bih=657#imgrc=_</a:t>
            </a:r>
            <a:r>
              <a:rPr lang="cs-CZ" sz="6000" dirty="0" smtClean="0">
                <a:hlinkClick r:id="rId6"/>
              </a:rPr>
              <a:t>yFKZBnzWTf0gM%3A</a:t>
            </a:r>
            <a:endParaRPr lang="cs-CZ" sz="6000" dirty="0" smtClean="0"/>
          </a:p>
          <a:p>
            <a:pPr>
              <a:buNone/>
            </a:pPr>
            <a:r>
              <a:rPr lang="cs-CZ" sz="6000" dirty="0" smtClean="0">
                <a:hlinkClick r:id="rId7"/>
              </a:rPr>
              <a:t>https://www.google.cz/search?q=v%C3%A1clav+IV.&amp;</a:t>
            </a:r>
            <a:r>
              <a:rPr lang="cs-CZ" sz="6000" dirty="0" smtClean="0">
                <a:hlinkClick r:id="rId7"/>
              </a:rPr>
              <a:t>source=lnms&amp;tbm=isch&amp;sa=X&amp;ved=0ahUKEwibgNPDztbMAhUBVh4KHbTKA2kQ_AUIBygB&amp;biw=1366&amp;bih=657#imgrc=MN2ZInLmSFeSTM%3A</a:t>
            </a:r>
            <a:endParaRPr lang="cs-CZ" sz="6000" dirty="0" smtClean="0"/>
          </a:p>
          <a:p>
            <a:pPr>
              <a:buNone/>
            </a:pPr>
            <a:r>
              <a:rPr lang="cs-CZ" sz="6000" dirty="0" smtClean="0">
                <a:hlinkClick r:id="rId8"/>
              </a:rPr>
              <a:t>https://www.google.cz/search?q=zikmund+lucembursk%C3%BD&amp;source=lnms&amp;tbm=isch&amp;sa=X&amp;ved=0ahUKEwiY__LPztbMAhXQPB4KHe79CwQQ_AUIBygB&amp;biw=1366&amp;bhttps://www.google.cz/search?q=karel+IV:&amp;</a:t>
            </a:r>
            <a:r>
              <a:rPr lang="cs-CZ" sz="6000" dirty="0" smtClean="0">
                <a:hlinkClick r:id="rId8"/>
              </a:rPr>
              <a:t>source=lnms&amp;tbm=isch&amp;sa=X&amp;ved=0ahUKEwiZ0vzbztbMAhVFFh4KHZftBswQ_AUIBygB&amp;biw=1366&amp;bih=657#imgrc=9b86JjobSuu-aM%3Aih=657</a:t>
            </a:r>
            <a:endParaRPr lang="cs-CZ" sz="6000" dirty="0" smtClean="0"/>
          </a:p>
          <a:p>
            <a:pPr>
              <a:buNone/>
            </a:pPr>
            <a:r>
              <a:rPr lang="cs-CZ" sz="6000" dirty="0" smtClean="0">
                <a:hlinkClick r:id="rId9"/>
              </a:rPr>
              <a:t>https://www.google.cz/search?q=zlat%C3%A1+bula+Karla+IV.&amp;</a:t>
            </a:r>
            <a:r>
              <a:rPr lang="cs-CZ" sz="6000" dirty="0" smtClean="0">
                <a:hlinkClick r:id="rId9"/>
              </a:rPr>
              <a:t>source=lnms&amp;tbm=isch&amp;sa=X&amp;ved=0ahUKEwiy8LSY1NbMAhUJHh4KHUh9BEgQ_AUIBygB&amp;biw=1366&amp;bih=657#imgrc=uqQy5ZCj3xLG8M%3A</a:t>
            </a:r>
            <a:endParaRPr lang="cs-CZ" sz="6000" dirty="0" smtClean="0"/>
          </a:p>
          <a:p>
            <a:pPr>
              <a:buNone/>
            </a:pPr>
            <a:r>
              <a:rPr lang="cs-CZ" sz="6000" dirty="0" smtClean="0"/>
              <a:t>https://www.google.cz/search?q=%C3%BAzem%C3%AD+%C4%8Desk%C3%A9ho+st%C3%A1tu+za+vl%C3%A1dy+karla+iv&amp;source=lnms&amp;tbm=isch&amp;sa=X&amp;ved=0ahUKEwiei57F1NbMAhUG5xoKHSmqC3sQ_AUIBygB&amp;biw=1366&amp;bih=657#imgrc=J3ggSL-6c-3KZM%3A</a:t>
            </a:r>
            <a:endParaRPr lang="cs-CZ" sz="6000" dirty="0" smtClean="0"/>
          </a:p>
          <a:p>
            <a:pPr>
              <a:buNone/>
            </a:pPr>
            <a:endParaRPr lang="cs-CZ" sz="7200" dirty="0" smtClean="0"/>
          </a:p>
          <a:p>
            <a:pPr>
              <a:buNone/>
            </a:pPr>
            <a:endParaRPr lang="cs-CZ" sz="7200" dirty="0" smtClean="0"/>
          </a:p>
          <a:p>
            <a:pPr>
              <a:buNone/>
            </a:pPr>
            <a:endParaRPr lang="cs-CZ" sz="7200" dirty="0" smtClean="0"/>
          </a:p>
          <a:p>
            <a:pPr>
              <a:buNone/>
            </a:pPr>
            <a:endParaRPr lang="cs-CZ" sz="7200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Narodil se 14. května 1316 v Praze.</a:t>
            </a:r>
          </a:p>
          <a:p>
            <a:r>
              <a:rPr lang="cs-CZ" dirty="0" smtClean="0"/>
              <a:t>Zemřel 29. listopadu 1378 v Praze.</a:t>
            </a:r>
          </a:p>
          <a:p>
            <a:r>
              <a:rPr lang="cs-CZ" dirty="0" smtClean="0"/>
              <a:t>Byl jedenáctý český král – od srpna 1246 do listopadu 1378.</a:t>
            </a:r>
          </a:p>
          <a:p>
            <a:r>
              <a:rPr lang="cs-CZ" dirty="0" smtClean="0"/>
              <a:t>Roku 1346 se stal římsko-německým králem.</a:t>
            </a:r>
          </a:p>
          <a:p>
            <a:r>
              <a:rPr lang="cs-CZ" dirty="0" smtClean="0"/>
              <a:t>Od roku 1355 byl císař římský.</a:t>
            </a:r>
          </a:p>
          <a:p>
            <a:r>
              <a:rPr lang="cs-CZ" dirty="0" smtClean="0"/>
              <a:t>Byl také markrabě moravský, král burgundský, a také italský král.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Manželky </a:t>
            </a:r>
            <a:r>
              <a:rPr lang="cs-CZ" dirty="0" err="1" smtClean="0"/>
              <a:t>karla</a:t>
            </a:r>
            <a:r>
              <a:rPr lang="cs-CZ" dirty="0" smtClean="0"/>
              <a:t> </a:t>
            </a:r>
            <a:r>
              <a:rPr lang="cs-CZ" dirty="0" err="1" smtClean="0"/>
              <a:t>iv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Karel IV. měl čtyři manželky.</a:t>
            </a:r>
          </a:p>
          <a:p>
            <a:r>
              <a:rPr lang="cs-CZ" dirty="0" smtClean="0"/>
              <a:t>Blanka z </a:t>
            </a:r>
            <a:r>
              <a:rPr lang="cs-CZ" dirty="0" err="1" smtClean="0"/>
              <a:t>Valois</a:t>
            </a:r>
            <a:r>
              <a:rPr lang="cs-CZ" dirty="0" smtClean="0"/>
              <a:t>, Anna Falcká, Anna </a:t>
            </a:r>
            <a:r>
              <a:rPr lang="cs-CZ" dirty="0" err="1" smtClean="0"/>
              <a:t>Svídnická</a:t>
            </a:r>
            <a:r>
              <a:rPr lang="cs-CZ" dirty="0" smtClean="0"/>
              <a:t> a Alžběta (Eliška) Pomořanská.</a:t>
            </a:r>
          </a:p>
          <a:p>
            <a:r>
              <a:rPr lang="cs-CZ" dirty="0" smtClean="0"/>
              <a:t>Z toho nejznámější jeho manželkou byla Alžběta Pomořanská, která podle kronik uměla lámat meče a zohýbat podkovy.</a:t>
            </a:r>
            <a:endParaRPr lang="cs-CZ" dirty="0" smtClean="0"/>
          </a:p>
          <a:p>
            <a:r>
              <a:rPr lang="cs-CZ" dirty="0" smtClean="0"/>
              <a:t>Jen dvě jeho manželky mu však daly mužského potomka – Anna </a:t>
            </a:r>
            <a:r>
              <a:rPr lang="cs-CZ" dirty="0" err="1" smtClean="0"/>
              <a:t>Svídnická</a:t>
            </a:r>
            <a:r>
              <a:rPr lang="cs-CZ" dirty="0" smtClean="0"/>
              <a:t>- Václav IV., Alžběta Pomořanská-Zikmund Lucemburský a Jan Zhořelecký.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u.smedata.sk/blogidnes/article/9/47/476839/476839_article_photo_TlBrRhB0_600x.jpeg?r=05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5616624" cy="455521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BLANKA Z VALOIS</a:t>
            </a:r>
            <a:endParaRPr lang="cs-CZ" dirty="0"/>
          </a:p>
        </p:txBody>
      </p:sp>
      <p:sp>
        <p:nvSpPr>
          <p:cNvPr id="1026" name="AutoShape 2" descr="Výsledek obrázku pro BLANKA Z VALO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Výsledek obrázku pro BLANKA Z VALO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0" name="AutoShape 6" descr="Výsledek obrázku pro BLANKA Z VALO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2" name="AutoShape 8" descr="Výsledek obrázku pro BLANKA Z VALO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4" name="AutoShape 10" descr="Výsledek obrázku pro BLANKA Z VALO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.smedata.sk/blogidnes/article/4/47/477084/477084_article_photo_md21BOH0_600x.jpeg?r=05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5904656" cy="443926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ANNA FALCKÁ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zena-in.cz/media/2013/08/08/Ann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6133088" cy="453650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ANNA SVÍDNICKÁ</a:t>
            </a:r>
            <a:endParaRPr lang="cs-CZ" dirty="0"/>
          </a:p>
        </p:txBody>
      </p:sp>
      <p:sp>
        <p:nvSpPr>
          <p:cNvPr id="21506" name="AutoShape 2" descr="Výsledek obrázku pro ANNA SVÍDNICK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.smedata.sk/blogidnes/article/5/47/478345/478345_article_photo_tumhH2K0_600x.jpeg?r=05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6067022" cy="453650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ALŽBĚTA POMOŘANSKÁ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Potomci a jejich matky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Markéta Lucemburská, Kateřina Lucemburská – Blanka z </a:t>
            </a:r>
            <a:r>
              <a:rPr lang="cs-CZ" dirty="0" err="1" smtClean="0"/>
              <a:t>Valois</a:t>
            </a:r>
            <a:endParaRPr lang="cs-CZ" dirty="0" smtClean="0"/>
          </a:p>
          <a:p>
            <a:r>
              <a:rPr lang="cs-CZ" dirty="0" smtClean="0"/>
              <a:t>Václav (zemřel po jednom roce od narození) – Anna Falcká </a:t>
            </a:r>
          </a:p>
          <a:p>
            <a:r>
              <a:rPr lang="cs-CZ" dirty="0" smtClean="0"/>
              <a:t>Alžběta Lucemburská, </a:t>
            </a:r>
            <a:r>
              <a:rPr lang="cs-CZ" b="1" dirty="0" smtClean="0"/>
              <a:t>Václav IV. – </a:t>
            </a:r>
            <a:r>
              <a:rPr lang="cs-CZ" dirty="0" smtClean="0"/>
              <a:t>Anna </a:t>
            </a:r>
            <a:r>
              <a:rPr lang="cs-CZ" dirty="0" err="1" smtClean="0"/>
              <a:t>Svídnická</a:t>
            </a:r>
            <a:endParaRPr lang="cs-CZ" dirty="0" smtClean="0"/>
          </a:p>
          <a:p>
            <a:r>
              <a:rPr lang="cs-CZ" dirty="0" smtClean="0"/>
              <a:t>Anna lucemburská, </a:t>
            </a:r>
            <a:r>
              <a:rPr lang="cs-CZ" b="1" dirty="0" smtClean="0"/>
              <a:t>Zikmund Lucemburský</a:t>
            </a:r>
            <a:r>
              <a:rPr lang="cs-CZ" dirty="0" smtClean="0"/>
              <a:t>, </a:t>
            </a:r>
            <a:r>
              <a:rPr lang="cs-CZ" b="1" dirty="0" smtClean="0"/>
              <a:t>Jan Zhořelecký</a:t>
            </a:r>
            <a:r>
              <a:rPr lang="cs-CZ" dirty="0" smtClean="0"/>
              <a:t>, Markéta „mladší“ Lucemburská - Alžběta </a:t>
            </a:r>
            <a:r>
              <a:rPr lang="cs-CZ" dirty="0" err="1" smtClean="0"/>
              <a:t>Ppmořanská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simonak.eu/images/obrazky_ostatni_strany/h_k/2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4032448" cy="522443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VÁCLAV  IV.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136</TotalTime>
  <Words>305</Words>
  <Application>Microsoft Office PowerPoint</Application>
  <PresentationFormat>Předvádění na obrazovce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Cesta</vt:lpstr>
      <vt:lpstr>KAREL IV.</vt:lpstr>
      <vt:lpstr>život</vt:lpstr>
      <vt:lpstr>Manželky karla iv.</vt:lpstr>
      <vt:lpstr>BLANKA Z VALOIS</vt:lpstr>
      <vt:lpstr>ANNA FALCKÁ</vt:lpstr>
      <vt:lpstr>ANNA SVÍDNICKÁ</vt:lpstr>
      <vt:lpstr>ALŽBĚTA POMOŘANSKÁ</vt:lpstr>
      <vt:lpstr>Potomci a jejich matky</vt:lpstr>
      <vt:lpstr>VÁCLAV  IV.</vt:lpstr>
      <vt:lpstr>ZIKMUND LUCEMBURSKÝ</vt:lpstr>
      <vt:lpstr>Karel iv. – zakladatel</vt:lpstr>
      <vt:lpstr>DĚTSTVÍ</vt:lpstr>
      <vt:lpstr>„otec vlasti“</vt:lpstr>
      <vt:lpstr>zákoníky</vt:lpstr>
      <vt:lpstr>Zlatá bula karla iv.</vt:lpstr>
      <vt:lpstr>vzdělanec</vt:lpstr>
      <vt:lpstr>Rozloha českých státu za vlády karla iv.</vt:lpstr>
      <vt:lpstr>erb – ZŠ a G Vítkov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KAREL IV.</dc:title>
  <dc:creator>ucitel</dc:creator>
  <cp:lastModifiedBy>ucitel</cp:lastModifiedBy>
  <cp:revision>14</cp:revision>
  <dcterms:created xsi:type="dcterms:W3CDTF">2016-05-13T06:33:24Z</dcterms:created>
  <dcterms:modified xsi:type="dcterms:W3CDTF">2016-05-13T08:49:58Z</dcterms:modified>
</cp:coreProperties>
</file>