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9" r:id="rId3"/>
    <p:sldId id="257" r:id="rId4"/>
    <p:sldId id="258" r:id="rId5"/>
    <p:sldId id="271" r:id="rId6"/>
    <p:sldId id="270" r:id="rId7"/>
    <p:sldId id="260" r:id="rId8"/>
    <p:sldId id="261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AB247-2235-481E-B1A6-44D006280CC6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50280-E3EE-43B8-886D-8D40749C16A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081E-7642-429B-BDE7-6E511C5E8E29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46B2-571C-4203-8051-BD6C6FA1137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081E-7642-429B-BDE7-6E511C5E8E29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46B2-571C-4203-8051-BD6C6FA1137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081E-7642-429B-BDE7-6E511C5E8E29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46B2-571C-4203-8051-BD6C6FA1137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081E-7642-429B-BDE7-6E511C5E8E29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46B2-571C-4203-8051-BD6C6FA1137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081E-7642-429B-BDE7-6E511C5E8E29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46B2-571C-4203-8051-BD6C6FA1137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081E-7642-429B-BDE7-6E511C5E8E29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46B2-571C-4203-8051-BD6C6FA1137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081E-7642-429B-BDE7-6E511C5E8E29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46B2-571C-4203-8051-BD6C6FA1137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081E-7642-429B-BDE7-6E511C5E8E29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9146B2-571C-4203-8051-BD6C6FA1137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081E-7642-429B-BDE7-6E511C5E8E29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46B2-571C-4203-8051-BD6C6FA1137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081E-7642-429B-BDE7-6E511C5E8E29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79146B2-571C-4203-8051-BD6C6FA1137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26F081E-7642-429B-BDE7-6E511C5E8E29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46B2-571C-4203-8051-BD6C6FA1137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26F081E-7642-429B-BDE7-6E511C5E8E29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79146B2-571C-4203-8051-BD6C6FA11373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over dir="rd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  <a:effectLst>
            <a:glow rad="228600">
              <a:schemeClr val="accent1">
                <a:satMod val="175000"/>
                <a:alpha val="40000"/>
              </a:schemeClr>
            </a:glow>
            <a:softEdge rad="635000"/>
          </a:effectLst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cs-CZ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arkisim" pitchFamily="34" charset="-79"/>
                <a:cs typeface="Narkisim" pitchFamily="34" charset="-79"/>
              </a:rPr>
              <a:t>Karel VI</a:t>
            </a:r>
            <a:endParaRPr lang="cs-CZ" sz="9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6309320"/>
            <a:ext cx="6400800" cy="175260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Tomáš </a:t>
            </a:r>
            <a:r>
              <a:rPr lang="cs-CZ" sz="2000" dirty="0" err="1" smtClean="0"/>
              <a:t>Havlický</a:t>
            </a:r>
            <a:endParaRPr lang="cs-CZ" sz="2000" dirty="0"/>
          </a:p>
        </p:txBody>
      </p:sp>
      <p:pic>
        <p:nvPicPr>
          <p:cNvPr id="4" name="Obrázek 3" descr="Karel 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184144"/>
            <a:ext cx="2808312" cy="3673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Stoletá válka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Jan Lucemburský byl zdatný bojovník</a:t>
            </a:r>
          </a:p>
          <a:p>
            <a:r>
              <a:rPr lang="cs-CZ" dirty="0" smtClean="0"/>
              <a:t>B</a:t>
            </a:r>
            <a:r>
              <a:rPr lang="cs-CZ" dirty="0" smtClean="0"/>
              <a:t>ojoval v různých válkách</a:t>
            </a:r>
          </a:p>
          <a:p>
            <a:r>
              <a:rPr lang="cs-CZ" dirty="0" smtClean="0"/>
              <a:t>A jeho poslední válka byla bitva mezi Francii a Anglii ( takzvaná stoletá válka )</a:t>
            </a:r>
          </a:p>
          <a:p>
            <a:r>
              <a:rPr lang="cs-CZ" dirty="0" smtClean="0"/>
              <a:t>Tam </a:t>
            </a:r>
            <a:r>
              <a:rPr lang="cs-CZ" dirty="0" smtClean="0"/>
              <a:t>J</a:t>
            </a:r>
            <a:r>
              <a:rPr lang="cs-CZ" dirty="0" smtClean="0"/>
              <a:t>an Lucemburský zemřel</a:t>
            </a:r>
          </a:p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Elipsa 3">
            <a:hlinkClick r:id="rId2" action="ppaction://hlinksldjump"/>
          </p:cNvPr>
          <p:cNvSpPr/>
          <p:nvPr/>
        </p:nvSpPr>
        <p:spPr>
          <a:xfrm>
            <a:off x="7956376" y="6165304"/>
            <a:ext cx="93610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zpět</a:t>
            </a:r>
            <a:endParaRPr lang="cs-CZ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Jan Lucemburský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Jan se proslavil tím že hodně rád jezdil do ciziny a bojoval tam v různých bitvách</a:t>
            </a:r>
          </a:p>
          <a:p>
            <a:r>
              <a:rPr lang="cs-CZ" dirty="0" smtClean="0"/>
              <a:t>Postupně oslepl a když šel do bitvy u Kresčaků (stoletá válka) tak byl naprosto slepý</a:t>
            </a:r>
          </a:p>
          <a:p>
            <a:r>
              <a:rPr lang="cs-CZ" dirty="0" smtClean="0"/>
              <a:t>V bitvě u Kresčaků však zemřel</a:t>
            </a:r>
          </a:p>
          <a:p>
            <a:r>
              <a:rPr lang="cs-CZ" dirty="0" smtClean="0"/>
              <a:t>Za jeho vlády bylo ale naše území velmi velké</a:t>
            </a:r>
            <a:endParaRPr lang="cs-CZ" dirty="0"/>
          </a:p>
        </p:txBody>
      </p:sp>
      <p:sp>
        <p:nvSpPr>
          <p:cNvPr id="5" name="Elipsa 4">
            <a:hlinkClick r:id="rId2" action="ppaction://hlinksldjump"/>
          </p:cNvPr>
          <p:cNvSpPr/>
          <p:nvPr/>
        </p:nvSpPr>
        <p:spPr>
          <a:xfrm>
            <a:off x="7956376" y="6165304"/>
            <a:ext cx="93610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Eliška Přemyslovna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Byla to poslední žena z rodu </a:t>
            </a:r>
            <a:r>
              <a:rPr lang="cs-CZ" dirty="0" err="1" smtClean="0"/>
              <a:t>přemislovců</a:t>
            </a:r>
            <a:endParaRPr lang="cs-CZ" dirty="0"/>
          </a:p>
        </p:txBody>
      </p:sp>
      <p:sp>
        <p:nvSpPr>
          <p:cNvPr id="4" name="Elipsa 3">
            <a:hlinkClick r:id="rId2" action="ppaction://hlinksldjump"/>
          </p:cNvPr>
          <p:cNvSpPr/>
          <p:nvPr/>
        </p:nvSpPr>
        <p:spPr>
          <a:xfrm>
            <a:off x="7956376" y="6165304"/>
            <a:ext cx="93610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zpět</a:t>
            </a:r>
            <a:endParaRPr lang="cs-CZ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abriola" pitchFamily="82" charset="0"/>
              </a:rPr>
              <a:t>Karlova Rodina</a:t>
            </a:r>
            <a:endParaRPr lang="cs-CZ" dirty="0">
              <a:latin typeface="Gabriola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Otec: </a:t>
            </a:r>
            <a:r>
              <a:rPr lang="cs-CZ" u="sng" dirty="0" smtClean="0"/>
              <a:t>Jan Lucemburský</a:t>
            </a:r>
          </a:p>
          <a:p>
            <a:r>
              <a:rPr lang="cs-CZ" dirty="0" smtClean="0"/>
              <a:t>Matka: </a:t>
            </a:r>
            <a:r>
              <a:rPr lang="cs-CZ" u="sng" dirty="0" smtClean="0"/>
              <a:t>Eliška Přemyslovna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Jeho pravé jméno:</a:t>
            </a:r>
            <a:endParaRPr lang="cs-CZ" dirty="0" smtClean="0"/>
          </a:p>
          <a:p>
            <a:pPr lvl="5"/>
            <a:r>
              <a:rPr lang="cs-CZ" sz="2400" b="1" u="sng" dirty="0" smtClean="0"/>
              <a:t>Václav IV</a:t>
            </a:r>
          </a:p>
        </p:txBody>
      </p:sp>
      <p:sp>
        <p:nvSpPr>
          <p:cNvPr id="4" name="Elipsa 3">
            <a:hlinkClick r:id="rId2" action="ppaction://hlinksldjump"/>
          </p:cNvPr>
          <p:cNvSpPr/>
          <p:nvPr/>
        </p:nvSpPr>
        <p:spPr>
          <a:xfrm>
            <a:off x="3779912" y="5445224"/>
            <a:ext cx="208823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Eliška </a:t>
            </a:r>
            <a:r>
              <a:rPr lang="cs-CZ" dirty="0" err="1" smtClean="0">
                <a:hlinkClick r:id="rId2" action="ppaction://hlinksldjump"/>
              </a:rPr>
              <a:t>Přemislovna</a:t>
            </a:r>
            <a:endParaRPr lang="cs-CZ" dirty="0"/>
          </a:p>
        </p:txBody>
      </p:sp>
      <p:sp>
        <p:nvSpPr>
          <p:cNvPr id="5" name="Elipsa 4">
            <a:hlinkClick r:id="rId3" action="ppaction://hlinksldjump"/>
          </p:cNvPr>
          <p:cNvSpPr/>
          <p:nvPr/>
        </p:nvSpPr>
        <p:spPr>
          <a:xfrm>
            <a:off x="1043608" y="5517232"/>
            <a:ext cx="242656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hlinkClick r:id="rId3" action="ppaction://hlinksldjump"/>
              </a:rPr>
              <a:t>Jan</a:t>
            </a:r>
            <a:r>
              <a:rPr lang="cs-CZ" dirty="0" smtClean="0"/>
              <a:t> Lucemburský</a:t>
            </a:r>
            <a:endParaRPr lang="cs-CZ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abriola" pitchFamily="82" charset="0"/>
              </a:rPr>
              <a:t>Dětství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 dětství byl Václav IV převezen do Francie na rozkaz Jana Lucemburského</a:t>
            </a:r>
          </a:p>
          <a:p>
            <a:r>
              <a:rPr lang="cs-CZ" dirty="0" smtClean="0"/>
              <a:t>Na Francouzském dvoře byl biřmován</a:t>
            </a:r>
          </a:p>
          <a:p>
            <a:r>
              <a:rPr lang="cs-CZ" dirty="0" smtClean="0"/>
              <a:t>Poté Václav Přijal jméno po svém strýci Karel</a:t>
            </a:r>
          </a:p>
          <a:p>
            <a:r>
              <a:rPr lang="cs-CZ" dirty="0" smtClean="0"/>
              <a:t>Karel IV byl poté zasnouben s královou sestřenicí Blankou z </a:t>
            </a:r>
            <a:r>
              <a:rPr lang="cs-CZ" dirty="0" err="1" smtClean="0"/>
              <a:t>Valois</a:t>
            </a:r>
            <a:endParaRPr lang="cs-CZ" dirty="0" smtClean="0"/>
          </a:p>
          <a:p>
            <a:r>
              <a:rPr lang="cs-CZ" dirty="0" smtClean="0"/>
              <a:t>Karel se poté vrátil ve svých 14 letech </a:t>
            </a:r>
            <a:r>
              <a:rPr lang="cs-CZ" dirty="0" smtClean="0"/>
              <a:t>z</a:t>
            </a:r>
            <a:r>
              <a:rPr lang="cs-CZ" dirty="0" smtClean="0"/>
              <a:t>pátky do Čech </a:t>
            </a:r>
          </a:p>
          <a:p>
            <a:endParaRPr lang="cs-CZ" dirty="0" smtClean="0"/>
          </a:p>
          <a:p>
            <a:r>
              <a:rPr lang="cs-CZ" dirty="0" smtClean="0"/>
              <a:t>Blanka z </a:t>
            </a:r>
            <a:r>
              <a:rPr lang="cs-CZ" dirty="0" err="1" smtClean="0"/>
              <a:t>Valois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4" name="Elipsa 3">
            <a:hlinkClick r:id="rId2" action="ppaction://hlinksldjump"/>
          </p:cNvPr>
          <p:cNvSpPr/>
          <p:nvPr/>
        </p:nvSpPr>
        <p:spPr>
          <a:xfrm>
            <a:off x="3779912" y="5301208"/>
            <a:ext cx="237626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Více informací</a:t>
            </a:r>
            <a:endParaRPr lang="cs-CZ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abriola" pitchFamily="82" charset="0"/>
              </a:rPr>
              <a:t>Návrat do </a:t>
            </a:r>
            <a:r>
              <a:rPr lang="cs-CZ" dirty="0" err="1" smtClean="0">
                <a:latin typeface="Gabriola" pitchFamily="82" charset="0"/>
              </a:rPr>
              <a:t>čech</a:t>
            </a:r>
            <a:endParaRPr lang="cs-CZ" dirty="0">
              <a:latin typeface="Gabriola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Jak e Karel IV vrátil do Čech tak neviděl nic pěkného</a:t>
            </a:r>
          </a:p>
          <a:p>
            <a:r>
              <a:rPr lang="cs-CZ" dirty="0" smtClean="0"/>
              <a:t>Jeho otec totiž jezdil hodně často do ciziny a to něco stálo</a:t>
            </a:r>
          </a:p>
          <a:p>
            <a:r>
              <a:rPr lang="cs-CZ" dirty="0" smtClean="0"/>
              <a:t>Tím pádem musel dávat různé hrady a zámky do zástavy šlechtě</a:t>
            </a:r>
          </a:p>
          <a:p>
            <a:r>
              <a:rPr lang="cs-CZ" dirty="0" smtClean="0"/>
              <a:t>Otec od Karla IV bal zrovna pryč, pomáhal Francii proti Anglii ve stoleté válce</a:t>
            </a:r>
          </a:p>
          <a:p>
            <a:endParaRPr lang="cs-CZ" dirty="0" smtClean="0"/>
          </a:p>
          <a:p>
            <a:r>
              <a:rPr lang="cs-CZ" dirty="0" smtClean="0"/>
              <a:t>Stoletá válka:</a:t>
            </a:r>
          </a:p>
        </p:txBody>
      </p:sp>
      <p:sp>
        <p:nvSpPr>
          <p:cNvPr id="4" name="Elipsa 3">
            <a:hlinkClick r:id="rId2" action="ppaction://hlinksldjump"/>
          </p:cNvPr>
          <p:cNvSpPr/>
          <p:nvPr/>
        </p:nvSpPr>
        <p:spPr>
          <a:xfrm>
            <a:off x="3491880" y="5301208"/>
            <a:ext cx="237626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Více informací</a:t>
            </a:r>
            <a:endParaRPr lang="cs-CZ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abriola" pitchFamily="82" charset="0"/>
              </a:rPr>
              <a:t>Manželky</a:t>
            </a:r>
            <a:endParaRPr lang="cs-CZ" dirty="0">
              <a:latin typeface="Gabriola" pitchFamily="82" charset="0"/>
            </a:endParaRPr>
          </a:p>
        </p:txBody>
      </p:sp>
      <p:pic>
        <p:nvPicPr>
          <p:cNvPr id="4" name="Zástupný symbol pro obsah 3" descr="anna-falcka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3068960"/>
            <a:ext cx="1609344" cy="2121408"/>
          </a:xfrm>
        </p:spPr>
      </p:pic>
      <p:pic>
        <p:nvPicPr>
          <p:cNvPr id="5" name="Obrázek 4" descr="anna-svidnicka[2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700808"/>
            <a:ext cx="1563624" cy="1993392"/>
          </a:xfrm>
          <a:prstGeom prst="rect">
            <a:avLst/>
          </a:prstGeom>
        </p:spPr>
      </p:pic>
      <p:pic>
        <p:nvPicPr>
          <p:cNvPr id="6" name="Obrázek 5" descr="e30a444cbce552bd4b5194c4dc50cf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149080"/>
            <a:ext cx="1609725" cy="2143125"/>
          </a:xfrm>
          <a:prstGeom prst="rect">
            <a:avLst/>
          </a:prstGeom>
        </p:spPr>
      </p:pic>
      <p:pic>
        <p:nvPicPr>
          <p:cNvPr id="7" name="Obrázek 6" descr="stažený soub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04664"/>
            <a:ext cx="1652870" cy="187220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660232" y="2276872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Alžběta pomořanská</a:t>
            </a:r>
            <a:endParaRPr lang="cs-CZ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Gabriola" pitchFamily="82" charset="0"/>
              </a:rPr>
              <a:t>Karlovy stavby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71600" y="1412776"/>
            <a:ext cx="4104456" cy="762000"/>
          </a:xfrm>
        </p:spPr>
        <p:txBody>
          <a:bodyPr/>
          <a:lstStyle/>
          <a:p>
            <a:r>
              <a:rPr lang="cs-CZ" dirty="0" smtClean="0"/>
              <a:t>Karlův Most (</a:t>
            </a:r>
            <a:r>
              <a:rPr lang="cs-CZ" sz="1800" dirty="0" smtClean="0"/>
              <a:t>kamenný most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Karlova univerzita</a:t>
            </a:r>
            <a:endParaRPr lang="cs-CZ" dirty="0"/>
          </a:p>
        </p:txBody>
      </p:sp>
      <p:pic>
        <p:nvPicPr>
          <p:cNvPr id="7" name="Zástupný symbol pro obsah 6" descr="Karlův most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21386408">
            <a:off x="414420" y="2307149"/>
            <a:ext cx="5710599" cy="31051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Zástupný symbol pro obsah 7" descr="526012751130c4801ec3070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600099">
            <a:off x="4903802" y="2654202"/>
            <a:ext cx="3733800" cy="248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abriola" pitchFamily="82" charset="0"/>
              </a:rPr>
              <a:t>Země koruny české za vlády Karla IV</a:t>
            </a:r>
            <a:endParaRPr lang="cs-CZ" dirty="0">
              <a:latin typeface="Gabriola" pitchFamily="82" charset="0"/>
            </a:endParaRPr>
          </a:p>
        </p:txBody>
      </p:sp>
      <p:pic>
        <p:nvPicPr>
          <p:cNvPr id="4" name="Zástupný symbol pro obsah 3" descr="09_zeme_koruny_ceske_karel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64661">
            <a:off x="1250184" y="1442918"/>
            <a:ext cx="6757073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628800"/>
            <a:ext cx="7772400" cy="4572000"/>
          </a:xfrm>
        </p:spPr>
        <p:txBody>
          <a:bodyPr>
            <a:prstTxWarp prst="textCanDown">
              <a:avLst>
                <a:gd name="adj" fmla="val 16923"/>
              </a:avLst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endParaRPr lang="cs-CZ" sz="9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cs-CZ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Konec</a:t>
            </a:r>
            <a:endParaRPr lang="cs-CZ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Obrázek 4" descr="Erb-Tomáš-Havlick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052736"/>
            <a:ext cx="3394902" cy="3835798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abriola" pitchFamily="82" charset="0"/>
              </a:rPr>
              <a:t>Blanka z </a:t>
            </a:r>
            <a:r>
              <a:rPr lang="cs-CZ" dirty="0" err="1" smtClean="0">
                <a:latin typeface="Gabriola" pitchFamily="82" charset="0"/>
              </a:rPr>
              <a:t>Valois</a:t>
            </a:r>
            <a:endParaRPr lang="cs-CZ" dirty="0">
              <a:latin typeface="Gabriola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Narození: 1316                Úmrtí: 1348</a:t>
            </a:r>
          </a:p>
          <a:p>
            <a:r>
              <a:rPr lang="cs-CZ" dirty="0" smtClean="0"/>
              <a:t>Manžel: Karel IV</a:t>
            </a:r>
          </a:p>
          <a:p>
            <a:r>
              <a:rPr lang="cs-CZ" dirty="0" smtClean="0"/>
              <a:t>Byla česká a římskoněmecká královna</a:t>
            </a:r>
          </a:p>
          <a:p>
            <a:r>
              <a:rPr lang="cs-CZ" dirty="0" smtClean="0"/>
              <a:t>S Karlem začala žít 12. červenec 1334  </a:t>
            </a:r>
            <a:endParaRPr lang="cs-CZ" dirty="0" smtClean="0"/>
          </a:p>
          <a:p>
            <a:r>
              <a:rPr lang="cs-CZ" dirty="0" smtClean="0"/>
              <a:t>Byla první manželka českého a římského krále později také císaře</a:t>
            </a:r>
          </a:p>
          <a:p>
            <a:endParaRPr lang="cs-CZ" dirty="0"/>
          </a:p>
        </p:txBody>
      </p:sp>
      <p:sp>
        <p:nvSpPr>
          <p:cNvPr id="4" name="Elipsa 3"/>
          <p:cNvSpPr/>
          <p:nvPr/>
        </p:nvSpPr>
        <p:spPr>
          <a:xfrm>
            <a:off x="7884368" y="6093296"/>
            <a:ext cx="108012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pic>
        <p:nvPicPr>
          <p:cNvPr id="5" name="Obrázek 4" descr="e30a444cbce552bd4b5194c4dc50cf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332656"/>
            <a:ext cx="16097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133</TotalTime>
  <Words>286</Words>
  <Application>Microsoft Office PowerPoint</Application>
  <PresentationFormat>Předvádění na obrazovce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Technický</vt:lpstr>
      <vt:lpstr>Karel VI</vt:lpstr>
      <vt:lpstr>Karlova Rodina</vt:lpstr>
      <vt:lpstr>Dětství </vt:lpstr>
      <vt:lpstr>Návrat do čech</vt:lpstr>
      <vt:lpstr>Manželky</vt:lpstr>
      <vt:lpstr>Karlovy stavby</vt:lpstr>
      <vt:lpstr>Země koruny české za vlády Karla IV</vt:lpstr>
      <vt:lpstr>Snímek 8</vt:lpstr>
      <vt:lpstr>Blanka z Valois</vt:lpstr>
      <vt:lpstr>Stoletá válka</vt:lpstr>
      <vt:lpstr>Jan Lucemburský</vt:lpstr>
      <vt:lpstr>Eliška Přemyslovna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Karel VI</dc:title>
  <dc:creator>ucitel</dc:creator>
  <cp:lastModifiedBy>ucitel</cp:lastModifiedBy>
  <cp:revision>15</cp:revision>
  <dcterms:created xsi:type="dcterms:W3CDTF">2016-05-13T06:33:28Z</dcterms:created>
  <dcterms:modified xsi:type="dcterms:W3CDTF">2016-05-13T08:46:56Z</dcterms:modified>
</cp:coreProperties>
</file>