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0"/>
  </p:normalViewPr>
  <p:slideViewPr>
    <p:cSldViewPr>
      <p:cViewPr varScale="1">
        <p:scale>
          <a:sx n="69" d="100"/>
          <a:sy n="69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2B99-DC38-466B-8D7B-A09727B532E4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EF0C-9AB8-4BCB-8CE9-21169F557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64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2B99-DC38-466B-8D7B-A09727B532E4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EF0C-9AB8-4BCB-8CE9-21169F557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96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2B99-DC38-466B-8D7B-A09727B532E4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EF0C-9AB8-4BCB-8CE9-21169F557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90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2B99-DC38-466B-8D7B-A09727B532E4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EF0C-9AB8-4BCB-8CE9-21169F557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23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2B99-DC38-466B-8D7B-A09727B532E4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EF0C-9AB8-4BCB-8CE9-21169F557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48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2B99-DC38-466B-8D7B-A09727B532E4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EF0C-9AB8-4BCB-8CE9-21169F557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37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2B99-DC38-466B-8D7B-A09727B532E4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EF0C-9AB8-4BCB-8CE9-21169F557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56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2B99-DC38-466B-8D7B-A09727B532E4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EF0C-9AB8-4BCB-8CE9-21169F557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98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2B99-DC38-466B-8D7B-A09727B532E4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EF0C-9AB8-4BCB-8CE9-21169F557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35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2B99-DC38-466B-8D7B-A09727B532E4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EF0C-9AB8-4BCB-8CE9-21169F557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188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2B99-DC38-466B-8D7B-A09727B532E4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EF0C-9AB8-4BCB-8CE9-21169F557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67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C2B99-DC38-466B-8D7B-A09727B532E4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EEF0C-9AB8-4BCB-8CE9-21169F557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85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middleczech.kr-stredocesky.cz/en/karlstejn-%E2%80%93-the-emperor%E2%80%99s-treasury/" TargetMode="External"/><Relationship Id="rId13" Type="http://schemas.openxmlformats.org/officeDocument/2006/relationships/hyperlink" Target="https://cs.wikipedia.org/wiki/Blanka_z_Valois#/media/File:Busta_Blanka_z_Valois.jpg" TargetMode="External"/><Relationship Id="rId3" Type="http://schemas.openxmlformats.org/officeDocument/2006/relationships/hyperlink" Target="http://www.ceske-vinarstvi.cz/cz/novinky/karel-iv-a-vinarstvi/" TargetMode="External"/><Relationship Id="rId7" Type="http://schemas.openxmlformats.org/officeDocument/2006/relationships/hyperlink" Target="https://cs.wikipedia.org/wiki/Univerzita_Karlova" TargetMode="External"/><Relationship Id="rId12" Type="http://schemas.openxmlformats.org/officeDocument/2006/relationships/hyperlink" Target="https://cs.wikipedia.org/wiki/Eli%C5%A1ka_P%C5%99emyslovna#/media/File:Busta_Eli%C5%A1ka_P%C5%99emyslovna.jpg" TargetMode="External"/><Relationship Id="rId17" Type="http://schemas.openxmlformats.org/officeDocument/2006/relationships/hyperlink" Target="http://www.zlate-mince.cz/CRM_Nejkrasnejsi_Medailon.htm" TargetMode="External"/><Relationship Id="rId2" Type="http://schemas.openxmlformats.org/officeDocument/2006/relationships/hyperlink" Target="https://cs.wikipedia.org/wiki/Karel_IV" TargetMode="External"/><Relationship Id="rId16" Type="http://schemas.openxmlformats.org/officeDocument/2006/relationships/hyperlink" Target="https://cs.wikipedia.org/wiki/Al%C5%BEb%C4%9Bta_Pomo%C5%99ansk%C3%A1#/media/File:Busta_Alzbeta_Pomoransk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Katedr%C3%A1la_svat%C3%A9ho_V%C3%ADta,_V%C3%A1clava_a_Vojt%C4%9Bcha#/media/File:Praha,_Katedr%C3%A1la,_JV_01.jpg" TargetMode="External"/><Relationship Id="rId11" Type="http://schemas.openxmlformats.org/officeDocument/2006/relationships/hyperlink" Target="https://cs.wikipedia.org/wiki/Jan_Lucembursk%C3%BD#/media/File:Busta_Jan_Lucembursk%C3%BD.jpg" TargetMode="External"/><Relationship Id="rId5" Type="http://schemas.openxmlformats.org/officeDocument/2006/relationships/hyperlink" Target="https://cs.wikipedia.org/wiki/Katedr%C3%A1la_svat%C3%A9ho_V%C3%ADta,_V%C3%A1clava_a_Vojt%C4%9Bcha" TargetMode="External"/><Relationship Id="rId15" Type="http://schemas.openxmlformats.org/officeDocument/2006/relationships/hyperlink" Target="https://cs.wikipedia.org/wiki/Anna_Sv%C3%ADdnick%C3%A1#/media/File:Busta_Anna_Svidnicka.jpg" TargetMode="External"/><Relationship Id="rId10" Type="http://schemas.openxmlformats.org/officeDocument/2006/relationships/hyperlink" Target="https://cs.wikipedia.org/wiki/Svatov%C3%A1clavsk%C3%A1_koruna#/media/File:CopyCrownBohemia.jpg" TargetMode="External"/><Relationship Id="rId4" Type="http://schemas.openxmlformats.org/officeDocument/2006/relationships/hyperlink" Target="http://www.panovnici.cz/karel-iv" TargetMode="External"/><Relationship Id="rId9" Type="http://schemas.openxmlformats.org/officeDocument/2006/relationships/hyperlink" Target="https://cs.wikipedia.org/wiki/Svatov%C3%A1clavsk%C3%A1_koruna" TargetMode="External"/><Relationship Id="rId14" Type="http://schemas.openxmlformats.org/officeDocument/2006/relationships/hyperlink" Target="https://cs.wikipedia.org/wiki/Anna_Falck%C3%A1#/media/File:Busta_Anna_Falck%C3%A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4632" cy="1584176"/>
          </a:xfrm>
        </p:spPr>
        <p:txBody>
          <a:bodyPr>
            <a:noAutofit/>
          </a:bodyPr>
          <a:lstStyle/>
          <a:p>
            <a:r>
              <a:rPr lang="cs-CZ" sz="6000" dirty="0" smtClean="0">
                <a:latin typeface="Vijaya" panose="020B0604020202020204" pitchFamily="34" charset="0"/>
                <a:cs typeface="Vijaya" panose="020B0604020202020204" pitchFamily="34" charset="0"/>
              </a:rPr>
              <a:t>Život Karla IV.- </a:t>
            </a:r>
            <a:br>
              <a:rPr lang="cs-CZ" sz="6000" dirty="0" smtClean="0">
                <a:latin typeface="Vijaya" panose="020B0604020202020204" pitchFamily="34" charset="0"/>
                <a:cs typeface="Vijaya" panose="020B0604020202020204" pitchFamily="34" charset="0"/>
              </a:rPr>
            </a:br>
            <a:r>
              <a:rPr lang="cs-CZ" sz="6000" dirty="0" smtClean="0">
                <a:latin typeface="Vijaya" panose="020B0604020202020204" pitchFamily="34" charset="0"/>
                <a:cs typeface="Vijaya" panose="020B0604020202020204" pitchFamily="34" charset="0"/>
              </a:rPr>
              <a:t>,,Otce vlasti“</a:t>
            </a:r>
            <a:endParaRPr lang="cs-CZ" sz="6000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157480" y="551723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Vytvořila: Lucie Jarolímková </a:t>
            </a:r>
          </a:p>
          <a:p>
            <a:r>
              <a:rPr lang="cs-CZ" dirty="0" smtClean="0"/>
              <a:t>Škola: E. Beneše </a:t>
            </a:r>
          </a:p>
          <a:p>
            <a:r>
              <a:rPr lang="cs-CZ" dirty="0" smtClean="0"/>
              <a:t>Datum 13.5.2016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13961"/>
            <a:ext cx="6408712" cy="300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6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N</a:t>
            </a:r>
            <a:r>
              <a:rPr lang="cs-CZ" u="sng" dirty="0" smtClean="0"/>
              <a:t>ávrat do Čech z Francie 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Karel přijel  do Čech bez žádné moce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Proto byl nejdříve závislý na svých společnících z řad šlechty.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Pražský hrad naprosto zdevastován, musel Karel nejdříve sídlit v měšťanských domech na Starém městě.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426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Významné stavby 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04271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10. června 1348 založil panovník hrad Karlštejn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Univerzita Karlova v Praze založena roku 1348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Karlův most- počátek stavby roku 1357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51" y="1254481"/>
            <a:ext cx="2549362" cy="16624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51" y="2910594"/>
            <a:ext cx="2549362" cy="164989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393" y="4560490"/>
            <a:ext cx="2523795" cy="189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4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Významné stavby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Gotická katedrála svatého Víta na Pražském hradě</a:t>
            </a:r>
          </a:p>
          <a:p>
            <a:pPr marL="0" indent="0">
              <a:buNone/>
            </a:pPr>
            <a:r>
              <a:rPr lang="cs-CZ" sz="2000" dirty="0" smtClean="0"/>
              <a:t>       stavba byla zahájena roku 1344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Výstavba nového města Pražského</a:t>
            </a: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00808"/>
            <a:ext cx="1934344" cy="191500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77072"/>
            <a:ext cx="40005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49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Zdroje a odkazy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1600" dirty="0" smtClean="0">
                <a:hlinkClick r:id="rId2"/>
              </a:rPr>
              <a:t>https://cs.wikipedia.org/wiki/</a:t>
            </a:r>
            <a:r>
              <a:rPr lang="cs-CZ" sz="1600" dirty="0" err="1" smtClean="0">
                <a:hlinkClick r:id="rId2"/>
              </a:rPr>
              <a:t>Karel_IV</a:t>
            </a:r>
            <a:r>
              <a:rPr lang="cs-CZ" sz="1600" dirty="0" smtClean="0"/>
              <a:t>.</a:t>
            </a:r>
          </a:p>
          <a:p>
            <a:r>
              <a:rPr lang="cs-CZ" sz="1600" dirty="0" smtClean="0">
                <a:hlinkClick r:id="rId3"/>
              </a:rPr>
              <a:t>http://www.ceske-vinarstvi.cz/cz/novinky/karel-iv-a-vinarstvi/</a:t>
            </a:r>
            <a:endParaRPr lang="cs-CZ" sz="1600" dirty="0" smtClean="0"/>
          </a:p>
          <a:p>
            <a:r>
              <a:rPr lang="cs-CZ" sz="1600" dirty="0" smtClean="0">
                <a:hlinkClick r:id="rId4"/>
              </a:rPr>
              <a:t>http://www.panovnici.cz/karel-iv</a:t>
            </a:r>
            <a:endParaRPr lang="cs-CZ" sz="1600" dirty="0" smtClean="0"/>
          </a:p>
          <a:p>
            <a:r>
              <a:rPr lang="cs-CZ" sz="1600" dirty="0" smtClean="0">
                <a:hlinkClick r:id="rId5"/>
              </a:rPr>
              <a:t>https://cs.wikipedia.org/wiki/Katedr%C3%A1la_svat%C3%A9ho_V%C3%ADta,_V%C3%A1clava_a_Vojt%C4%9Bcha</a:t>
            </a:r>
            <a:endParaRPr lang="cs-CZ" sz="1600" dirty="0" smtClean="0"/>
          </a:p>
          <a:p>
            <a:r>
              <a:rPr lang="cs-CZ" sz="1600" dirty="0" smtClean="0">
                <a:hlinkClick r:id="rId6"/>
              </a:rPr>
              <a:t>https://cs.wikipedia.org/wiki/Katedr%C3%A1la_svat%C3%A9ho_V%C3%ADta,_V%C3%A1clava_a_Vojt%C4%9Bcha#/media/File:Praha,_Katedr%C3%A1la,_JV_01.jpg</a:t>
            </a:r>
            <a:endParaRPr lang="cs-CZ" sz="1600" dirty="0" smtClean="0"/>
          </a:p>
          <a:p>
            <a:r>
              <a:rPr lang="cs-CZ" sz="1600" dirty="0" smtClean="0">
                <a:hlinkClick r:id="rId7"/>
              </a:rPr>
              <a:t>https://cs.wikipedia.org/wiki/Univerzita_Karlova</a:t>
            </a:r>
            <a:endParaRPr lang="cs-CZ" sz="1600" dirty="0" smtClean="0"/>
          </a:p>
          <a:p>
            <a:r>
              <a:rPr lang="cs-CZ" sz="1600" dirty="0" smtClean="0">
                <a:hlinkClick r:id="rId8"/>
              </a:rPr>
              <a:t>http://middleczech.kr-stredocesky.cz/en/karlstejn-%E2%80%93-the-emperor%E2%80%99s-treasury/</a:t>
            </a:r>
            <a:endParaRPr lang="cs-CZ" sz="1600" dirty="0" smtClean="0"/>
          </a:p>
          <a:p>
            <a:r>
              <a:rPr lang="cs-CZ" sz="1600" dirty="0" smtClean="0">
                <a:hlinkClick r:id="rId8"/>
              </a:rPr>
              <a:t>http://middleczech.kr-stredocesky.cz/en/karlstejn-%E2%80%93-the-emperor%E2%80%99s-treasury/</a:t>
            </a:r>
            <a:endParaRPr lang="cs-CZ" sz="1600" dirty="0" smtClean="0"/>
          </a:p>
          <a:p>
            <a:r>
              <a:rPr lang="cs-CZ" sz="1600" dirty="0" smtClean="0">
                <a:hlinkClick r:id="rId9"/>
              </a:rPr>
              <a:t>https://cs.wikipedia.org/wiki/Svatov%C3%A1clavsk%C3%A1_koruna</a:t>
            </a:r>
            <a:endParaRPr lang="cs-CZ" sz="1600" dirty="0" smtClean="0"/>
          </a:p>
          <a:p>
            <a:r>
              <a:rPr lang="cs-CZ" sz="1600" dirty="0" smtClean="0">
                <a:hlinkClick r:id="rId10"/>
              </a:rPr>
              <a:t>https://cs.wikipedia.org/wiki/Svatov%C3%A1clavsk%C3%A1_koruna#/media/File:CopyCrownBohemia.jpg</a:t>
            </a:r>
            <a:endParaRPr lang="cs-CZ" sz="1600" dirty="0" smtClean="0"/>
          </a:p>
          <a:p>
            <a:r>
              <a:rPr lang="cs-CZ" sz="1600" dirty="0" smtClean="0">
                <a:hlinkClick r:id="rId11"/>
              </a:rPr>
              <a:t>https://cs.wikipedia.org/wiki/Jan_Lucembursk%C3%BD#/media/File:Busta_Jan_Lucembursk%C3%BD.jpg</a:t>
            </a:r>
            <a:endParaRPr lang="cs-CZ" sz="1600" dirty="0" smtClean="0"/>
          </a:p>
          <a:p>
            <a:r>
              <a:rPr lang="cs-CZ" sz="1600" dirty="0" smtClean="0">
                <a:hlinkClick r:id="rId12"/>
              </a:rPr>
              <a:t>https://cs.wikipedia.org/wiki/Eli%C5%A1ka_P%C5%99emyslovna#/media/File:Busta_Eli%C5%A1ka_P%C5%99emyslovna.jpg</a:t>
            </a:r>
            <a:endParaRPr lang="cs-CZ" sz="1600" dirty="0" smtClean="0"/>
          </a:p>
          <a:p>
            <a:r>
              <a:rPr lang="cs-CZ" sz="1600" dirty="0" smtClean="0">
                <a:hlinkClick r:id="rId13"/>
              </a:rPr>
              <a:t>https://cs.wikipedia.org/wiki/Blanka_z_Valois#/media/File:Busta_Blanka_z_Valois.jpg</a:t>
            </a:r>
            <a:endParaRPr lang="cs-CZ" sz="1600" dirty="0" smtClean="0"/>
          </a:p>
          <a:p>
            <a:r>
              <a:rPr lang="cs-CZ" sz="1600" dirty="0" smtClean="0">
                <a:hlinkClick r:id="rId14"/>
              </a:rPr>
              <a:t>https://cs.wikipedia.org/wiki/Anna_Falck%C3%A1#/media/File:Busta_Anna_Falck%C3%A1.jpg</a:t>
            </a:r>
            <a:endParaRPr lang="cs-CZ" sz="1600" dirty="0" smtClean="0"/>
          </a:p>
          <a:p>
            <a:r>
              <a:rPr lang="cs-CZ" sz="1600" dirty="0" smtClean="0">
                <a:hlinkClick r:id="rId15"/>
              </a:rPr>
              <a:t>https://cs.wikipedia.org/wiki/Anna_Sv%C3%ADdnick%C3%A1#/media/File:Busta_Anna_Svidnicka.jpg</a:t>
            </a:r>
            <a:endParaRPr lang="cs-CZ" sz="1600" dirty="0"/>
          </a:p>
          <a:p>
            <a:r>
              <a:rPr lang="cs-CZ" sz="1600" dirty="0" smtClean="0">
                <a:hlinkClick r:id="rId16"/>
              </a:rPr>
              <a:t>https://cs.wikipedia.org/wiki/Al%C5%BEb%C4%9Bta_Pomo%C5%99ansk%C3%A1#/media/File:Busta_Alzbeta_Pomoranska.jpg</a:t>
            </a:r>
            <a:endParaRPr lang="cs-CZ" sz="1600" dirty="0"/>
          </a:p>
          <a:p>
            <a:r>
              <a:rPr lang="cs-CZ" sz="1600" dirty="0" smtClean="0">
                <a:hlinkClick r:id="rId17"/>
              </a:rPr>
              <a:t>http://www.zlate-mince.cz/CRM_Nejkrasnejsi_Medailon.htm</a:t>
            </a:r>
            <a:endParaRPr lang="cs-CZ" sz="1600" dirty="0" smtClean="0"/>
          </a:p>
          <a:p>
            <a:endParaRPr lang="cs-CZ" sz="1400" dirty="0" smtClean="0"/>
          </a:p>
          <a:p>
            <a:endParaRPr lang="cs-CZ" sz="2000" dirty="0" smtClean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837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Karel IV.</a:t>
            </a:r>
            <a:endParaRPr lang="cs-CZ" u="sng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361" y="1600200"/>
            <a:ext cx="3513278" cy="4525963"/>
          </a:xfrm>
        </p:spPr>
      </p:pic>
    </p:spTree>
    <p:extLst>
      <p:ext uri="{BB962C8B-B14F-4D97-AF65-F5344CB8AC3E}">
        <p14:creationId xmlns:p14="http://schemas.microsoft.com/office/powerpoint/2010/main" val="4045078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Základní informace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Narozen 14. května roku 1316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Úmrtí 29. listopadu roku 1378 ve věku 62 let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Korunován císařem říše římské 5. dubna roku 1355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Korunován  na římsko-německého krále  26. listopadu roku 1346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Korunován na českého krále 2. září roku 1347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Další tituly: Italský král, Burgundský král, Moravský markrabě, Lucemburský hrabě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Pro korunovaci na Českého krále nechal vyrobit novou korunu- Svatováclavská koruna</a:t>
            </a:r>
          </a:p>
          <a:p>
            <a:pPr marL="0" indent="0">
              <a:buNone/>
            </a:pPr>
            <a:endParaRPr lang="cs-CZ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sz="2400" dirty="0" smtClean="0"/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664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Svatováclavská koruna</a:t>
            </a:r>
            <a:endParaRPr lang="cs-CZ" u="sng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45" y="1628800"/>
            <a:ext cx="5148704" cy="4392488"/>
          </a:xfrm>
        </p:spPr>
      </p:pic>
    </p:spTree>
    <p:extLst>
      <p:ext uri="{BB962C8B-B14F-4D97-AF65-F5344CB8AC3E}">
        <p14:creationId xmlns:p14="http://schemas.microsoft.com/office/powerpoint/2010/main" val="297573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Manželky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cs-CZ" dirty="0" smtClean="0"/>
              <a:t>Blanka z Valois </a:t>
            </a:r>
          </a:p>
          <a:p>
            <a:pPr marL="571500" indent="-571500">
              <a:buFont typeface="+mj-lt"/>
              <a:buAutoNum type="romanUcPeriod"/>
            </a:pPr>
            <a:endParaRPr lang="cs-CZ" dirty="0" smtClean="0"/>
          </a:p>
          <a:p>
            <a:pPr marL="571500" indent="-571500">
              <a:buFont typeface="+mj-lt"/>
              <a:buAutoNum type="romanUcPeriod"/>
            </a:pPr>
            <a:r>
              <a:rPr lang="cs-CZ" dirty="0" smtClean="0"/>
              <a:t>Anna Falcká</a:t>
            </a:r>
          </a:p>
          <a:p>
            <a:pPr marL="571500" indent="-571500">
              <a:buFont typeface="+mj-lt"/>
              <a:buAutoNum type="romanUcPeriod"/>
            </a:pPr>
            <a:endParaRPr lang="cs-CZ" dirty="0" smtClean="0"/>
          </a:p>
          <a:p>
            <a:pPr marL="571500" indent="-571500">
              <a:buFont typeface="+mj-lt"/>
              <a:buAutoNum type="romanUcPeriod"/>
            </a:pPr>
            <a:r>
              <a:rPr lang="cs-CZ" dirty="0" smtClean="0"/>
              <a:t>Anna Svídnická</a:t>
            </a:r>
          </a:p>
          <a:p>
            <a:pPr marL="571500" indent="-571500">
              <a:buFont typeface="+mj-lt"/>
              <a:buAutoNum type="romanUcPeriod"/>
            </a:pPr>
            <a:endParaRPr lang="cs-CZ" dirty="0" smtClean="0"/>
          </a:p>
          <a:p>
            <a:pPr marL="571500" indent="-571500">
              <a:buFont typeface="+mj-lt"/>
              <a:buAutoNum type="romanUcPeriod"/>
            </a:pPr>
            <a:r>
              <a:rPr lang="cs-CZ" dirty="0" smtClean="0"/>
              <a:t>Alžběta Pomořanská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06933"/>
            <a:ext cx="1927774" cy="12241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58" y="2500731"/>
            <a:ext cx="1927774" cy="14067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049" y="3496667"/>
            <a:ext cx="1148850" cy="15681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58" y="4653136"/>
            <a:ext cx="1124671" cy="159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26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Děti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cs-CZ" dirty="0" smtClean="0"/>
              <a:t>Markéta Lucemburská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 smtClean="0"/>
              <a:t>Kateřina Lucemburská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 smtClean="0"/>
              <a:t>Václav Lucemburský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 smtClean="0"/>
              <a:t>Alžběta Lucemburská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 smtClean="0"/>
              <a:t>Václav IV.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 smtClean="0"/>
              <a:t>Anna Lucemburská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 smtClean="0"/>
              <a:t>Zikmund Lucemburský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 smtClean="0"/>
              <a:t>Jan Zhořelecký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 smtClean="0"/>
              <a:t>Karel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 smtClean="0"/>
              <a:t>Markéta Lucemburská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 smtClean="0"/>
              <a:t>Jindřich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69964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Rodiče 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Jan Lucemburský- </a:t>
            </a:r>
            <a:r>
              <a:rPr lang="cs-CZ" sz="2400" dirty="0" smtClean="0"/>
              <a:t>(10. srpen 1296</a:t>
            </a:r>
          </a:p>
          <a:p>
            <a:pPr marL="0" indent="0">
              <a:buNone/>
            </a:pPr>
            <a:r>
              <a:rPr lang="cs-CZ" sz="2400" dirty="0" smtClean="0"/>
              <a:t>-26. srpen 1346 (50 let))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Eliška Přemyslovna- </a:t>
            </a:r>
            <a:r>
              <a:rPr lang="cs-CZ" sz="2400" dirty="0" smtClean="0"/>
              <a:t>(20. ledna 1292-28. září 1330 (38 let))</a:t>
            </a:r>
          </a:p>
          <a:p>
            <a:pPr marL="0" indent="0">
              <a:buNone/>
            </a:pP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00808"/>
            <a:ext cx="2504994" cy="20381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59" y="4581128"/>
            <a:ext cx="2640195" cy="19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965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Dětství Karla IV.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Z rozhodnutí svého otce byl malý Václav roku 1323 odeslán na výchovu k francouzskému královskému dvoru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Na francouzském dvoře byl mladý Václav biřmován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 Jeho kmotrem byl francouzský král a jeho strýc Karel IV. Sličný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 Václav přijal podle tradice jméno svého kmotra Karel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4458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Mládí Karla IV.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Karel byl  zasnouben a posléze oženěn s Blankou z Valois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Mladý princ se učil číst a psát v latině a francouzštině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605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395</Words>
  <Application>Microsoft Office PowerPoint</Application>
  <PresentationFormat>Předvádění na obrazovce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Život Karla IV.-  ,,Otce vlasti“</vt:lpstr>
      <vt:lpstr>Karel IV.</vt:lpstr>
      <vt:lpstr>Základní informace</vt:lpstr>
      <vt:lpstr>Svatováclavská koruna</vt:lpstr>
      <vt:lpstr>Manželky</vt:lpstr>
      <vt:lpstr>Děti</vt:lpstr>
      <vt:lpstr>Rodiče </vt:lpstr>
      <vt:lpstr>Dětství Karla IV.</vt:lpstr>
      <vt:lpstr>Mládí Karla IV.</vt:lpstr>
      <vt:lpstr>Návrat do Čech z Francie </vt:lpstr>
      <vt:lpstr>Významné stavby </vt:lpstr>
      <vt:lpstr>Významné stavby</vt:lpstr>
      <vt:lpstr>Zdroje a odkazy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Karla IV.  ,,Otec vlasti“</dc:title>
  <dc:creator>zak</dc:creator>
  <cp:lastModifiedBy>zak</cp:lastModifiedBy>
  <cp:revision>13</cp:revision>
  <dcterms:created xsi:type="dcterms:W3CDTF">2016-05-13T08:01:37Z</dcterms:created>
  <dcterms:modified xsi:type="dcterms:W3CDTF">2016-05-13T10:29:05Z</dcterms:modified>
</cp:coreProperties>
</file>