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1CBD-D0F7-4DD3-BFBB-C7BFBF5C30E6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56B0-5281-4D0A-8272-C97F93D2468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1CBD-D0F7-4DD3-BFBB-C7BFBF5C30E6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56B0-5281-4D0A-8272-C97F93D246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1CBD-D0F7-4DD3-BFBB-C7BFBF5C30E6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56B0-5281-4D0A-8272-C97F93D246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1CBD-D0F7-4DD3-BFBB-C7BFBF5C30E6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56B0-5281-4D0A-8272-C97F93D246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1CBD-D0F7-4DD3-BFBB-C7BFBF5C30E6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36256B0-5281-4D0A-8272-C97F93D2468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1CBD-D0F7-4DD3-BFBB-C7BFBF5C30E6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56B0-5281-4D0A-8272-C97F93D246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1CBD-D0F7-4DD3-BFBB-C7BFBF5C30E6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56B0-5281-4D0A-8272-C97F93D246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1CBD-D0F7-4DD3-BFBB-C7BFBF5C30E6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56B0-5281-4D0A-8272-C97F93D246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1CBD-D0F7-4DD3-BFBB-C7BFBF5C30E6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56B0-5281-4D0A-8272-C97F93D246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1CBD-D0F7-4DD3-BFBB-C7BFBF5C30E6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56B0-5281-4D0A-8272-C97F93D246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1CBD-D0F7-4DD3-BFBB-C7BFBF5C30E6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56B0-5281-4D0A-8272-C97F93D246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69B1CBD-D0F7-4DD3-BFBB-C7BFBF5C30E6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36256B0-5281-4D0A-8272-C97F93D24689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karel-iv2.webnode.cz/fotogalerie/blanka-z-valois/" TargetMode="External"/><Relationship Id="rId3" Type="http://schemas.openxmlformats.org/officeDocument/2006/relationships/hyperlink" Target="http://tema.novinky.cz/karlstejn" TargetMode="External"/><Relationship Id="rId7" Type="http://schemas.openxmlformats.org/officeDocument/2006/relationships/hyperlink" Target="http://www.fdb.cz/lidi/457981-eliska-premyslovna.html" TargetMode="External"/><Relationship Id="rId2" Type="http://schemas.openxmlformats.org/officeDocument/2006/relationships/hyperlink" Target="http://www.tyden.cz/rubriky/domaci/skolstvi/univerzita-karlova-je-mezi-procentem-nejlepsich-vysokych-skol-sveta_209671.html?showTab=nejctenejsi-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ingeo.wz.cz/geostezka/geoZajimavost091-korunovacni-klenoty.htm" TargetMode="External"/><Relationship Id="rId5" Type="http://schemas.openxmlformats.org/officeDocument/2006/relationships/hyperlink" Target="http://hlavnimestopraha.webnode.cz/products/aaaaaaaaaaaaa/" TargetMode="External"/><Relationship Id="rId4" Type="http://schemas.openxmlformats.org/officeDocument/2006/relationships/hyperlink" Target="http://www.fototuristika.cz/tips/detail/446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url?sa=i&amp;rct=j&amp;q=&amp;esrc=s&amp;source=images&amp;cd=&amp;cad=rja&amp;uact=8&amp;ved=0ahUKEwi6nZGP5NbMAhVMHxoKHQYsBhEQjRwIBw&amp;url=http%3A%2F%2Ftema.novinky.cz%2Fkarlstejn&amp;bvm=bv.122129774,d.d2s&amp;psig=AFQjCNH7Cmhw74k1q-dZhSATYn4NkcmDeA&amp;ust=1463219650384585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229600" cy="1828800"/>
          </a:xfrm>
        </p:spPr>
        <p:txBody>
          <a:bodyPr/>
          <a:lstStyle/>
          <a:p>
            <a:r>
              <a:rPr lang="cs-CZ" sz="6600" dirty="0" smtClean="0">
                <a:latin typeface="Algerian" panose="04020705040A02060702" pitchFamily="82" charset="0"/>
              </a:rPr>
              <a:t>Karel IV.</a:t>
            </a:r>
            <a:r>
              <a:rPr lang="cs-CZ" dirty="0" smtClean="0">
                <a:latin typeface="Algerian" panose="04020705040A02060702" pitchFamily="82" charset="0"/>
              </a:rPr>
              <a:t/>
            </a:r>
            <a:br>
              <a:rPr lang="cs-CZ" dirty="0" smtClean="0">
                <a:latin typeface="Algerian" panose="04020705040A02060702" pitchFamily="82" charset="0"/>
              </a:rPr>
            </a:br>
            <a:r>
              <a:rPr lang="cs-CZ" dirty="0" smtClean="0">
                <a:latin typeface="Algerian" panose="04020705040A02060702" pitchFamily="82" charset="0"/>
              </a:rPr>
              <a:t>(</a:t>
            </a:r>
            <a:r>
              <a:rPr lang="cs-CZ" sz="4400" dirty="0" smtClean="0">
                <a:latin typeface="Algerian" panose="04020705040A02060702" pitchFamily="82" charset="0"/>
              </a:rPr>
              <a:t>Otec vlasti)</a:t>
            </a:r>
            <a:endParaRPr lang="cs-CZ" dirty="0">
              <a:latin typeface="Algerian" panose="04020705040A02060702" pitchFamily="82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941168"/>
            <a:ext cx="6400800" cy="175260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ytvořil: Dominik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Jašurek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š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kola: Edvarda Beneše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ytvořeno: 13.5.2016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\\NAS-ZSBN\bajtik\Megabajtík\Jašurek Dominik\erb-dominik-jasurek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239685"/>
            <a:ext cx="2952328" cy="2393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6255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</a:p>
          <a:p>
            <a:r>
              <a:rPr lang="cs-CZ" sz="2000" dirty="0">
                <a:hlinkClick r:id="rId2"/>
              </a:rPr>
              <a:t>http://</a:t>
            </a:r>
            <a:r>
              <a:rPr lang="cs-CZ" sz="2000" dirty="0" smtClean="0">
                <a:hlinkClick r:id="rId2"/>
              </a:rPr>
              <a:t>www.tyden.cz/rubriky/domaci/skolstvi/univerzita-karlova-je-mezi-procentem-nejlepsich-vysokych-skol-sveta_209671.html?showTab=nejctenejsi-7</a:t>
            </a:r>
            <a:endParaRPr lang="cs-CZ" sz="2000" dirty="0" smtClean="0"/>
          </a:p>
          <a:p>
            <a:r>
              <a:rPr lang="cs-CZ" sz="2000" dirty="0">
                <a:hlinkClick r:id="rId3"/>
              </a:rPr>
              <a:t>http://</a:t>
            </a:r>
            <a:r>
              <a:rPr lang="cs-CZ" sz="2000" dirty="0" smtClean="0">
                <a:hlinkClick r:id="rId3"/>
              </a:rPr>
              <a:t>tema.novinky.cz/karlstejn</a:t>
            </a:r>
            <a:endParaRPr lang="cs-CZ" sz="2000" dirty="0" smtClean="0"/>
          </a:p>
          <a:p>
            <a:r>
              <a:rPr lang="cs-CZ" sz="2000" dirty="0">
                <a:hlinkClick r:id="rId4"/>
              </a:rPr>
              <a:t>http://</a:t>
            </a:r>
            <a:r>
              <a:rPr lang="cs-CZ" sz="2000" dirty="0" smtClean="0">
                <a:hlinkClick r:id="rId4"/>
              </a:rPr>
              <a:t>www.fototuristika.cz/tips/detail/446</a:t>
            </a:r>
            <a:endParaRPr lang="cs-CZ" sz="2000" dirty="0" smtClean="0"/>
          </a:p>
          <a:p>
            <a:r>
              <a:rPr lang="cs-CZ" sz="2000" dirty="0">
                <a:hlinkClick r:id="rId5"/>
              </a:rPr>
              <a:t>http://hlavnimestopraha.webnode.cz/products/aaaaaaaaaaaaa</a:t>
            </a:r>
            <a:r>
              <a:rPr lang="cs-CZ" sz="2000" dirty="0" smtClean="0">
                <a:hlinkClick r:id="rId5"/>
              </a:rPr>
              <a:t>/</a:t>
            </a:r>
            <a:endParaRPr lang="cs-CZ" sz="2000" dirty="0" smtClean="0"/>
          </a:p>
          <a:p>
            <a:r>
              <a:rPr lang="cs-CZ" sz="2000" dirty="0">
                <a:hlinkClick r:id="rId6"/>
              </a:rPr>
              <a:t>http://</a:t>
            </a:r>
            <a:r>
              <a:rPr lang="cs-CZ" sz="2000" dirty="0" smtClean="0">
                <a:hlinkClick r:id="rId6"/>
              </a:rPr>
              <a:t>www.mingeo.wz.cz/geostezka/geoZajimavost091-korunovacni-klenoty.htm</a:t>
            </a:r>
            <a:endParaRPr lang="cs-CZ" sz="2000" dirty="0" smtClean="0"/>
          </a:p>
          <a:p>
            <a:r>
              <a:rPr lang="cs-CZ" sz="2000" dirty="0">
                <a:hlinkClick r:id="rId7"/>
              </a:rPr>
              <a:t>http://</a:t>
            </a:r>
            <a:r>
              <a:rPr lang="cs-CZ" sz="2000" dirty="0" smtClean="0">
                <a:hlinkClick r:id="rId7"/>
              </a:rPr>
              <a:t>www.fdb.cz/lidi/457981-eliska-premyslovna.html</a:t>
            </a:r>
            <a:endParaRPr lang="cs-CZ" sz="2000" dirty="0" smtClean="0"/>
          </a:p>
          <a:p>
            <a:r>
              <a:rPr lang="cs-CZ" sz="2000" dirty="0">
                <a:hlinkClick r:id="rId8"/>
              </a:rPr>
              <a:t>http://karel-iv2.webnode.cz/fotogalerie/blanka-z-valois</a:t>
            </a:r>
            <a:r>
              <a:rPr lang="cs-CZ" sz="2000" dirty="0" smtClean="0">
                <a:hlinkClick r:id="rId8"/>
              </a:rPr>
              <a:t>/</a:t>
            </a:r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0447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lgerian" panose="04020705040A02060702" pitchFamily="82" charset="0"/>
              </a:rPr>
              <a:t>Základní informace</a:t>
            </a:r>
            <a:endParaRPr lang="cs-CZ" dirty="0">
              <a:latin typeface="Algerian" panose="04020705040A02060702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arození: 14.5.1316, Praha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mrtí: 29.11.1378, Praha (dožil se 62 let)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tec: Jan Lucemburský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atka: Eliška Přemyslovna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ynastie: Lucemburkové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manželky:	Blanka z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Valois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		Anna Falcká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		Anna Svídnická</a:t>
            </a:r>
          </a:p>
          <a:p>
            <a:pPr marL="13716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	Alžběta Pomořanská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648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04664"/>
            <a:ext cx="8280920" cy="6048672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Děti:	Markéta Lucemburská</a:t>
            </a:r>
          </a:p>
          <a:p>
            <a:pPr marL="1581912" lvl="5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Kateřina Lucemburská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1912" lvl="5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Václav Lucemburský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1912" lvl="5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Alžběta Lucemburská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1912" lvl="5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Václav IV.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1912" lvl="5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Anna Lucemburská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1912" lvl="5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Zikmund Lucemburský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1912" lvl="5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Jan Zhořelecký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1912" lvl="5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Karel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1912" lvl="5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Markéta Lucemburská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1912" lvl="5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Jindřich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1912" lvl="5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1912" lvl="5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88289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lgerian" panose="04020705040A02060702" pitchFamily="82" charset="0"/>
              </a:rPr>
              <a:t>Mládí Karla IV.</a:t>
            </a:r>
            <a:endParaRPr lang="cs-CZ" dirty="0">
              <a:latin typeface="Algerian" panose="04020705040A02060702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Narodil se 14.5.1316 v Praze.</a:t>
            </a:r>
          </a:p>
          <a:p>
            <a:pPr marL="13716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Byl uvězněn na hradě Loket, aby pomocí šlechty</a:t>
            </a:r>
          </a:p>
          <a:p>
            <a:pPr marL="13716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Nebyl dosazen na trůn místo svého otce Jana Lucemburského.</a:t>
            </a:r>
          </a:p>
          <a:p>
            <a:pPr marL="13716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Později byl přemístěn zpět na hrad Křivoklát.</a:t>
            </a:r>
          </a:p>
          <a:p>
            <a:pPr marL="13716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 roce 1323 odjel k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rancouzskému dvoru.</a:t>
            </a:r>
          </a:p>
          <a:p>
            <a:pPr marL="13716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Zde přijal jméno Karel po svém kmotrovi</a:t>
            </a:r>
          </a:p>
          <a:p>
            <a:pPr marL="13716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Karlu IV. Sličnému.</a:t>
            </a:r>
          </a:p>
          <a:p>
            <a:pPr marL="13716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40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lgerian" panose="04020705040A02060702" pitchFamily="82" charset="0"/>
              </a:rPr>
              <a:t>Život u francouzského dvora</a:t>
            </a:r>
            <a:endParaRPr lang="cs-CZ" dirty="0">
              <a:latin typeface="Algerian" panose="04020705040A02060702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709160"/>
          </a:xfrm>
        </p:spPr>
        <p:txBody>
          <a:bodyPr/>
          <a:lstStyle/>
          <a:p>
            <a:pPr marL="13716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Oženil se zde s královou sestřenicí Blankou z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Valois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3716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Svatba proběhla v době korunovace jeho tety Marie</a:t>
            </a:r>
          </a:p>
          <a:p>
            <a:pPr marL="13716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 francouzskou královnu.</a:t>
            </a:r>
          </a:p>
          <a:p>
            <a:pPr marL="13716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Dále ve Francii studoval na univerzitě.</a:t>
            </a:r>
          </a:p>
          <a:p>
            <a:pPr marL="13716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Pobýval zde 7 let.</a:t>
            </a:r>
          </a:p>
          <a:p>
            <a:endParaRPr lang="cs-CZ" dirty="0"/>
          </a:p>
        </p:txBody>
      </p:sp>
      <p:pic>
        <p:nvPicPr>
          <p:cNvPr id="4098" name="Picture 2" descr="http://files.karel-iv2.webnode.cz/200000046-75c8276c32/blanka-z-valo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36912"/>
            <a:ext cx="2487956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5923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lgerian" panose="04020705040A02060702" pitchFamily="82" charset="0"/>
              </a:rPr>
              <a:t>Návrat do Čech</a:t>
            </a:r>
            <a:endParaRPr lang="cs-CZ" dirty="0">
              <a:latin typeface="Algerian" panose="04020705040A02060702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709160"/>
          </a:xfrm>
        </p:spPr>
        <p:txBody>
          <a:bodyPr/>
          <a:lstStyle/>
          <a:p>
            <a:pPr marL="13716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Zpět do Čech se vrátil 1333.</a:t>
            </a:r>
          </a:p>
          <a:p>
            <a:pPr marL="13716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Jeho první zastávkou byl Zbraslavský klášter, kde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tři roky odpočívala jeho matka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Eliška Přemyslovna.</a:t>
            </a:r>
          </a:p>
          <a:p>
            <a:pPr marL="13716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http://img.fdb.cz/obrazky/4966676aee6527c35e79b1551b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924" y="3057719"/>
            <a:ext cx="3093252" cy="380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758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lgerian" panose="04020705040A02060702" pitchFamily="82" charset="0"/>
              </a:rPr>
              <a:t>vláda Karla Iv.</a:t>
            </a:r>
            <a:endParaRPr lang="cs-CZ" dirty="0">
              <a:latin typeface="Algerian" panose="04020705040A02060702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7427168" cy="4709160"/>
          </a:xfrm>
        </p:spPr>
        <p:txBody>
          <a:bodyPr/>
          <a:lstStyle/>
          <a:p>
            <a:pPr marL="13716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Nechal vyrobit nové korunovační klenoty</a:t>
            </a:r>
          </a:p>
          <a:p>
            <a:pPr marL="13716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(Svatováclavské),  zde patří koruna, žezlo a jablko.</a:t>
            </a:r>
          </a:p>
          <a:p>
            <a:pPr marL="137160" indent="0">
              <a:buNone/>
            </a:pPr>
            <a:r>
              <a:rPr lang="cs-CZ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2.9.1347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byl korunován na Českého krále a</a:t>
            </a:r>
          </a:p>
          <a:p>
            <a:pPr marL="137160" indent="0">
              <a:buNone/>
            </a:pPr>
            <a:r>
              <a:rPr lang="cs-CZ" u="sng" dirty="0" smtClean="0">
                <a:latin typeface="Arial" panose="020B0604020202020204" pitchFamily="34" charset="0"/>
                <a:cs typeface="Arial" panose="020B0604020202020204" pitchFamily="34" charset="0"/>
              </a:rPr>
              <a:t>5.4.1355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na Císaře svaté říše římské.</a:t>
            </a:r>
          </a:p>
          <a:p>
            <a:pPr marL="13716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Dále byl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Římsko-německý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král,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Italský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král,</a:t>
            </a:r>
          </a:p>
          <a:p>
            <a:pPr marL="13716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Burgundský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král,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Moravský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markrabě a</a:t>
            </a:r>
          </a:p>
          <a:p>
            <a:pPr marL="13716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Lucemburský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hrabě.</a:t>
            </a:r>
          </a:p>
          <a:p>
            <a:pPr marL="137160" indent="0">
              <a:buNone/>
            </a:pPr>
            <a:endParaRPr lang="cs-CZ" dirty="0"/>
          </a:p>
        </p:txBody>
      </p:sp>
      <p:pic>
        <p:nvPicPr>
          <p:cNvPr id="2050" name="Picture 2" descr="http://www.mingeo.wz.cz/images/cizi/korunaSvatovaclavs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797152"/>
            <a:ext cx="2520280" cy="1890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2023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/>
          <a:lstStyle/>
          <a:p>
            <a:r>
              <a:rPr lang="cs-CZ" dirty="0" smtClean="0">
                <a:latin typeface="Algerian" panose="04020705040A02060702" pitchFamily="82" charset="0"/>
              </a:rPr>
              <a:t>Stavby za doby </a:t>
            </a:r>
            <a:r>
              <a:rPr lang="cs-CZ" dirty="0" err="1" smtClean="0">
                <a:latin typeface="Algerian" panose="04020705040A02060702" pitchFamily="82" charset="0"/>
              </a:rPr>
              <a:t>Karlai</a:t>
            </a:r>
            <a:r>
              <a:rPr lang="cs-CZ" dirty="0" smtClean="0">
                <a:latin typeface="Algerian" panose="04020705040A02060702" pitchFamily="82" charset="0"/>
              </a:rPr>
              <a:t> v.</a:t>
            </a:r>
            <a:endParaRPr lang="cs-CZ" dirty="0">
              <a:latin typeface="Algerian" panose="04020705040A02060702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 smtClean="0"/>
              <a:t>Nové město pražské</a:t>
            </a:r>
          </a:p>
          <a:p>
            <a:pPr marL="137160" indent="0">
              <a:buNone/>
            </a:pPr>
            <a:r>
              <a:rPr lang="cs-CZ" dirty="0" smtClean="0"/>
              <a:t>Katedrála svatého Víta</a:t>
            </a:r>
          </a:p>
          <a:p>
            <a:pPr marL="137160" indent="0">
              <a:buNone/>
            </a:pPr>
            <a:r>
              <a:rPr lang="cs-CZ" dirty="0" smtClean="0"/>
              <a:t>Karlova univerzita</a:t>
            </a:r>
          </a:p>
          <a:p>
            <a:pPr marL="137160" indent="0">
              <a:buNone/>
            </a:pPr>
            <a:r>
              <a:rPr lang="cs-CZ" dirty="0" smtClean="0"/>
              <a:t>Karlštejn</a:t>
            </a:r>
          </a:p>
          <a:p>
            <a:pPr marL="137160" indent="0">
              <a:buNone/>
            </a:pPr>
            <a:r>
              <a:rPr lang="cs-CZ" dirty="0" smtClean="0"/>
              <a:t>Karlův most</a:t>
            </a:r>
          </a:p>
          <a:p>
            <a:pPr marL="137160" indent="0">
              <a:buNone/>
            </a:pPr>
            <a:r>
              <a:rPr lang="cs-CZ" dirty="0" smtClean="0"/>
              <a:t>Hladová zeď</a:t>
            </a:r>
            <a:endParaRPr lang="cs-CZ" dirty="0"/>
          </a:p>
        </p:txBody>
      </p:sp>
      <p:pic>
        <p:nvPicPr>
          <p:cNvPr id="1026" name="Picture 2" descr="http://www.tyden.cz/obrazek/201108/4e4aa9843a5c0/crop-111512-u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964720"/>
            <a:ext cx="2664296" cy="1280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im.novinky.cz/818/248184-top_foto1-3pbh9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501007"/>
            <a:ext cx="2304256" cy="1298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fototuristika.cz/data/wysiwyg/tips/446/image/Hladov%C3%A1_ze%C4%8F_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229200"/>
            <a:ext cx="2160240" cy="1444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files.hlavnimestopraha.webnode.cz/200000149-370e137892/Karl%C5%AFv%20most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799071"/>
            <a:ext cx="3384376" cy="1840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V="1">
            <a:off x="3707904" y="2605010"/>
            <a:ext cx="2088232" cy="3199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2195736" y="3501007"/>
            <a:ext cx="3456384" cy="649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1691680" y="458112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2771800" y="3933056"/>
            <a:ext cx="1440160" cy="8660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347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Algerian" panose="04020705040A02060702" pitchFamily="82" charset="0"/>
              </a:rPr>
              <a:t>DĚkuji</a:t>
            </a:r>
            <a:r>
              <a:rPr lang="cs-CZ" dirty="0" smtClean="0">
                <a:latin typeface="Algerian" panose="04020705040A02060702" pitchFamily="82" charset="0"/>
              </a:rPr>
              <a:t> za pozornost.</a:t>
            </a:r>
            <a:endParaRPr lang="cs-CZ" dirty="0">
              <a:latin typeface="Algerian" panose="04020705040A02060702" pitchFamily="82" charset="0"/>
            </a:endParaRPr>
          </a:p>
        </p:txBody>
      </p:sp>
      <p:pic>
        <p:nvPicPr>
          <p:cNvPr id="5122" name="Picture 2" descr="C:\Users\ucitel\Desktop\f777-karel-iv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96752"/>
            <a:ext cx="5256584" cy="5316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6528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146</TotalTime>
  <Words>255</Words>
  <Application>Microsoft Office PowerPoint</Application>
  <PresentationFormat>Předvádění na obrazovce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Vrchol</vt:lpstr>
      <vt:lpstr>Karel IV. (Otec vlasti)</vt:lpstr>
      <vt:lpstr>Základní informace</vt:lpstr>
      <vt:lpstr>Prezentace aplikace PowerPoint</vt:lpstr>
      <vt:lpstr>Mládí Karla IV.</vt:lpstr>
      <vt:lpstr>Život u francouzského dvora</vt:lpstr>
      <vt:lpstr>Návrat do Čech</vt:lpstr>
      <vt:lpstr>vláda Karla Iv.</vt:lpstr>
      <vt:lpstr>Stavby za doby Karlai v.</vt:lpstr>
      <vt:lpstr>DĚkuji za pozornost.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Karel IV. (Otec vlasti)</dc:title>
  <dc:creator>zak</dc:creator>
  <cp:lastModifiedBy>zak</cp:lastModifiedBy>
  <cp:revision>17</cp:revision>
  <dcterms:created xsi:type="dcterms:W3CDTF">2016-05-13T08:05:53Z</dcterms:created>
  <dcterms:modified xsi:type="dcterms:W3CDTF">2016-05-13T10:32:19Z</dcterms:modified>
</cp:coreProperties>
</file>