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90A256-D267-4044-95F3-50BDA1D0C26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94EA3-3F86-4DF0-9F3C-84468947F3D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atedr%C3%A1la_svat%C3%A9ho_V%C3%ADta,_V%C3%A1clava_a_Vojt%C4%9Bcha" TargetMode="External"/><Relationship Id="rId3" Type="http://schemas.openxmlformats.org/officeDocument/2006/relationships/hyperlink" Target="http://www.minulost.org/archiv/49/manzelky-ceskeho-krale-a-cisare-karla-iv" TargetMode="External"/><Relationship Id="rId7" Type="http://schemas.openxmlformats.org/officeDocument/2006/relationships/hyperlink" Target="https://cs.wikipedia.org/wiki/Karl%C5%A1tejn" TargetMode="External"/><Relationship Id="rId2" Type="http://schemas.openxmlformats.org/officeDocument/2006/relationships/hyperlink" Target="https://cs.wikipedia.org/wiki/Karel_I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hp?hl=cs" TargetMode="External"/><Relationship Id="rId5" Type="http://schemas.openxmlformats.org/officeDocument/2006/relationships/hyperlink" Target="https://cs.wikipedia.org/wiki/Zem%C4%9B_Koruny_%C4%8Desk%C3%A9" TargetMode="External"/><Relationship Id="rId4" Type="http://schemas.openxmlformats.org/officeDocument/2006/relationships/hyperlink" Target="https://cs.wikipedia.org/wiki/Vita_Caroli" TargetMode="External"/><Relationship Id="rId9" Type="http://schemas.openxmlformats.org/officeDocument/2006/relationships/hyperlink" Target="https://cs.wikipedia.org/wiki/Univerzita_Karlov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slide" Target="slide16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Život Karla </a:t>
            </a:r>
            <a:r>
              <a:rPr lang="cs-CZ" dirty="0" err="1" smtClean="0"/>
              <a:t>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Vytvořil: Matěj Just</a:t>
            </a:r>
            <a:endParaRPr lang="cs-C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Alžběta Pomořanská</a:t>
            </a:r>
            <a:endParaRPr lang="cs-CZ" dirty="0"/>
          </a:p>
        </p:txBody>
      </p:sp>
      <p:pic>
        <p:nvPicPr>
          <p:cNvPr id="4" name="Zástupný symbol pro obsah 3" descr="EliskaPomoran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448050" cy="3057525"/>
          </a:xfrm>
        </p:spPr>
      </p:pic>
      <p:pic>
        <p:nvPicPr>
          <p:cNvPr id="5" name="Obrázek 4" descr="Busta_Alzbeta_Pomoran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40140"/>
            <a:ext cx="2880320" cy="407205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1718189" y="4685057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68034" y="5476582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Pečeť Alžběty Pomořanské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Stavby za Karla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 IV. Výrazně rozvinul stavby v českých zemích.</a:t>
            </a:r>
          </a:p>
          <a:p>
            <a:r>
              <a:rPr lang="cs-CZ" dirty="0" smtClean="0"/>
              <a:t>Mezi jeho nejznámější stavby patří:</a:t>
            </a:r>
          </a:p>
          <a:p>
            <a:r>
              <a:rPr lang="cs-CZ" dirty="0" smtClean="0"/>
              <a:t>Chrám sv. Víta</a:t>
            </a:r>
          </a:p>
          <a:p>
            <a:r>
              <a:rPr lang="cs-CZ" dirty="0" smtClean="0"/>
              <a:t>Karlova univerzita</a:t>
            </a:r>
          </a:p>
          <a:p>
            <a:r>
              <a:rPr lang="cs-CZ" dirty="0" smtClean="0"/>
              <a:t>Karlův most</a:t>
            </a:r>
          </a:p>
          <a:p>
            <a:r>
              <a:rPr lang="cs-CZ" dirty="0" smtClean="0"/>
              <a:t>hrad Karlštejn</a:t>
            </a:r>
            <a:endParaRPr lang="cs-CZ" dirty="0"/>
          </a:p>
        </p:txBody>
      </p:sp>
      <p:pic>
        <p:nvPicPr>
          <p:cNvPr id="4" name="Obrázek 3" descr="800px-Praag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013176"/>
            <a:ext cx="2232248" cy="1674186"/>
          </a:xfrm>
          <a:prstGeom prst="rect">
            <a:avLst/>
          </a:prstGeom>
        </p:spPr>
      </p:pic>
      <p:pic>
        <p:nvPicPr>
          <p:cNvPr id="5" name="Obrázek 4" descr="800px-Praha,_Katedrála,_JV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140968"/>
            <a:ext cx="1790723" cy="1772816"/>
          </a:xfrm>
          <a:prstGeom prst="rect">
            <a:avLst/>
          </a:prstGeom>
        </p:spPr>
      </p:pic>
      <p:pic>
        <p:nvPicPr>
          <p:cNvPr id="6" name="Obrázek 5" descr="Zamek_Karlštej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517232"/>
            <a:ext cx="2019226" cy="1340768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>
            <a:off x="3419872" y="508518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203848" y="4437112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3563888" y="3356992"/>
            <a:ext cx="29523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Karlova univerzita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Nejvýznamnější česká vysoká škola</a:t>
            </a:r>
          </a:p>
          <a:p>
            <a:r>
              <a:rPr lang="cs-CZ" dirty="0" smtClean="0"/>
              <a:t>1. univerzita ve střední Evropě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638550" cy="36385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24128" y="3356553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Znak Karlovy univerzity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499992" y="3541658"/>
            <a:ext cx="100811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159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Katedrála sv. Víta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Nejvýznamější</a:t>
            </a:r>
            <a:r>
              <a:rPr lang="cs-CZ" dirty="0" smtClean="0"/>
              <a:t> český katolický kostel a dominanta Pražského hradu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4093800" cy="40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05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Karlštejn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Hrad, který byl postaven k ochraně korunovačních klenotů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4612553" cy="30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5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království za Karla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 IV. Získal mnoho území díky sňatkům, diplomacii i válkám</a:t>
            </a:r>
          </a:p>
          <a:p>
            <a:r>
              <a:rPr lang="cs-CZ" dirty="0" smtClean="0"/>
              <a:t>Zde je nákres českého území v době Karla IV. </a:t>
            </a:r>
            <a:endParaRPr lang="cs-CZ" dirty="0"/>
          </a:p>
        </p:txBody>
      </p:sp>
      <p:pic>
        <p:nvPicPr>
          <p:cNvPr id="4" name="Obrázek 3" descr="Karte_Böhmen_unter_Karl_I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482085"/>
            <a:ext cx="3384376" cy="3375915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>
            <a:off x="3131840" y="4077072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Karlův životopis – Vita </a:t>
            </a:r>
            <a:r>
              <a:rPr lang="cs-CZ" dirty="0" err="1" smtClean="0"/>
              <a:t>Caroli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Vita </a:t>
            </a:r>
            <a:r>
              <a:rPr lang="cs-CZ" dirty="0" err="1" smtClean="0"/>
              <a:t>Caroli</a:t>
            </a:r>
            <a:r>
              <a:rPr lang="cs-CZ" dirty="0" smtClean="0"/>
              <a:t> je autobiografické dílo napsané Karlem IV.</a:t>
            </a:r>
          </a:p>
          <a:p>
            <a:r>
              <a:rPr lang="cs-CZ" dirty="0" smtClean="0"/>
              <a:t>Popisuje jeho mládí v cizině a následný život v Čechách</a:t>
            </a:r>
          </a:p>
          <a:p>
            <a:r>
              <a:rPr lang="cs-CZ" dirty="0" smtClean="0"/>
              <a:t>Poslední kapitola popisuje jeho korunovaci na římského císaře v roce 1346</a:t>
            </a:r>
            <a:endParaRPr lang="cs-CZ" dirty="0"/>
          </a:p>
        </p:txBody>
      </p:sp>
      <p:pic>
        <p:nvPicPr>
          <p:cNvPr id="4" name="Obrázek 3" descr="KAREL4_pouceninastupc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149080"/>
            <a:ext cx="3419872" cy="2421269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 Karla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Roku 1378 ho zlomenina krčku stehenní kosti upoutala na lůžko.</a:t>
            </a:r>
          </a:p>
          <a:p>
            <a:r>
              <a:rPr lang="cs-CZ" dirty="0" smtClean="0"/>
              <a:t>V důsledku toho v </a:t>
            </a:r>
            <a:r>
              <a:rPr lang="cs-CZ" b="1" dirty="0" smtClean="0"/>
              <a:t>pondělí 29. listopadu 1378 </a:t>
            </a:r>
            <a:r>
              <a:rPr lang="cs-CZ" dirty="0" smtClean="0">
                <a:solidFill>
                  <a:srgbClr val="FF0000"/>
                </a:solidFill>
              </a:rPr>
              <a:t>zemřel.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Věnceslav_Černý_-_Smrt_Karla_IV._v_roce_1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573016"/>
            <a:ext cx="3662334" cy="24010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zhlédnutí mé prezentace o Karlu IV.</a:t>
            </a:r>
          </a:p>
          <a:p>
            <a:r>
              <a:rPr lang="cs-CZ" dirty="0" smtClean="0"/>
              <a:t>Doufám, že se vám </a:t>
            </a:r>
            <a:r>
              <a:rPr lang="cs-CZ" dirty="0" err="1" smtClean="0"/>
              <a:t>líbíla</a:t>
            </a:r>
            <a:r>
              <a:rPr lang="cs-CZ" dirty="0" smtClean="0"/>
              <a:t>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hlinkClick r:id="rId2"/>
              </a:rPr>
              <a:t>https://cs.wikipedia.org/wiki/Karel_IV</a:t>
            </a:r>
            <a:r>
              <a:rPr lang="cs-CZ" dirty="0" smtClean="0"/>
              <a:t>.</a:t>
            </a:r>
          </a:p>
          <a:p>
            <a:r>
              <a:rPr lang="cs-CZ" dirty="0" smtClean="0">
                <a:hlinkClick r:id="rId3"/>
              </a:rPr>
              <a:t>http://www.minulost.</a:t>
            </a:r>
            <a:r>
              <a:rPr lang="cs-CZ" dirty="0" err="1" smtClean="0">
                <a:hlinkClick r:id="rId3"/>
              </a:rPr>
              <a:t>org</a:t>
            </a:r>
            <a:r>
              <a:rPr lang="cs-CZ" dirty="0" smtClean="0">
                <a:hlinkClick r:id="rId3"/>
              </a:rPr>
              <a:t>/archiv/49/</a:t>
            </a:r>
            <a:r>
              <a:rPr lang="cs-CZ" dirty="0" err="1" smtClean="0">
                <a:hlinkClick r:id="rId3"/>
              </a:rPr>
              <a:t>manzelky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ceskeho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krale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cisare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karla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iv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https://cs.wikipedia.org/wiki/Vita_Caroli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https://cs.wikipedia.org/wiki/Zem%C4%9B_Koruny_%C4%8Desk%C3%A9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www.google.com/imghp?hl=cs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cs.wikipedia.org/wiki/Karl%C5%A1tejn</a:t>
            </a:r>
            <a:endParaRPr lang="cs-CZ" dirty="0" smtClean="0"/>
          </a:p>
          <a:p>
            <a:r>
              <a:rPr lang="cs-CZ" dirty="0">
                <a:hlinkClick r:id="rId8"/>
              </a:rPr>
              <a:t>https://cs.wikipedia.org/wiki/Katedr%C3%A1la_svat%C3%A9ho_V%C3%ADta,_</a:t>
            </a:r>
            <a:r>
              <a:rPr lang="cs-CZ" dirty="0" smtClean="0">
                <a:hlinkClick r:id="rId8"/>
              </a:rPr>
              <a:t>V%C3%A1clava_a_Vojt%C4%9Bcha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cs.wikipedia.org/wiki/Univerzita_Karlova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0916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hlinkClick r:id="rId2" action="ppaction://hlinksldjump"/>
              </a:rPr>
              <a:t>Erb školy                              </a:t>
            </a:r>
            <a:r>
              <a:rPr lang="cs-CZ" dirty="0" smtClean="0">
                <a:hlinkClick r:id="rId3" action="ppaction://hlinksldjump"/>
              </a:rPr>
              <a:t>                                        </a:t>
            </a:r>
            <a:endParaRPr lang="cs-CZ" dirty="0" smtClean="0"/>
          </a:p>
          <a:p>
            <a:r>
              <a:rPr lang="cs-CZ" dirty="0" smtClean="0">
                <a:hlinkClick r:id="rId4" action="ppaction://hlinksldjump"/>
              </a:rPr>
              <a:t>Kdo byl Karel IV. ? </a:t>
            </a:r>
            <a:endParaRPr lang="cs-CZ" dirty="0" smtClean="0">
              <a:hlinkClick r:id="rId4" action="ppaction://hlinksldjump"/>
            </a:endParaRPr>
          </a:p>
          <a:p>
            <a:r>
              <a:rPr lang="cs-CZ" dirty="0" smtClean="0">
                <a:hlinkClick r:id="rId5" action="ppaction://hlinksldjump"/>
              </a:rPr>
              <a:t>Dětství Karla IV.</a:t>
            </a:r>
            <a:r>
              <a:rPr lang="cs-CZ" dirty="0" smtClean="0">
                <a:hlinkClick r:id="rId5" action="ppaction://hlinksldjump"/>
              </a:rPr>
              <a:t>            </a:t>
            </a:r>
            <a:endParaRPr lang="cs-CZ" dirty="0" smtClean="0"/>
          </a:p>
          <a:p>
            <a:r>
              <a:rPr lang="cs-CZ" dirty="0" smtClean="0">
                <a:hlinkClick r:id="rId6" action="ppaction://hlinksldjump"/>
              </a:rPr>
              <a:t>Manželky Karla IV.            </a:t>
            </a:r>
            <a:endParaRPr lang="cs-CZ" dirty="0" smtClean="0"/>
          </a:p>
          <a:p>
            <a:r>
              <a:rPr lang="cs-CZ" dirty="0" smtClean="0">
                <a:hlinkClick r:id="rId7" action="ppaction://hlinksldjump"/>
              </a:rPr>
              <a:t>Blanka z </a:t>
            </a:r>
            <a:r>
              <a:rPr lang="cs-CZ" dirty="0" err="1" smtClean="0">
                <a:hlinkClick r:id="rId7" action="ppaction://hlinksldjump"/>
              </a:rPr>
              <a:t>Valois</a:t>
            </a:r>
            <a:r>
              <a:rPr lang="cs-CZ" dirty="0" smtClean="0">
                <a:hlinkClick r:id="rId7" action="ppaction://hlinksldjump"/>
              </a:rPr>
              <a:t>                   </a:t>
            </a:r>
            <a:endParaRPr lang="cs-CZ" dirty="0" smtClean="0"/>
          </a:p>
          <a:p>
            <a:r>
              <a:rPr lang="cs-CZ" dirty="0" smtClean="0">
                <a:hlinkClick r:id="rId8" action="ppaction://hlinksldjump"/>
              </a:rPr>
              <a:t>Anna Falcká</a:t>
            </a:r>
            <a:endParaRPr lang="cs-CZ" dirty="0" smtClean="0"/>
          </a:p>
          <a:p>
            <a:r>
              <a:rPr lang="cs-CZ" dirty="0" smtClean="0">
                <a:hlinkClick r:id="rId9" action="ppaction://hlinksldjump"/>
              </a:rPr>
              <a:t>Anna </a:t>
            </a:r>
            <a:r>
              <a:rPr lang="cs-CZ" dirty="0" err="1" smtClean="0">
                <a:hlinkClick r:id="rId9" action="ppaction://hlinksldjump"/>
              </a:rPr>
              <a:t>Svídnická</a:t>
            </a:r>
            <a:endParaRPr lang="cs-CZ" dirty="0" smtClean="0"/>
          </a:p>
          <a:p>
            <a:r>
              <a:rPr lang="cs-CZ" dirty="0" smtClean="0">
                <a:hlinkClick r:id="rId10" action="ppaction://hlinksldjump"/>
              </a:rPr>
              <a:t>Alžběta Pomořanská</a:t>
            </a:r>
            <a:endParaRPr lang="cs-CZ" dirty="0" smtClean="0"/>
          </a:p>
          <a:p>
            <a:r>
              <a:rPr lang="cs-CZ" dirty="0" smtClean="0">
                <a:hlinkClick r:id="rId11" action="ppaction://hlinksldjump"/>
              </a:rPr>
              <a:t>Stavby za Karla IV</a:t>
            </a:r>
            <a:r>
              <a:rPr lang="cs-CZ" dirty="0" smtClean="0">
                <a:hlinkClick r:id="rId11" action="ppaction://hlinksldjump"/>
              </a:rPr>
              <a:t>.</a:t>
            </a:r>
          </a:p>
          <a:p>
            <a:r>
              <a:rPr lang="cs-CZ" dirty="0" smtClean="0">
                <a:hlinkClick r:id="rId12" action="ppaction://hlinksldjump"/>
              </a:rPr>
              <a:t>Karlova univerzita</a:t>
            </a:r>
            <a:endParaRPr lang="cs-CZ" dirty="0" smtClean="0"/>
          </a:p>
          <a:p>
            <a:r>
              <a:rPr lang="cs-CZ" dirty="0" smtClean="0">
                <a:hlinkClick r:id="rId13" action="ppaction://hlinksldjump"/>
              </a:rPr>
              <a:t>Katedrála sv. Víta</a:t>
            </a:r>
            <a:endParaRPr lang="cs-CZ" dirty="0" smtClean="0"/>
          </a:p>
          <a:p>
            <a:r>
              <a:rPr lang="cs-CZ" dirty="0" smtClean="0">
                <a:hlinkClick r:id="rId14" action="ppaction://hlinksldjump"/>
              </a:rPr>
              <a:t>Karlštejn</a:t>
            </a:r>
            <a:endParaRPr lang="cs-CZ" dirty="0" smtClean="0">
              <a:hlinkClick r:id="rId11" action="ppaction://hlinksldjump"/>
            </a:endParaRPr>
          </a:p>
          <a:p>
            <a:r>
              <a:rPr lang="cs-CZ" dirty="0" smtClean="0">
                <a:hlinkClick r:id="rId15" action="ppaction://hlinksldjump"/>
              </a:rPr>
              <a:t>České </a:t>
            </a:r>
            <a:r>
              <a:rPr lang="cs-CZ" dirty="0" smtClean="0">
                <a:hlinkClick r:id="rId15" action="ppaction://hlinksldjump"/>
              </a:rPr>
              <a:t>království za Karla IV</a:t>
            </a:r>
            <a:r>
              <a:rPr lang="cs-CZ" dirty="0" smtClean="0">
                <a:hlinkClick r:id="rId15" action="ppaction://hlinksldjump"/>
              </a:rPr>
              <a:t>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Životopis Karla IV.</a:t>
            </a:r>
            <a:endParaRPr lang="cs-CZ" dirty="0" smtClean="0"/>
          </a:p>
          <a:p>
            <a:r>
              <a:rPr lang="cs-CZ" dirty="0" smtClean="0">
                <a:hlinkClick r:id="rId16" action="ppaction://hlinksldjump"/>
              </a:rPr>
              <a:t>Smrt Karla IV.</a:t>
            </a:r>
            <a:endParaRPr lang="cs-CZ" dirty="0" smtClean="0"/>
          </a:p>
          <a:p>
            <a:r>
              <a:rPr lang="cs-CZ" dirty="0" smtClean="0">
                <a:hlinkClick r:id="rId17" action="ppaction://hlinksldjump"/>
              </a:rPr>
              <a:t>Poděkování</a:t>
            </a:r>
            <a:endParaRPr lang="cs-CZ" dirty="0" smtClean="0"/>
          </a:p>
          <a:p>
            <a:r>
              <a:rPr lang="cs-CZ" dirty="0" smtClean="0">
                <a:hlinkClick r:id="rId18" action="ppaction://hlinksldjump"/>
              </a:rPr>
              <a:t>Zdroje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Erb školy</a:t>
            </a:r>
            <a:endParaRPr lang="cs-CZ" dirty="0"/>
          </a:p>
        </p:txBody>
      </p:sp>
      <p:pic>
        <p:nvPicPr>
          <p:cNvPr id="4" name="Zástupný symbol pro obsah 3" descr="er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307215" cy="484171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byl Karel IV.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 IV. byl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český král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římsko-německý král </a:t>
            </a:r>
            <a:r>
              <a:rPr lang="cs-CZ" dirty="0" smtClean="0"/>
              <a:t>a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římský císař.</a:t>
            </a:r>
          </a:p>
          <a:p>
            <a:r>
              <a:rPr lang="cs-CZ" dirty="0" smtClean="0"/>
              <a:t>Narodil se roku 1316 a zemřel v roce 1378</a:t>
            </a:r>
          </a:p>
          <a:p>
            <a:r>
              <a:rPr lang="cs-CZ" dirty="0" smtClean="0"/>
              <a:t>Je to náš nejvýznamnější panovník</a:t>
            </a:r>
            <a:endParaRPr lang="cs-CZ" dirty="0"/>
          </a:p>
        </p:txBody>
      </p:sp>
      <p:pic>
        <p:nvPicPr>
          <p:cNvPr id="4" name="Obrázek 3" descr="Charles_IV-John_Ocko_votive_picture-frag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429000"/>
            <a:ext cx="2277347" cy="32129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 Karla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 IV. Byl synem </a:t>
            </a:r>
            <a:r>
              <a:rPr lang="cs-CZ" dirty="0" smtClean="0">
                <a:solidFill>
                  <a:srgbClr val="C00000"/>
                </a:solidFill>
              </a:rPr>
              <a:t>Elišky Přemyslovny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B0F0"/>
                </a:solidFill>
              </a:rPr>
              <a:t>Jana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F0"/>
                </a:solidFill>
              </a:rPr>
              <a:t>Lucemburského</a:t>
            </a:r>
          </a:p>
          <a:p>
            <a:r>
              <a:rPr lang="cs-CZ" dirty="0" smtClean="0"/>
              <a:t>Jeho otec ho nechal převést do Francie, kde byl vzděláván</a:t>
            </a:r>
          </a:p>
          <a:p>
            <a:r>
              <a:rPr lang="cs-CZ" dirty="0" smtClean="0"/>
              <a:t>Zde mu také dali jméno </a:t>
            </a:r>
            <a:r>
              <a:rPr lang="cs-CZ" b="1" dirty="0" smtClean="0"/>
              <a:t>Karel</a:t>
            </a:r>
            <a:r>
              <a:rPr lang="cs-CZ" dirty="0" smtClean="0"/>
              <a:t>. (Dříve se jmenoval Václav)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49080"/>
            <a:ext cx="2088232" cy="24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5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Manželky Karla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1. Markéta Blanka z </a:t>
            </a:r>
            <a:r>
              <a:rPr lang="cs-CZ" i="1" dirty="0" err="1" smtClean="0"/>
              <a:t>Valois</a:t>
            </a:r>
            <a:r>
              <a:rPr lang="cs-CZ" i="1" dirty="0" smtClean="0"/>
              <a:t> (1316–1.8.1348) </a:t>
            </a:r>
            <a:br>
              <a:rPr lang="cs-CZ" i="1" dirty="0" smtClean="0"/>
            </a:br>
            <a:r>
              <a:rPr lang="cs-CZ" i="1" dirty="0" smtClean="0"/>
              <a:t>2. Anna Falcká (26.9.1329–2.2­.1353) </a:t>
            </a:r>
            <a:br>
              <a:rPr lang="cs-CZ" i="1" dirty="0" smtClean="0"/>
            </a:br>
            <a:r>
              <a:rPr lang="cs-CZ" i="1" dirty="0" smtClean="0"/>
              <a:t>3. Anna </a:t>
            </a:r>
            <a:r>
              <a:rPr lang="cs-CZ" i="1" dirty="0" err="1" smtClean="0"/>
              <a:t>Svídnická</a:t>
            </a:r>
            <a:r>
              <a:rPr lang="cs-CZ" i="1" dirty="0" smtClean="0"/>
              <a:t> (1339–11.7.1362) </a:t>
            </a:r>
            <a:br>
              <a:rPr lang="cs-CZ" i="1" dirty="0" smtClean="0"/>
            </a:br>
            <a:r>
              <a:rPr lang="cs-CZ" i="1" dirty="0" smtClean="0"/>
              <a:t>4. Eliška Pomořanská (1347–14.2.1393)</a:t>
            </a:r>
          </a:p>
          <a:p>
            <a:endParaRPr lang="cs-CZ" i="1" dirty="0" smtClean="0"/>
          </a:p>
          <a:p>
            <a:r>
              <a:rPr lang="cs-CZ" dirty="0" smtClean="0"/>
              <a:t>Z jeho manželství vzešlo 12 dětí</a:t>
            </a:r>
          </a:p>
          <a:p>
            <a:r>
              <a:rPr lang="cs-CZ" dirty="0" smtClean="0"/>
              <a:t>Poprvé se oženil v sedmi letech</a:t>
            </a:r>
          </a:p>
          <a:p>
            <a:r>
              <a:rPr lang="cs-CZ" dirty="0" smtClean="0"/>
              <a:t>Další ženy si vybíral z politických důvodů</a:t>
            </a:r>
            <a:endParaRPr lang="cs-CZ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Blanka z </a:t>
            </a:r>
            <a:r>
              <a:rPr lang="cs-CZ" dirty="0" err="1" smtClean="0"/>
              <a:t>Valois</a:t>
            </a:r>
            <a:endParaRPr lang="cs-CZ" dirty="0"/>
          </a:p>
        </p:txBody>
      </p:sp>
      <p:pic>
        <p:nvPicPr>
          <p:cNvPr id="4" name="Zástupný symbol pro obsah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2232322" cy="2232322"/>
          </a:xfrm>
        </p:spPr>
      </p:pic>
      <p:pic>
        <p:nvPicPr>
          <p:cNvPr id="5" name="Obrázek 4" descr="Busta_Blanka_z_Valo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4500976" cy="28658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Anna Falcká</a:t>
            </a:r>
            <a:endParaRPr lang="cs-CZ" dirty="0"/>
          </a:p>
        </p:txBody>
      </p:sp>
      <p:pic>
        <p:nvPicPr>
          <p:cNvPr id="4" name="Zástupný symbol pro obsah 3" descr="Busta_Anna_Falck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4099520" cy="3223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Anna </a:t>
            </a:r>
            <a:r>
              <a:rPr lang="cs-CZ" dirty="0" err="1" smtClean="0"/>
              <a:t>Svídnická</a:t>
            </a:r>
            <a:endParaRPr lang="cs-CZ" dirty="0"/>
          </a:p>
        </p:txBody>
      </p:sp>
      <p:pic>
        <p:nvPicPr>
          <p:cNvPr id="4" name="Zástupný symbol pro obsah 3" descr="Busta_Anna_Svidnic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3583268" cy="489653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361</Words>
  <Application>Microsoft Office PowerPoint</Application>
  <PresentationFormat>Předvádění na obrazovce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Vrchol</vt:lpstr>
      <vt:lpstr>Život Karla iv.</vt:lpstr>
      <vt:lpstr>Osnova</vt:lpstr>
      <vt:lpstr>Erb školy</vt:lpstr>
      <vt:lpstr>Kdo byl Karel IV. ?</vt:lpstr>
      <vt:lpstr>Dětství Karla IV.</vt:lpstr>
      <vt:lpstr>Manželky Karla IV.</vt:lpstr>
      <vt:lpstr>Blanka z Valois</vt:lpstr>
      <vt:lpstr>Anna Falcká</vt:lpstr>
      <vt:lpstr>Anna Svídnická</vt:lpstr>
      <vt:lpstr>Alžběta Pomořanská</vt:lpstr>
      <vt:lpstr>Stavby za Karla IV.</vt:lpstr>
      <vt:lpstr>Karlova univerzita</vt:lpstr>
      <vt:lpstr>Katedrála sv. Víta</vt:lpstr>
      <vt:lpstr>Karlštejn</vt:lpstr>
      <vt:lpstr>České království za Karla IV.</vt:lpstr>
      <vt:lpstr>Karlův životopis – Vita Caroli</vt:lpstr>
      <vt:lpstr>Smrt Karla IV.</vt:lpstr>
      <vt:lpstr>Poděkování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Karla iv.</dc:title>
  <dc:creator>Zak</dc:creator>
  <cp:lastModifiedBy>Učitel</cp:lastModifiedBy>
  <cp:revision>10</cp:revision>
  <dcterms:created xsi:type="dcterms:W3CDTF">2016-05-13T08:01:29Z</dcterms:created>
  <dcterms:modified xsi:type="dcterms:W3CDTF">2016-05-13T09:47:19Z</dcterms:modified>
</cp:coreProperties>
</file>