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672B04-2D95-433F-9D16-9E51D2CDBE91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96E465A-F9A2-4B8A-97EC-3677545A279A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arel_IV" TargetMode="External"/><Relationship Id="rId7" Type="http://schemas.openxmlformats.org/officeDocument/2006/relationships/slide" Target="slide2.xml"/><Relationship Id="rId2" Type="http://schemas.openxmlformats.org/officeDocument/2006/relationships/hyperlink" Target="http://otecvlasti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z/imghp?hl=cs&amp;ei=PZg1V83-D8TaU8_mhcAC&amp;ved=0EKouCAIoAQ" TargetMode="External"/><Relationship Id="rId5" Type="http://schemas.openxmlformats.org/officeDocument/2006/relationships/hyperlink" Target="http://www.webmagazin.cz/index.php?stype=all&amp;id=13910" TargetMode="External"/><Relationship Id="rId4" Type="http://schemas.openxmlformats.org/officeDocument/2006/relationships/hyperlink" Target="http://www.panovnici.cz/karel-i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1600" y="669758"/>
            <a:ext cx="7772400" cy="1470025"/>
          </a:xfrm>
        </p:spPr>
        <p:txBody>
          <a:bodyPr/>
          <a:lstStyle/>
          <a:p>
            <a:r>
              <a:rPr lang="cs-CZ" dirty="0" smtClean="0"/>
              <a:t>Život Karla IV.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3009" y="5380143"/>
            <a:ext cx="7406640" cy="1752600"/>
          </a:xfrm>
        </p:spPr>
        <p:txBody>
          <a:bodyPr/>
          <a:lstStyle/>
          <a:p>
            <a:r>
              <a:rPr lang="cs-CZ" dirty="0" smtClean="0"/>
              <a:t>Kateřina Kadlecová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96" y="0"/>
            <a:ext cx="4833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9783"/>
            <a:ext cx="266429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19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cs-CZ" dirty="0" smtClean="0"/>
              <a:t>Nechal založit :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Nové </a:t>
            </a:r>
            <a:r>
              <a:rPr lang="cs-CZ" dirty="0">
                <a:solidFill>
                  <a:schemeClr val="accent5"/>
                </a:solidFill>
              </a:rPr>
              <a:t>M</a:t>
            </a:r>
            <a:r>
              <a:rPr lang="cs-CZ" dirty="0" smtClean="0">
                <a:solidFill>
                  <a:schemeClr val="accent5"/>
                </a:solidFill>
              </a:rPr>
              <a:t>ěsto pražské </a:t>
            </a:r>
            <a:r>
              <a:rPr lang="cs-CZ" dirty="0" smtClean="0"/>
              <a:t>(noví měšťané byli na 12 let osvobozeni od poplatků)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Katedrála sv. Víta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Karlova univerzita </a:t>
            </a:r>
            <a:r>
              <a:rPr lang="cs-CZ" dirty="0" smtClean="0"/>
              <a:t>(1. v Evropě)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Hrad </a:t>
            </a:r>
            <a:r>
              <a:rPr lang="cs-CZ" dirty="0" err="1" smtClean="0">
                <a:solidFill>
                  <a:schemeClr val="accent5"/>
                </a:solidFill>
              </a:rPr>
              <a:t>Karlštějn</a:t>
            </a:r>
            <a:r>
              <a:rPr lang="cs-CZ" dirty="0" smtClean="0">
                <a:solidFill>
                  <a:schemeClr val="accent5"/>
                </a:solidFill>
              </a:rPr>
              <a:t> </a:t>
            </a:r>
            <a:r>
              <a:rPr lang="cs-CZ" dirty="0" smtClean="0"/>
              <a:t>(jeho stavba trvala pouhých 7 let)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Karlův most </a:t>
            </a:r>
            <a:r>
              <a:rPr lang="cs-CZ" dirty="0" smtClean="0"/>
              <a:t>(dříve se jmenoval Kamenný, základní kámen byl položen 9.července roku 1357) 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Kaple sv. kříže na </a:t>
            </a:r>
            <a:r>
              <a:rPr lang="cs-CZ" dirty="0" err="1" smtClean="0">
                <a:solidFill>
                  <a:schemeClr val="accent5"/>
                </a:solidFill>
              </a:rPr>
              <a:t>Karlštějně</a:t>
            </a:r>
            <a:endParaRPr lang="cs-CZ" dirty="0" smtClean="0">
              <a:solidFill>
                <a:schemeClr val="accent5"/>
              </a:solidFill>
            </a:endParaRP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Hladová zeď</a:t>
            </a:r>
          </a:p>
          <a:p>
            <a:pPr marL="82296" indent="0">
              <a:buNone/>
            </a:pPr>
            <a:r>
              <a:rPr lang="cs-CZ" dirty="0" smtClean="0">
                <a:solidFill>
                  <a:schemeClr val="accent5"/>
                </a:solidFill>
              </a:rPr>
              <a:t>Staroměstská Mostecká věž</a:t>
            </a:r>
          </a:p>
        </p:txBody>
      </p:sp>
      <p:sp>
        <p:nvSpPr>
          <p:cNvPr id="4" name="Zahnutá šipka doleva 3">
            <a:hlinkClick r:id="rId2" action="ppaction://hlinksldjump"/>
          </p:cNvPr>
          <p:cNvSpPr/>
          <p:nvPr/>
        </p:nvSpPr>
        <p:spPr>
          <a:xfrm>
            <a:off x="179512" y="5877272"/>
            <a:ext cx="504056" cy="79208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5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09780"/>
            <a:ext cx="8682168" cy="6548220"/>
          </a:xfrm>
        </p:spPr>
        <p:txBody>
          <a:bodyPr>
            <a:normAutofit/>
          </a:bodyPr>
          <a:lstStyle/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r>
              <a:rPr lang="cs-CZ" sz="2400" dirty="0" smtClean="0"/>
              <a:t>Karlův most                               Katedrála sv. Víta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Karlova univerzita                        </a:t>
            </a:r>
            <a:r>
              <a:rPr lang="cs-CZ" sz="2400" dirty="0" err="1" smtClean="0"/>
              <a:t>Karlštějn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026158" cy="26824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9780"/>
            <a:ext cx="4057956" cy="2705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43" y="3600891"/>
            <a:ext cx="4055943" cy="2477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04" y="3600891"/>
            <a:ext cx="4165054" cy="2346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ahnutá šipka doleva 3">
            <a:hlinkClick r:id="rId6" action="ppaction://hlinksldjump"/>
          </p:cNvPr>
          <p:cNvSpPr/>
          <p:nvPr/>
        </p:nvSpPr>
        <p:spPr>
          <a:xfrm>
            <a:off x="107504" y="6425480"/>
            <a:ext cx="273139" cy="40466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700 let od jeho narození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cs-CZ" dirty="0" smtClean="0"/>
              <a:t>Tento rok slavíme výročí 700 let od narození Karla </a:t>
            </a:r>
            <a:r>
              <a:rPr lang="cs-CZ" dirty="0" smtClean="0"/>
              <a:t>IV.</a:t>
            </a:r>
            <a:endParaRPr lang="cs-CZ" dirty="0" smtClean="0"/>
          </a:p>
          <a:p>
            <a:pPr marL="82296" indent="0">
              <a:buNone/>
            </a:pPr>
            <a:r>
              <a:rPr lang="cs-CZ" dirty="0"/>
              <a:t>Program národních </a:t>
            </a:r>
            <a:r>
              <a:rPr lang="cs-CZ" dirty="0" smtClean="0"/>
              <a:t>výročí je </a:t>
            </a:r>
            <a:r>
              <a:rPr lang="cs-CZ" dirty="0"/>
              <a:t>skutečně bohatý a pestrý, protože do něj vstupuje svou aktivitou celá řada měst, institucí a </a:t>
            </a:r>
            <a:r>
              <a:rPr lang="cs-CZ" dirty="0" smtClean="0"/>
              <a:t>organizací. 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57601"/>
            <a:ext cx="3467057" cy="259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ahnutá šipka doleva 3">
            <a:hlinkClick r:id="rId3" action="ppaction://hlinksldjump"/>
          </p:cNvPr>
          <p:cNvSpPr/>
          <p:nvPr/>
        </p:nvSpPr>
        <p:spPr>
          <a:xfrm>
            <a:off x="179512" y="5949280"/>
            <a:ext cx="504056" cy="79988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84847"/>
            <a:ext cx="7848872" cy="1656184"/>
          </a:xfrm>
        </p:spPr>
        <p:txBody>
          <a:bodyPr>
            <a:normAutofit/>
          </a:bodyPr>
          <a:lstStyle/>
          <a:p>
            <a:r>
              <a:rPr lang="cs-CZ" sz="5400" dirty="0" smtClean="0"/>
              <a:t>DĚKUJI ZA ZHLÉDNUTÍ</a:t>
            </a:r>
            <a:endParaRPr lang="cs-CZ" sz="5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5920" y="1700808"/>
            <a:ext cx="7498080" cy="48006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6000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hnutá šipka doleva 3">
            <a:hlinkClick r:id="rId3" action="ppaction://hlinksldjump"/>
          </p:cNvPr>
          <p:cNvSpPr/>
          <p:nvPr/>
        </p:nvSpPr>
        <p:spPr>
          <a:xfrm>
            <a:off x="179512" y="5949280"/>
            <a:ext cx="504056" cy="79208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3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http://otecvlasti.eu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https://cs.wikipedia.org/wiki/</a:t>
            </a:r>
            <a:r>
              <a:rPr lang="cs-CZ" dirty="0" err="1">
                <a:hlinkClick r:id="rId3"/>
              </a:rPr>
              <a:t>Karel_IV</a:t>
            </a:r>
            <a:r>
              <a:rPr lang="cs-CZ" dirty="0" smtClean="0"/>
              <a:t>.</a:t>
            </a:r>
          </a:p>
          <a:p>
            <a:r>
              <a:rPr lang="cs-CZ" dirty="0">
                <a:hlinkClick r:id="rId4"/>
              </a:rPr>
              <a:t>http://</a:t>
            </a:r>
            <a:r>
              <a:rPr lang="cs-CZ" dirty="0" smtClean="0">
                <a:hlinkClick r:id="rId4"/>
              </a:rPr>
              <a:t>www.panovnici.cz/karel-iv</a:t>
            </a:r>
            <a:endParaRPr lang="cs-CZ" dirty="0" smtClean="0"/>
          </a:p>
          <a:p>
            <a:r>
              <a:rPr lang="cs-CZ" dirty="0">
                <a:hlinkClick r:id="rId5"/>
              </a:rPr>
              <a:t>http://</a:t>
            </a:r>
            <a:r>
              <a:rPr lang="cs-CZ" dirty="0" smtClean="0">
                <a:hlinkClick r:id="rId5"/>
              </a:rPr>
              <a:t>www.webmagazin.cz/index.php?stype=all&amp;id=13910</a:t>
            </a:r>
            <a:endParaRPr lang="cs-CZ" dirty="0" smtClean="0"/>
          </a:p>
          <a:p>
            <a:r>
              <a:rPr lang="cs-CZ" dirty="0">
                <a:hlinkClick r:id="rId6"/>
              </a:rPr>
              <a:t>https://</a:t>
            </a:r>
            <a:r>
              <a:rPr lang="cs-CZ" dirty="0" smtClean="0">
                <a:hlinkClick r:id="rId6"/>
              </a:rPr>
              <a:t>www.google.cz/imghp?hl=cs&amp;ei=PZg1V83-D8TaU8_mhcAC&amp;ved=0EKouCAIoAQ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ahnutá šipka doleva 3">
            <a:hlinkClick r:id="rId7" action="ppaction://hlinksldjump"/>
          </p:cNvPr>
          <p:cNvSpPr/>
          <p:nvPr/>
        </p:nvSpPr>
        <p:spPr>
          <a:xfrm>
            <a:off x="179512" y="5877272"/>
            <a:ext cx="576064" cy="79208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5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98080" cy="1143000"/>
          </a:xfrm>
        </p:spPr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400600"/>
          </a:xfrm>
        </p:spPr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cs-CZ" dirty="0" smtClean="0">
                <a:hlinkClick r:id="rId2" action="ppaction://hlinksldjump"/>
              </a:rPr>
              <a:t>Karel IV.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3" action="ppaction://hlinksldjump"/>
              </a:rPr>
              <a:t>Dětství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4" action="ppaction://hlinksldjump"/>
              </a:rPr>
              <a:t>Vzdělání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5" action="ppaction://hlinksldjump"/>
              </a:rPr>
              <a:t>Získávání území – sňatky </a:t>
            </a:r>
            <a:endParaRPr lang="cs-CZ" dirty="0" smtClean="0"/>
          </a:p>
          <a:p>
            <a:pPr marL="82296" indent="0">
              <a:buNone/>
            </a:pPr>
            <a:r>
              <a:rPr lang="cs-CZ" dirty="0">
                <a:hlinkClick r:id="rId6" action="ppaction://hlinksldjump"/>
              </a:rPr>
              <a:t>Získávání území – sňatky </a:t>
            </a:r>
            <a:r>
              <a:rPr lang="cs-CZ" dirty="0" smtClean="0">
                <a:hlinkClick r:id="rId6" action="ppaction://hlinksldjump"/>
              </a:rPr>
              <a:t>2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7" action="ppaction://hlinksldjump"/>
              </a:rPr>
              <a:t>Jeho manželky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8" action="ppaction://hlinksldjump"/>
              </a:rPr>
              <a:t>Děti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9" action="ppaction://hlinksldjump"/>
              </a:rPr>
              <a:t>Stavby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10" action="ppaction://hlinksldjump"/>
              </a:rPr>
              <a:t>Obrázky staveb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11" action="ppaction://hlinksldjump"/>
              </a:rPr>
              <a:t>700 let od jeho narození 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12" action="ppaction://hlinksldjump"/>
              </a:rPr>
              <a:t>Závěr</a:t>
            </a:r>
            <a:endParaRPr lang="cs-CZ" dirty="0" smtClean="0"/>
          </a:p>
          <a:p>
            <a:pPr marL="82296" indent="0">
              <a:buNone/>
            </a:pPr>
            <a:r>
              <a:rPr lang="cs-CZ" dirty="0" smtClean="0">
                <a:hlinkClick r:id="rId13" action="ppaction://hlinksldjump"/>
              </a:rPr>
              <a:t>Zdroje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2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+mn-lt"/>
              </a:rPr>
              <a:t>Karel IV. </a:t>
            </a:r>
            <a:endParaRPr lang="cs-CZ" sz="4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Patří k nejvýznamnějším českým panovníkům.</a:t>
            </a:r>
          </a:p>
          <a:p>
            <a:pPr marL="0" indent="0">
              <a:buNone/>
            </a:pPr>
            <a:r>
              <a:rPr lang="cs-CZ" dirty="0"/>
              <a:t>Byl to první český král, který se stal také císařem </a:t>
            </a:r>
            <a:r>
              <a:rPr lang="cs-CZ" dirty="0" smtClean="0"/>
              <a:t>Svaté říše </a:t>
            </a:r>
            <a:r>
              <a:rPr lang="cs-CZ" dirty="0" smtClean="0"/>
              <a:t>římské.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Pocházel z dynastie                          </a:t>
            </a:r>
            <a:r>
              <a:rPr lang="cs-CZ" dirty="0" smtClean="0"/>
              <a:t>Lucemburků.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Narodil se 14. května 1316</a:t>
            </a:r>
          </a:p>
          <a:p>
            <a:pPr marL="0" indent="0">
              <a:buNone/>
            </a:pPr>
            <a:r>
              <a:rPr lang="cs-CZ" dirty="0" smtClean="0"/>
              <a:t>Zemřel 29. listopadu 1378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448272" cy="3454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ahnutá šipka doleva 3">
            <a:hlinkClick r:id="rId3" action="ppaction://hlinksldjump"/>
          </p:cNvPr>
          <p:cNvSpPr/>
          <p:nvPr/>
        </p:nvSpPr>
        <p:spPr>
          <a:xfrm>
            <a:off x="179512" y="5877272"/>
            <a:ext cx="576064" cy="78982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7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/>
          <a:lstStyle/>
          <a:p>
            <a:r>
              <a:rPr lang="cs-CZ" dirty="0" smtClean="0"/>
              <a:t>Dětství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616" y="141277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800" dirty="0" smtClean="0"/>
              <a:t>Karel IV. je nejstarší syn Jana Lucemburského a Elišky Přemyslovny.</a:t>
            </a:r>
          </a:p>
          <a:p>
            <a:pPr marL="82296" indent="0">
              <a:buNone/>
            </a:pPr>
            <a:r>
              <a:rPr lang="cs-CZ" sz="2800" dirty="0"/>
              <a:t>Jako malý čelil Karel rozporům svých rodičů, které zapříčinily, že byl </a:t>
            </a:r>
            <a:r>
              <a:rPr lang="cs-CZ" sz="2800" dirty="0" smtClean="0"/>
              <a:t>odloučen </a:t>
            </a:r>
            <a:r>
              <a:rPr lang="cs-CZ" sz="2800" dirty="0"/>
              <a:t>od matky a ukrýván na hradě Loket a poté na </a:t>
            </a:r>
            <a:r>
              <a:rPr lang="cs-CZ" sz="2800" dirty="0" smtClean="0"/>
              <a:t>Křivoklátě.</a:t>
            </a:r>
            <a:endParaRPr lang="cs-CZ" sz="2800" dirty="0" smtClean="0"/>
          </a:p>
          <a:p>
            <a:pPr marL="82296" indent="0">
              <a:buNone/>
            </a:pPr>
            <a:r>
              <a:rPr lang="cs-CZ" sz="2800" dirty="0"/>
              <a:t>V roce 1323 ho otec předal na vychování francouzskému dvoru.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25" y="4161284"/>
            <a:ext cx="2012475" cy="269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562806"/>
            <a:ext cx="2402210" cy="2166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hnutá šipka doleva 3">
            <a:hlinkClick r:id="rId4" action="ppaction://hlinksldjump"/>
          </p:cNvPr>
          <p:cNvSpPr/>
          <p:nvPr/>
        </p:nvSpPr>
        <p:spPr>
          <a:xfrm>
            <a:off x="107504" y="5645871"/>
            <a:ext cx="648072" cy="951481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Vzdělání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41277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cs-CZ" sz="2800" dirty="0"/>
              <a:t>Ve Francii na pařížské univerzitě studoval </a:t>
            </a:r>
            <a:r>
              <a:rPr lang="cs-CZ" sz="2800" dirty="0" smtClean="0"/>
              <a:t>svobodná </a:t>
            </a:r>
            <a:r>
              <a:rPr lang="cs-CZ" sz="2800" dirty="0"/>
              <a:t>umění a učil se vladaření</a:t>
            </a:r>
            <a:r>
              <a:rPr lang="cs-CZ" sz="2800" dirty="0" smtClean="0"/>
              <a:t>.</a:t>
            </a:r>
          </a:p>
          <a:p>
            <a:pPr marL="82296" indent="0">
              <a:buNone/>
            </a:pPr>
            <a:r>
              <a:rPr lang="cs-CZ" sz="2800" dirty="0" smtClean="0"/>
              <a:t>Uměl </a:t>
            </a:r>
            <a:r>
              <a:rPr lang="cs-CZ" sz="2800" dirty="0"/>
              <a:t>číst a psát, to nebylo v té době u panovníků běžné. </a:t>
            </a:r>
            <a:endParaRPr lang="cs-CZ" sz="2800" dirty="0" smtClean="0"/>
          </a:p>
          <a:p>
            <a:pPr marL="82296" indent="0">
              <a:buNone/>
            </a:pPr>
            <a:r>
              <a:rPr lang="cs-CZ" sz="2800" dirty="0" smtClean="0"/>
              <a:t>Ovládal </a:t>
            </a:r>
            <a:r>
              <a:rPr lang="cs-CZ" sz="2800" dirty="0"/>
              <a:t>latinu, francouzštinu, italštinu a němčinu</a:t>
            </a:r>
            <a:r>
              <a:rPr lang="cs-CZ" sz="2800" dirty="0" smtClean="0"/>
              <a:t>.</a:t>
            </a:r>
          </a:p>
          <a:p>
            <a:pPr marL="82296" indent="0">
              <a:buNone/>
            </a:pPr>
            <a:r>
              <a:rPr lang="cs-CZ" sz="2800" dirty="0"/>
              <a:t>Po francouzském králi </a:t>
            </a:r>
            <a:r>
              <a:rPr lang="cs-CZ" sz="2800" dirty="0" smtClean="0"/>
              <a:t>Karlu IV. Sličného, </a:t>
            </a:r>
            <a:r>
              <a:rPr lang="cs-CZ" sz="2800" dirty="0"/>
              <a:t>který byl jeho kmotrem, přijal jméno Karel.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836" y="4828895"/>
            <a:ext cx="3612964" cy="159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851115"/>
            <a:ext cx="2520280" cy="18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ahnutá šipka doleva 3">
            <a:hlinkClick r:id="rId4" action="ppaction://hlinksldjump"/>
          </p:cNvPr>
          <p:cNvSpPr/>
          <p:nvPr/>
        </p:nvSpPr>
        <p:spPr>
          <a:xfrm>
            <a:off x="179512" y="5625244"/>
            <a:ext cx="576064" cy="97210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5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Získávání území - sňatky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sz="3600" dirty="0" smtClean="0"/>
              <a:t>Karel je jako hodně mladý oženil s </a:t>
            </a: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Blankou z </a:t>
            </a:r>
            <a:r>
              <a:rPr lang="cs-CZ" sz="3600" dirty="0" err="1" smtClean="0">
                <a:solidFill>
                  <a:schemeClr val="bg2">
                    <a:lumMod val="50000"/>
                  </a:schemeClr>
                </a:solidFill>
              </a:rPr>
              <a:t>Valois</a:t>
            </a:r>
            <a:r>
              <a:rPr lang="cs-CZ" sz="3600" dirty="0" smtClean="0"/>
              <a:t>. Ta za krátkou dobu zemřela na vážnou nemoc (zřejmě </a:t>
            </a:r>
            <a:r>
              <a:rPr lang="cs-CZ" sz="3600" dirty="0" smtClean="0"/>
              <a:t>Tuberkulóza</a:t>
            </a:r>
            <a:r>
              <a:rPr lang="cs-CZ" sz="3600" dirty="0" smtClean="0"/>
              <a:t>).</a:t>
            </a:r>
            <a:endParaRPr lang="cs-CZ" sz="3600" dirty="0" smtClean="0"/>
          </a:p>
          <a:p>
            <a:endParaRPr lang="cs-CZ" dirty="0"/>
          </a:p>
          <a:p>
            <a:pPr marL="82296" indent="0">
              <a:buNone/>
            </a:pPr>
            <a:r>
              <a:rPr lang="cs-CZ" dirty="0" smtClean="0"/>
              <a:t> </a:t>
            </a:r>
            <a:r>
              <a:rPr lang="cs-CZ" sz="3600" dirty="0" smtClean="0"/>
              <a:t>Po její smrti se oženil s</a:t>
            </a:r>
            <a:r>
              <a:rPr lang="cs-CZ" sz="3600" dirty="0" smtClean="0">
                <a:solidFill>
                  <a:schemeClr val="bg2">
                    <a:lumMod val="50000"/>
                  </a:schemeClr>
                </a:solidFill>
              </a:rPr>
              <a:t> Annou Falckou</a:t>
            </a:r>
            <a:r>
              <a:rPr lang="cs-CZ" sz="3600" dirty="0" smtClean="0"/>
              <a:t>, ta zemřela ve 24 letech. 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 smtClean="0"/>
          </a:p>
        </p:txBody>
      </p:sp>
      <p:sp>
        <p:nvSpPr>
          <p:cNvPr id="4" name="Zahnutá šipka doleva 3">
            <a:hlinkClick r:id="rId2" action="ppaction://hlinksldjump"/>
          </p:cNvPr>
          <p:cNvSpPr/>
          <p:nvPr/>
        </p:nvSpPr>
        <p:spPr>
          <a:xfrm>
            <a:off x="179512" y="5733256"/>
            <a:ext cx="648072" cy="98072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Získávání území - sňatky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cs-CZ" dirty="0" smtClean="0"/>
              <a:t>3. Ženou Karla IV. se stala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Anna Svídnická</a:t>
            </a:r>
            <a:r>
              <a:rPr lang="cs-CZ" dirty="0" smtClean="0"/>
              <a:t>. </a:t>
            </a:r>
          </a:p>
          <a:p>
            <a:pPr marL="82296" indent="0">
              <a:buNone/>
            </a:pPr>
            <a:r>
              <a:rPr lang="cs-CZ" sz="2800" dirty="0"/>
              <a:t>Zdá se, že Annu Svídnickou měl Karel ze svých manželek nejraději: nechal ji několikrát zpodobnit na </a:t>
            </a:r>
            <a:r>
              <a:rPr lang="cs-CZ" sz="2800" dirty="0" smtClean="0"/>
              <a:t>Karlštejně, její smrt byla pro něj velkou ranou.</a:t>
            </a:r>
          </a:p>
          <a:p>
            <a:pPr marL="82296" indent="0">
              <a:buNone/>
            </a:pPr>
            <a:endParaRPr lang="cs-CZ" sz="2800" dirty="0"/>
          </a:p>
          <a:p>
            <a:pPr marL="82296" indent="0">
              <a:buNone/>
            </a:pPr>
            <a:r>
              <a:rPr lang="cs-CZ" dirty="0" smtClean="0"/>
              <a:t>4. Žena Karla IV. </a:t>
            </a:r>
            <a:r>
              <a:rPr lang="cs-CZ" dirty="0"/>
              <a:t>b</a:t>
            </a:r>
            <a:r>
              <a:rPr lang="cs-CZ" dirty="0" smtClean="0"/>
              <a:t>yla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</a:rPr>
              <a:t>Eliška </a:t>
            </a:r>
            <a:r>
              <a:rPr lang="cs-CZ" dirty="0">
                <a:solidFill>
                  <a:schemeClr val="bg2">
                    <a:lumMod val="50000"/>
                  </a:schemeClr>
                </a:solidFill>
              </a:rPr>
              <a:t>Pomořanská </a:t>
            </a:r>
            <a:endParaRPr lang="cs-CZ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82296" indent="0">
              <a:buNone/>
            </a:pPr>
            <a:r>
              <a:rPr lang="cs-CZ" sz="2800" dirty="0" smtClean="0"/>
              <a:t>Ta jediná přežila Karla IV. </a:t>
            </a:r>
          </a:p>
          <a:p>
            <a:pPr marL="82296" indent="0">
              <a:buNone/>
            </a:pPr>
            <a:r>
              <a:rPr lang="cs-CZ" sz="2800" dirty="0" smtClean="0"/>
              <a:t>Byla známá pro svoji sílu.</a:t>
            </a:r>
            <a:endParaRPr lang="cs-CZ" sz="2800" dirty="0"/>
          </a:p>
          <a:p>
            <a:endParaRPr lang="cs-CZ" dirty="0"/>
          </a:p>
        </p:txBody>
      </p:sp>
      <p:sp>
        <p:nvSpPr>
          <p:cNvPr id="4" name="Zahnutá šipka doleva 3">
            <a:hlinkClick r:id="rId2" action="ppaction://hlinksldjump"/>
          </p:cNvPr>
          <p:cNvSpPr/>
          <p:nvPr/>
        </p:nvSpPr>
        <p:spPr>
          <a:xfrm>
            <a:off x="179512" y="5733256"/>
            <a:ext cx="504056" cy="86409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5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1593654"/>
            <a:ext cx="7602048" cy="5264346"/>
          </a:xfrm>
        </p:spPr>
        <p:txBody>
          <a:bodyPr/>
          <a:lstStyle/>
          <a:p>
            <a:r>
              <a:rPr lang="cs-CZ" dirty="0" smtClean="0"/>
              <a:t>B</a:t>
            </a:r>
          </a:p>
          <a:p>
            <a:endParaRPr lang="cs-CZ" dirty="0"/>
          </a:p>
          <a:p>
            <a:pPr marL="82296" indent="0">
              <a:buNone/>
            </a:pPr>
            <a:endParaRPr lang="cs-CZ" sz="2400" dirty="0" smtClean="0"/>
          </a:p>
          <a:p>
            <a:pPr marL="82296" indent="0">
              <a:buNone/>
            </a:pPr>
            <a:r>
              <a:rPr lang="cs-CZ" sz="2400" dirty="0" smtClean="0"/>
              <a:t>Blanka z </a:t>
            </a:r>
            <a:r>
              <a:rPr lang="cs-CZ" sz="2400" dirty="0" err="1" smtClean="0"/>
              <a:t>Valois</a:t>
            </a:r>
            <a:r>
              <a:rPr lang="cs-CZ" sz="2400" dirty="0" smtClean="0"/>
              <a:t>                         Anna Falcká</a:t>
            </a:r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 smtClean="0"/>
          </a:p>
          <a:p>
            <a:pPr marL="82296" indent="0">
              <a:buNone/>
            </a:pPr>
            <a:endParaRPr lang="cs-CZ" dirty="0"/>
          </a:p>
          <a:p>
            <a:pPr marL="82296" indent="0">
              <a:buNone/>
            </a:pPr>
            <a:endParaRPr lang="cs-CZ" dirty="0" smtClean="0"/>
          </a:p>
          <a:p>
            <a:pPr marL="82296" indent="0">
              <a:buNone/>
            </a:pPr>
            <a:endParaRPr lang="cs-CZ" sz="2400" dirty="0" smtClean="0"/>
          </a:p>
          <a:p>
            <a:pPr marL="82296" indent="0">
              <a:buNone/>
            </a:pPr>
            <a:r>
              <a:rPr lang="cs-CZ" sz="2400" dirty="0" smtClean="0"/>
              <a:t>Anna Svídnická                       Eliška Pomořanská</a:t>
            </a:r>
            <a:endParaRPr lang="cs-CZ" sz="2400" dirty="0"/>
          </a:p>
          <a:p>
            <a:pPr marL="82296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941" y="620688"/>
            <a:ext cx="3240360" cy="243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65" y="620688"/>
            <a:ext cx="3205692" cy="2407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29073"/>
            <a:ext cx="3240359" cy="242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32" y="3750980"/>
            <a:ext cx="3205692" cy="2400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Zahnutá šipka doleva 3">
            <a:hlinkClick r:id="rId6" action="ppaction://hlinksldjump"/>
          </p:cNvPr>
          <p:cNvSpPr/>
          <p:nvPr/>
        </p:nvSpPr>
        <p:spPr>
          <a:xfrm>
            <a:off x="179512" y="5805264"/>
            <a:ext cx="576064" cy="864096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Václav IV.</a:t>
            </a:r>
          </a:p>
          <a:p>
            <a:r>
              <a:rPr lang="cs-CZ" dirty="0" smtClean="0"/>
              <a:t>Zikmund Lucemburský </a:t>
            </a:r>
          </a:p>
          <a:p>
            <a:r>
              <a:rPr lang="cs-CZ" dirty="0" smtClean="0"/>
              <a:t>Anna Lucemburská </a:t>
            </a:r>
          </a:p>
          <a:p>
            <a:r>
              <a:rPr lang="cs-CZ" dirty="0" smtClean="0"/>
              <a:t>Kateřina Lucemburská </a:t>
            </a:r>
          </a:p>
          <a:p>
            <a:r>
              <a:rPr lang="cs-CZ" dirty="0" smtClean="0"/>
              <a:t>Jan Zhořelecký </a:t>
            </a:r>
          </a:p>
          <a:p>
            <a:r>
              <a:rPr lang="cs-CZ" dirty="0" smtClean="0"/>
              <a:t>Markéta Lucemburská </a:t>
            </a:r>
          </a:p>
          <a:p>
            <a:r>
              <a:rPr lang="cs-CZ" dirty="0" smtClean="0"/>
              <a:t>Alžběta Lucemburská 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8" y="2564904"/>
            <a:ext cx="1245065" cy="1842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08" y="4797152"/>
            <a:ext cx="1250321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144" y="332656"/>
            <a:ext cx="1254188" cy="1800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3779912" y="1232755"/>
            <a:ext cx="3024336" cy="5400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5724128" y="2348880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5724128" y="3486342"/>
            <a:ext cx="1440160" cy="210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Zahnutá šipka doleva 3">
            <a:hlinkClick r:id="rId5" action="ppaction://hlinksldjump"/>
          </p:cNvPr>
          <p:cNvSpPr/>
          <p:nvPr/>
        </p:nvSpPr>
        <p:spPr>
          <a:xfrm>
            <a:off x="179512" y="5805264"/>
            <a:ext cx="648072" cy="936104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0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414</Words>
  <Application>Microsoft Office PowerPoint</Application>
  <PresentationFormat>Předvádění na obrazovce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Slunovrat</vt:lpstr>
      <vt:lpstr>Život Karla IV. </vt:lpstr>
      <vt:lpstr>Osnova</vt:lpstr>
      <vt:lpstr>Karel IV. </vt:lpstr>
      <vt:lpstr>Dětství </vt:lpstr>
      <vt:lpstr>Vzdělání</vt:lpstr>
      <vt:lpstr>Získávání území - sňatky</vt:lpstr>
      <vt:lpstr>Získávání území - sňatky</vt:lpstr>
      <vt:lpstr>Prezentace aplikace PowerPoint</vt:lpstr>
      <vt:lpstr>Děti </vt:lpstr>
      <vt:lpstr>Stavby</vt:lpstr>
      <vt:lpstr>Prezentace aplikace PowerPoint</vt:lpstr>
      <vt:lpstr>     700 let od jeho narození </vt:lpstr>
      <vt:lpstr>DĚKUJI ZA ZHLÉDNUTÍ</vt:lpstr>
      <vt:lpstr>Zdroje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Karla IV.</dc:title>
  <dc:creator>Žák</dc:creator>
  <cp:lastModifiedBy>Žák</cp:lastModifiedBy>
  <cp:revision>19</cp:revision>
  <dcterms:created xsi:type="dcterms:W3CDTF">2016-05-13T07:38:41Z</dcterms:created>
  <dcterms:modified xsi:type="dcterms:W3CDTF">2016-05-13T09:42:09Z</dcterms:modified>
</cp:coreProperties>
</file>