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3" r:id="rId7"/>
    <p:sldId id="257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C22C-E132-4A1F-813E-90BD74C5B77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024-449F-4E8C-AFD6-5859DA9427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C22C-E132-4A1F-813E-90BD74C5B77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024-449F-4E8C-AFD6-5859DA9427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C22C-E132-4A1F-813E-90BD74C5B77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024-449F-4E8C-AFD6-5859DA9427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C22C-E132-4A1F-813E-90BD74C5B77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024-449F-4E8C-AFD6-5859DA9427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C22C-E132-4A1F-813E-90BD74C5B77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024-449F-4E8C-AFD6-5859DA9427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C22C-E132-4A1F-813E-90BD74C5B77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024-449F-4E8C-AFD6-5859DA9427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C22C-E132-4A1F-813E-90BD74C5B77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024-449F-4E8C-AFD6-5859DA9427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C22C-E132-4A1F-813E-90BD74C5B77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024-449F-4E8C-AFD6-5859DA9427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C22C-E132-4A1F-813E-90BD74C5B77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024-449F-4E8C-AFD6-5859DA9427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C22C-E132-4A1F-813E-90BD74C5B77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024-449F-4E8C-AFD6-5859DA9427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C22C-E132-4A1F-813E-90BD74C5B77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024-449F-4E8C-AFD6-5859DA9427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6C22C-E132-4A1F-813E-90BD74C5B77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B2024-449F-4E8C-AFD6-5859DA9427D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z/search?q=karel+iv&amp;espv=2&amp;biw=1366&amp;bih=667&amp;source=lnms&amp;tbm=isch&amp;sa=X&amp;ved=0ahUKEwjujJzcttbMAhXnIMAKHZDfC8EQ_AUIBigB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latin typeface="Cambria Math" pitchFamily="18" charset="0"/>
                <a:ea typeface="Cambria Math" pitchFamily="18" charset="0"/>
              </a:rPr>
              <a:t>ŽIVOT KARLA IV.</a:t>
            </a:r>
            <a:endParaRPr lang="cs-CZ" sz="60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Obrázek 5" descr="erb-bara-ondrackova.jpg"/>
          <p:cNvPicPr>
            <a:picLocks noChangeAspect="1"/>
          </p:cNvPicPr>
          <p:nvPr/>
        </p:nvPicPr>
        <p:blipFill>
          <a:blip r:embed="rId2" cstate="print"/>
          <a:srcRect l="32675" t="15920" r="36613" b="6454"/>
          <a:stretch>
            <a:fillRect/>
          </a:stretch>
        </p:blipFill>
        <p:spPr>
          <a:xfrm>
            <a:off x="2195736" y="1196752"/>
            <a:ext cx="4726184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3275856" y="6165304"/>
            <a:ext cx="2717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Bára Ondráčková</a:t>
            </a:r>
            <a:endParaRPr lang="cs-CZ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latin typeface="Cambria Math" pitchFamily="18" charset="0"/>
                <a:ea typeface="Cambria Math" pitchFamily="18" charset="0"/>
              </a:rPr>
              <a:t>KAREL IV.</a:t>
            </a:r>
            <a:endParaRPr lang="cs-CZ" sz="60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Picture 2" descr="http://www.i60.cz/images/Charles-IV-John-Ocko-votive-picture-frag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314195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délník 3"/>
          <p:cNvSpPr/>
          <p:nvPr/>
        </p:nvSpPr>
        <p:spPr>
          <a:xfrm>
            <a:off x="3419872" y="8367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(1316-1378)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67744" y="5301208"/>
            <a:ext cx="45636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„</a:t>
            </a:r>
            <a:r>
              <a:rPr lang="cs-CZ" sz="2800" b="1" i="1" dirty="0" smtClean="0">
                <a:solidFill>
                  <a:srgbClr val="C00000"/>
                </a:solidFill>
              </a:rPr>
              <a:t>Otec vlasti</a:t>
            </a:r>
            <a:r>
              <a:rPr lang="cs-CZ" sz="2800" b="1" dirty="0" smtClean="0">
                <a:solidFill>
                  <a:srgbClr val="C00000"/>
                </a:solidFill>
              </a:rPr>
              <a:t>“</a:t>
            </a:r>
          </a:p>
          <a:p>
            <a:pPr algn="ctr">
              <a:buFont typeface="Arial" pitchFamily="34" charset="0"/>
              <a:buChar char="•"/>
            </a:pPr>
            <a:r>
              <a:rPr lang="cs-CZ" sz="2800" b="1" dirty="0"/>
              <a:t> </a:t>
            </a:r>
            <a:r>
              <a:rPr lang="cs-CZ" sz="2800" b="1" dirty="0" smtClean="0"/>
              <a:t>1346 = římsko-německý král</a:t>
            </a:r>
          </a:p>
          <a:p>
            <a:pPr algn="ctr">
              <a:buFont typeface="Arial" pitchFamily="34" charset="0"/>
              <a:buChar char="•"/>
            </a:pPr>
            <a:r>
              <a:rPr lang="cs-CZ" sz="2800" b="1" dirty="0"/>
              <a:t> </a:t>
            </a:r>
            <a:r>
              <a:rPr lang="cs-CZ" sz="2800" b="1" dirty="0" smtClean="0"/>
              <a:t>1355 = římský císař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-243408"/>
            <a:ext cx="7772400" cy="1470025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latin typeface="Cambria Math" pitchFamily="18" charset="0"/>
                <a:ea typeface="Cambria Math" pitchFamily="18" charset="0"/>
              </a:rPr>
              <a:t>RODINA</a:t>
            </a:r>
            <a:endParaRPr lang="cs-CZ" sz="6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908720"/>
            <a:ext cx="6400800" cy="3096344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Matka: </a:t>
            </a:r>
            <a:r>
              <a:rPr lang="cs-CZ" b="1" dirty="0" smtClean="0">
                <a:solidFill>
                  <a:srgbClr val="C00000"/>
                </a:solidFill>
              </a:rPr>
              <a:t>Eliška Přemyslovna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Otec: </a:t>
            </a:r>
            <a:r>
              <a:rPr lang="cs-CZ" b="1" dirty="0" smtClean="0">
                <a:solidFill>
                  <a:srgbClr val="C00000"/>
                </a:solidFill>
              </a:rPr>
              <a:t>Jan Lucemburský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Manželky: -Blanka z Valois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               -Anna Falcká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                     -Anna Svídnická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                              -Alžběta Pomořanská</a:t>
            </a:r>
          </a:p>
          <a:p>
            <a:endParaRPr lang="cs-CZ" dirty="0"/>
          </a:p>
        </p:txBody>
      </p:sp>
      <p:pic>
        <p:nvPicPr>
          <p:cNvPr id="17410" name="Picture 2" descr="https://upload.wikimedia.org/wikipedia/commons/thumb/2/29/Busta_Eli%C5%A1ka_P%C5%99emyslovna.jpg/280px-Busta_Eli%C5%A1ka_P%C5%99emyslov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403435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u.smedata.sk/blogidnes/article/9/47/476839/476839_article_photo_TlBrRhB0_600x.jpeg?r=05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3861048"/>
            <a:ext cx="3692343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latin typeface="Cambria Math" pitchFamily="18" charset="0"/>
                <a:ea typeface="Cambria Math" pitchFamily="18" charset="0"/>
              </a:rPr>
              <a:t>VÝZNAMNÉ STAVBY</a:t>
            </a:r>
            <a:endParaRPr lang="cs-CZ" sz="6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329685" y="908720"/>
            <a:ext cx="4232954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sz="2800" b="1" dirty="0" smtClean="0"/>
              <a:t>Nové Město pražské</a:t>
            </a:r>
          </a:p>
          <a:p>
            <a:pPr algn="ctr">
              <a:buFont typeface="Arial" pitchFamily="34" charset="0"/>
              <a:buChar char="•"/>
            </a:pPr>
            <a:r>
              <a:rPr lang="cs-CZ" sz="2800" b="1" dirty="0"/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Karlův most</a:t>
            </a:r>
          </a:p>
          <a:p>
            <a:pPr algn="ctr">
              <a:buFont typeface="Arial" pitchFamily="34" charset="0"/>
              <a:buChar char="•"/>
            </a:pPr>
            <a:r>
              <a:rPr lang="cs-CZ" sz="2800" b="1" dirty="0"/>
              <a:t> </a:t>
            </a:r>
            <a:r>
              <a:rPr lang="cs-CZ" sz="2800" b="1" dirty="0" smtClean="0"/>
              <a:t>Karlova univerzita v Praze</a:t>
            </a:r>
          </a:p>
          <a:p>
            <a:pPr algn="ctr">
              <a:buFont typeface="Arial" pitchFamily="34" charset="0"/>
              <a:buChar char="•"/>
            </a:pPr>
            <a:r>
              <a:rPr lang="cs-CZ" sz="2800" b="1" dirty="0" smtClean="0"/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Karlštejn</a:t>
            </a:r>
          </a:p>
          <a:p>
            <a:pPr algn="ctr">
              <a:buFont typeface="Arial" pitchFamily="34" charset="0"/>
              <a:buChar char="•"/>
            </a:pPr>
            <a:r>
              <a:rPr lang="cs-CZ" sz="2800" b="1" dirty="0" smtClean="0"/>
              <a:t> Svatovítská katedrála</a:t>
            </a:r>
          </a:p>
          <a:p>
            <a:pPr algn="ctr">
              <a:buFont typeface="Arial" pitchFamily="34" charset="0"/>
              <a:buChar char="•"/>
            </a:pPr>
            <a:r>
              <a:rPr lang="cs-CZ" sz="2800" b="1" dirty="0" smtClean="0"/>
              <a:t> Kaple sv. Václava</a:t>
            </a:r>
          </a:p>
          <a:p>
            <a:pPr algn="ctr">
              <a:buFont typeface="Arial" pitchFamily="34" charset="0"/>
              <a:buChar char="•"/>
            </a:pPr>
            <a:r>
              <a:rPr lang="cs-CZ" sz="2800" b="1" dirty="0" smtClean="0"/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Pražský hrad</a:t>
            </a:r>
          </a:p>
          <a:p>
            <a:endParaRPr lang="cs-CZ" dirty="0"/>
          </a:p>
        </p:txBody>
      </p:sp>
      <p:pic>
        <p:nvPicPr>
          <p:cNvPr id="18434" name="Picture 2" descr="http://middleczech.kr-stredocesky.cz/wp-content/uploads/Karl%C5%A1te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852730"/>
            <a:ext cx="4608512" cy="3005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latin typeface="Cambria Math" pitchFamily="18" charset="0"/>
                <a:ea typeface="Cambria Math" pitchFamily="18" charset="0"/>
              </a:rPr>
              <a:t>SMRT</a:t>
            </a:r>
            <a:endParaRPr lang="cs-CZ" sz="6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71600" y="764704"/>
            <a:ext cx="735816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V roce 1350 vážně onemocněl.</a:t>
            </a:r>
          </a:p>
          <a:p>
            <a:pPr algn="ctr"/>
            <a:r>
              <a:rPr lang="cs-CZ" sz="2800" b="1" dirty="0" smtClean="0"/>
              <a:t>Měl </a:t>
            </a:r>
            <a:r>
              <a:rPr lang="cs-CZ" sz="2800" b="1" dirty="0" smtClean="0">
                <a:solidFill>
                  <a:srgbClr val="C00000"/>
                </a:solidFill>
              </a:rPr>
              <a:t>ochrnuté </a:t>
            </a:r>
            <a:r>
              <a:rPr lang="cs-CZ" sz="2800" b="1" dirty="0" smtClean="0"/>
              <a:t>všechny </a:t>
            </a:r>
            <a:r>
              <a:rPr lang="cs-CZ" sz="2800" b="1" dirty="0" smtClean="0">
                <a:solidFill>
                  <a:srgbClr val="C00000"/>
                </a:solidFill>
              </a:rPr>
              <a:t>čtyři končetiny </a:t>
            </a:r>
            <a:r>
              <a:rPr lang="cs-CZ" sz="2800" b="1" dirty="0" smtClean="0"/>
              <a:t>a ležel</a:t>
            </a:r>
          </a:p>
          <a:p>
            <a:pPr algn="ctr"/>
            <a:r>
              <a:rPr lang="cs-CZ" sz="2800" b="1" dirty="0" smtClean="0"/>
              <a:t>bezvládně na lůžku.</a:t>
            </a:r>
          </a:p>
          <a:p>
            <a:pPr algn="ctr"/>
            <a:r>
              <a:rPr lang="cs-CZ" sz="2800" b="1" dirty="0" smtClean="0"/>
              <a:t>Jednalo se o </a:t>
            </a:r>
            <a:r>
              <a:rPr lang="cs-CZ" sz="2800" b="1" dirty="0" smtClean="0">
                <a:solidFill>
                  <a:srgbClr val="C00000"/>
                </a:solidFill>
              </a:rPr>
              <a:t>vážný úraz</a:t>
            </a:r>
            <a:r>
              <a:rPr lang="cs-CZ" sz="2800" b="1" dirty="0" smtClean="0"/>
              <a:t>, který si způsobil </a:t>
            </a:r>
          </a:p>
          <a:p>
            <a:pPr algn="ctr"/>
            <a:r>
              <a:rPr lang="cs-CZ" sz="2800" b="1" dirty="0" smtClean="0"/>
              <a:t>při rytířském </a:t>
            </a:r>
            <a:r>
              <a:rPr lang="cs-CZ" sz="2800" b="1" dirty="0" smtClean="0">
                <a:solidFill>
                  <a:srgbClr val="C00000"/>
                </a:solidFill>
              </a:rPr>
              <a:t>turnaji</a:t>
            </a:r>
            <a:r>
              <a:rPr lang="cs-CZ" sz="2800" b="1" dirty="0" smtClean="0"/>
              <a:t>.</a:t>
            </a:r>
          </a:p>
          <a:p>
            <a:pPr algn="ctr"/>
            <a:r>
              <a:rPr lang="cs-CZ" sz="2800" b="1" dirty="0" smtClean="0"/>
              <a:t>Měl </a:t>
            </a:r>
            <a:r>
              <a:rPr lang="cs-CZ" sz="2800" b="1" dirty="0"/>
              <a:t>těžce </a:t>
            </a:r>
            <a:r>
              <a:rPr lang="cs-CZ" sz="2800" b="1" dirty="0" smtClean="0">
                <a:solidFill>
                  <a:srgbClr val="C00000"/>
                </a:solidFill>
              </a:rPr>
              <a:t>pohmožděnou </a:t>
            </a:r>
            <a:r>
              <a:rPr lang="cs-CZ" sz="2800" b="1" dirty="0">
                <a:solidFill>
                  <a:srgbClr val="C00000"/>
                </a:solidFill>
              </a:rPr>
              <a:t>krční páteř </a:t>
            </a:r>
            <a:r>
              <a:rPr lang="cs-CZ" sz="2800" b="1" dirty="0"/>
              <a:t>a </a:t>
            </a:r>
            <a:r>
              <a:rPr lang="cs-CZ" sz="2800" b="1" dirty="0" smtClean="0">
                <a:solidFill>
                  <a:srgbClr val="C00000"/>
                </a:solidFill>
              </a:rPr>
              <a:t>přeražené</a:t>
            </a:r>
          </a:p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oba </a:t>
            </a:r>
            <a:r>
              <a:rPr lang="cs-CZ" sz="2800" b="1" dirty="0">
                <a:solidFill>
                  <a:srgbClr val="C00000"/>
                </a:solidFill>
              </a:rPr>
              <a:t>kloubní výběžky dolní čelisti</a:t>
            </a:r>
            <a:r>
              <a:rPr lang="cs-CZ" sz="2800" b="1" dirty="0" smtClean="0"/>
              <a:t>.</a:t>
            </a:r>
          </a:p>
          <a:p>
            <a:pPr algn="ctr"/>
            <a:r>
              <a:rPr lang="cs-CZ" sz="2800" b="1" dirty="0" smtClean="0"/>
              <a:t>Karel </a:t>
            </a:r>
            <a:r>
              <a:rPr lang="cs-CZ" sz="2800" b="1" dirty="0"/>
              <a:t>IV. však </a:t>
            </a:r>
            <a:r>
              <a:rPr lang="cs-CZ" sz="2800" b="1" dirty="0" smtClean="0"/>
              <a:t>nakonec zemřel </a:t>
            </a:r>
            <a:r>
              <a:rPr lang="cs-CZ" sz="2800" b="1" dirty="0"/>
              <a:t>na </a:t>
            </a:r>
            <a:r>
              <a:rPr lang="cs-CZ" sz="2800" b="1" dirty="0">
                <a:solidFill>
                  <a:srgbClr val="C00000"/>
                </a:solidFill>
              </a:rPr>
              <a:t>zápal </a:t>
            </a:r>
            <a:r>
              <a:rPr lang="cs-CZ" sz="2800" b="1" dirty="0" smtClean="0">
                <a:solidFill>
                  <a:srgbClr val="C00000"/>
                </a:solidFill>
              </a:rPr>
              <a:t>plic</a:t>
            </a:r>
            <a:r>
              <a:rPr lang="cs-CZ" sz="2800" b="1" dirty="0"/>
              <a:t>,</a:t>
            </a:r>
            <a:endParaRPr lang="cs-CZ" sz="2800" b="1" dirty="0" smtClean="0"/>
          </a:p>
          <a:p>
            <a:pPr algn="ctr"/>
            <a:r>
              <a:rPr lang="cs-CZ" sz="2800" b="1" dirty="0" smtClean="0"/>
              <a:t>v 62 letech </a:t>
            </a:r>
            <a:r>
              <a:rPr lang="cs-CZ" sz="2800" b="1" dirty="0" smtClean="0">
                <a:solidFill>
                  <a:srgbClr val="C00000"/>
                </a:solidFill>
              </a:rPr>
              <a:t>29.listopadu</a:t>
            </a:r>
            <a:r>
              <a:rPr lang="cs-CZ" sz="2800" b="1" dirty="0" smtClean="0"/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1378</a:t>
            </a:r>
            <a:r>
              <a:rPr lang="cs-CZ" sz="2800" b="1" dirty="0" smtClean="0"/>
              <a:t> v Praze.</a:t>
            </a:r>
            <a:endParaRPr lang="cs-CZ" sz="2800" b="1" dirty="0"/>
          </a:p>
        </p:txBody>
      </p:sp>
      <p:pic>
        <p:nvPicPr>
          <p:cNvPr id="21506" name="Picture 2" descr="http://malotridka.lusa.cz/wp-content/uploads/2015/01/historie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9559" y="4653136"/>
            <a:ext cx="3376516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latin typeface="Cambria Math" pitchFamily="18" charset="0"/>
                <a:ea typeface="Cambria Math" pitchFamily="18" charset="0"/>
              </a:rPr>
              <a:t>ZAJÍMAVOSTI</a:t>
            </a:r>
            <a:endParaRPr lang="cs-CZ" sz="6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39679" y="908720"/>
            <a:ext cx="81052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 Karlův most </a:t>
            </a:r>
            <a:r>
              <a:rPr lang="cs-CZ" sz="2800" b="1" dirty="0" smtClean="0"/>
              <a:t>nahradil předchozí </a:t>
            </a:r>
            <a:r>
              <a:rPr lang="cs-CZ" sz="2800" b="1" dirty="0" smtClean="0">
                <a:solidFill>
                  <a:srgbClr val="C00000"/>
                </a:solidFill>
              </a:rPr>
              <a:t>Juditin most</a:t>
            </a:r>
            <a:r>
              <a:rPr lang="cs-CZ" sz="2800" b="1" dirty="0" smtClean="0"/>
              <a:t>, </a:t>
            </a:r>
          </a:p>
          <a:p>
            <a:pPr algn="ctr"/>
            <a:r>
              <a:rPr lang="cs-CZ" sz="2800" b="1" dirty="0"/>
              <a:t> </a:t>
            </a:r>
            <a:r>
              <a:rPr lang="cs-CZ" sz="2800" b="1" dirty="0" smtClean="0"/>
              <a:t>  stavba byla dokončena v roce 1402</a:t>
            </a:r>
          </a:p>
          <a:p>
            <a:pPr algn="ctr">
              <a:buFont typeface="Arial" pitchFamily="34" charset="0"/>
              <a:buChar char="•"/>
            </a:pPr>
            <a:r>
              <a:rPr lang="cs-CZ" sz="2800" b="1" dirty="0" smtClean="0"/>
              <a:t> Karel IV. byl </a:t>
            </a:r>
            <a:r>
              <a:rPr lang="cs-CZ" sz="2800" b="1" dirty="0" smtClean="0">
                <a:solidFill>
                  <a:srgbClr val="C00000"/>
                </a:solidFill>
              </a:rPr>
              <a:t>vychován ve Francii</a:t>
            </a:r>
          </a:p>
          <a:p>
            <a:pPr algn="ctr">
              <a:buFont typeface="Arial" pitchFamily="34" charset="0"/>
              <a:buChar char="•"/>
            </a:pPr>
            <a:r>
              <a:rPr lang="cs-CZ" sz="2800" b="1" dirty="0" smtClean="0"/>
              <a:t> Ne každý spor řešil </a:t>
            </a:r>
            <a:r>
              <a:rPr lang="cs-CZ" sz="2800" b="1" dirty="0" smtClean="0">
                <a:solidFill>
                  <a:srgbClr val="C00000"/>
                </a:solidFill>
              </a:rPr>
              <a:t>mírovou dohodou</a:t>
            </a:r>
          </a:p>
          <a:p>
            <a:pPr algn="ctr">
              <a:buFont typeface="Arial" pitchFamily="34" charset="0"/>
              <a:buChar char="•"/>
            </a:pPr>
            <a:r>
              <a:rPr lang="cs-CZ" sz="2800" b="1" dirty="0"/>
              <a:t> P</a:t>
            </a:r>
            <a:r>
              <a:rPr lang="cs-CZ" sz="2800" b="1" dirty="0" smtClean="0"/>
              <a:t>ůvodně se měl jmenovat </a:t>
            </a:r>
            <a:r>
              <a:rPr lang="cs-CZ" sz="2800" b="1" dirty="0" smtClean="0">
                <a:solidFill>
                  <a:srgbClr val="C00000"/>
                </a:solidFill>
              </a:rPr>
              <a:t>Václav</a:t>
            </a:r>
            <a:r>
              <a:rPr lang="cs-CZ" sz="2800" b="1" dirty="0" smtClean="0"/>
              <a:t>, ale byl biřmován</a:t>
            </a:r>
          </a:p>
          <a:p>
            <a:pPr algn="ctr"/>
            <a:r>
              <a:rPr lang="cs-CZ" sz="2800" b="1" dirty="0"/>
              <a:t> </a:t>
            </a:r>
            <a:r>
              <a:rPr lang="cs-CZ" sz="2800" b="1" dirty="0" smtClean="0"/>
              <a:t>  a jméno </a:t>
            </a:r>
            <a:r>
              <a:rPr lang="cs-CZ" sz="2800" b="1" dirty="0" smtClean="0">
                <a:solidFill>
                  <a:srgbClr val="C00000"/>
                </a:solidFill>
              </a:rPr>
              <a:t>Karel IV. </a:t>
            </a:r>
            <a:r>
              <a:rPr lang="cs-CZ" sz="2800" b="1" dirty="0" smtClean="0"/>
              <a:t>Dostal po </a:t>
            </a:r>
            <a:r>
              <a:rPr lang="cs-CZ" sz="2800" b="1" dirty="0" smtClean="0">
                <a:solidFill>
                  <a:srgbClr val="C00000"/>
                </a:solidFill>
              </a:rPr>
              <a:t>francouzském králi</a:t>
            </a:r>
          </a:p>
          <a:p>
            <a:pPr algn="ctr">
              <a:buFont typeface="Arial" pitchFamily="34" charset="0"/>
              <a:buChar char="•"/>
            </a:pPr>
            <a:r>
              <a:rPr lang="cs-CZ" sz="2800" b="1" dirty="0" smtClean="0"/>
              <a:t> Uměl německy, francouzsky</a:t>
            </a:r>
            <a:r>
              <a:rPr lang="cs-CZ" sz="2800" b="1" dirty="0"/>
              <a:t>, </a:t>
            </a:r>
            <a:r>
              <a:rPr lang="cs-CZ" sz="2800" b="1" dirty="0" smtClean="0"/>
              <a:t>latinsky, italsky a česky</a:t>
            </a:r>
          </a:p>
          <a:p>
            <a:pPr algn="ctr">
              <a:buFont typeface="Arial" pitchFamily="34" charset="0"/>
              <a:buChar char="•"/>
            </a:pPr>
            <a:r>
              <a:rPr lang="cs-CZ" sz="2800" b="1" dirty="0"/>
              <a:t> </a:t>
            </a:r>
            <a:r>
              <a:rPr lang="cs-CZ" sz="2800" b="1" dirty="0" smtClean="0"/>
              <a:t>Nechal zhotovit </a:t>
            </a:r>
            <a:r>
              <a:rPr lang="cs-CZ" sz="2800" b="1" dirty="0" smtClean="0">
                <a:solidFill>
                  <a:srgbClr val="C00000"/>
                </a:solidFill>
              </a:rPr>
              <a:t>korunovační klenoty</a:t>
            </a:r>
          </a:p>
          <a:p>
            <a:pPr>
              <a:buFont typeface="Arial" pitchFamily="34" charset="0"/>
              <a:buChar char="•"/>
            </a:pPr>
            <a:endParaRPr lang="cs-CZ" sz="2800" dirty="0"/>
          </a:p>
        </p:txBody>
      </p:sp>
      <p:pic>
        <p:nvPicPr>
          <p:cNvPr id="20482" name="Picture 2" descr="http://zena-in.cz/media/2015/02/05/CK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390451"/>
            <a:ext cx="3672408" cy="2467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6000" b="1" dirty="0" smtClean="0"/>
              <a:t>ZDROJE</a:t>
            </a:r>
            <a:endParaRPr lang="cs-CZ" sz="6000" b="1" dirty="0"/>
          </a:p>
        </p:txBody>
      </p:sp>
      <p:sp>
        <p:nvSpPr>
          <p:cNvPr id="3" name="Obdélník 2"/>
          <p:cNvSpPr/>
          <p:nvPr/>
        </p:nvSpPr>
        <p:spPr>
          <a:xfrm>
            <a:off x="0" y="90872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2"/>
              </a:rPr>
              <a:t>https://www.google.cz/search?q=karel+iv&amp;espv=2&amp;biw=1366&amp;bih=667&amp;source=lnms&amp;tbm=isch&amp;sa=X&amp;ved=0ahUKEwjujJzcttbMAhXnIMAKHZDfC8EQ_AUIBigB#imgrc=62dz2idY75RRcM%3A</a:t>
            </a:r>
            <a:endParaRPr lang="cs-CZ" sz="1600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2420888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2"/>
              </a:rPr>
              <a:t>https://www.google.cz/search?q=karel+iv&amp;espv=2&amp;biw=1366&amp;bih=667&amp;source=lnms&amp;tbm=isch&amp;sa=X&amp;ved=0ahUKEwjujJzcttbMAhXnIMAKHZDfC8EQ_AUIBigB#tbm=isch&amp;q=blanka+z+valois&amp;imgrc=ldMbVrfxRPB8hM%3A</a:t>
            </a:r>
            <a:endParaRPr lang="cs-CZ" sz="1600" dirty="0" smtClean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155679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2"/>
              </a:rPr>
              <a:t>https://www.google.cz/search?q=karel+iv&amp;espv=2&amp;biw=1366&amp;bih=667&amp;source=lnms&amp;tbm=isch&amp;sa=X&amp;ved=0ahUKEwjujJzcttbMAhXnIMAKHZDfC8EQ_AUIBigB#tbm=isch&amp;q=eli%C5%A1ka+p%C5%99emyslovna&amp;imgrc=rWqf3HY6jvvLdM%3A</a:t>
            </a:r>
            <a:endParaRPr lang="cs-CZ" sz="1600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0" y="3284984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2"/>
              </a:rPr>
              <a:t>https://www.google.cz/search?q=karel+iv&amp;espv=2&amp;biw=1366&amp;bih=667&amp;source=lnms&amp;tbm=isch&amp;sa=X&amp;ved=0ahUKEwjujJzcttbMAhXnIMAKHZDfC8EQ_AUIBigB#tbm=isch&amp;q=karl%C5%A1tejn&amp;imgrc=guavVZVPs3AKjM%3A</a:t>
            </a:r>
            <a:endParaRPr lang="cs-CZ" sz="1600" dirty="0" smtClean="0"/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414908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2"/>
              </a:rPr>
              <a:t>https://www.google.cz/search?q=karel+iv&amp;espv=2&amp;biw=1366&amp;bih=667&amp;source=lnms&amp;tbm=isch&amp;sa=X&amp;ved=0ahUKEwjujJzcttbMAhXnIMAKHZDfC8EQ_AUIBigB#tbm=isch&amp;q=korunova%C4%8Dn%C3%AD+klenoty&amp;imgrc=20uplf80o8wvJM%3A</a:t>
            </a:r>
            <a:endParaRPr lang="cs-CZ" sz="1600" dirty="0" smtClean="0"/>
          </a:p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0" y="5085184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2"/>
              </a:rPr>
              <a:t>https://www.google.cz/search?q=karel+iv&amp;espv=2&amp;biw=1366&amp;bih=667&amp;source=lnms&amp;tbm=isch&amp;sa=X&amp;ved=0ahUKEwjujJzcttbMAhXnIMAKHZDfC8EQ_AUIBigB#tbm=isch&amp;q=smrt+karla+iv&amp;imgrc=MUP7j8eqopqu_M%3A</a:t>
            </a:r>
            <a:endParaRPr lang="cs-CZ" sz="1600" dirty="0" smtClean="0"/>
          </a:p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228</Words>
  <Application>Microsoft Office PowerPoint</Application>
  <PresentationFormat>Předvádění na obrazovce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ŽIVOT KARLA IV.</vt:lpstr>
      <vt:lpstr>KAREL IV.</vt:lpstr>
      <vt:lpstr>RODINA</vt:lpstr>
      <vt:lpstr>VÝZNAMNÉ STAVBY</vt:lpstr>
      <vt:lpstr>SMRT</vt:lpstr>
      <vt:lpstr>ZAJÍMAVOSTI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KARLA IV.</dc:title>
  <dc:creator>ucitel</dc:creator>
  <cp:lastModifiedBy>ucitel</cp:lastModifiedBy>
  <cp:revision>15</cp:revision>
  <dcterms:created xsi:type="dcterms:W3CDTF">2016-05-13T06:26:23Z</dcterms:created>
  <dcterms:modified xsi:type="dcterms:W3CDTF">2016-05-13T08:49:00Z</dcterms:modified>
</cp:coreProperties>
</file>