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6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885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0258F1-F9D6-43A0-A1A3-F40A236BB4B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D6A828-0784-464D-9E00-107F702C93E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ulos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13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audio" Target="../media/audio8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slideLayout" Target="../slideLayouts/slideLayout2.xml"/><Relationship Id="rId5" Type="http://schemas.microsoft.com/office/2007/relationships/media" Target="../media/media3.wma"/><Relationship Id="rId10" Type="http://schemas.openxmlformats.org/officeDocument/2006/relationships/audio" Target="../media/media5.wma"/><Relationship Id="rId4" Type="http://schemas.openxmlformats.org/officeDocument/2006/relationships/audio" Target="../media/media2.wma"/><Relationship Id="rId9" Type="http://schemas.microsoft.com/office/2007/relationships/media" Target="../media/media5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Wikipedie</a:t>
            </a:r>
          </a:p>
          <a:p>
            <a:r>
              <a:rPr lang="cs-CZ" dirty="0" smtClean="0"/>
              <a:t>Google obrázky</a:t>
            </a:r>
          </a:p>
          <a:p>
            <a:r>
              <a:rPr lang="cs-CZ" dirty="0" smtClean="0"/>
              <a:t>tn.cz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www.minulost.org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cs-CZ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br>
              <a:rPr lang="cs-CZ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cs-CZ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cs-CZ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cs-CZ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cs-CZ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cs-CZ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Karel IV</a:t>
            </a:r>
            <a:endParaRPr lang="cs-CZ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35696" y="29249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*14.května 1316    29.listopadu 1378</a:t>
            </a:r>
          </a:p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31" y="2956563"/>
            <a:ext cx="187319" cy="3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52" y="3717032"/>
            <a:ext cx="3067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8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  <p:sndAc>
          <p:stSnd>
            <p:snd r:embed="rId2" name="suction.wav"/>
          </p:stSnd>
        </p:sndAc>
      </p:transition>
    </mc:Choice>
    <mc:Fallback>
      <p:transition spd="slow" advClick="0" advTm="3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Monotype Corsiva" panose="03010101010201010101" pitchFamily="66" charset="0"/>
              </a:rPr>
              <a:t>Letos roku 2016 je to přesně 700 od narození </a:t>
            </a:r>
            <a:r>
              <a:rPr lang="cs-CZ" sz="3200" dirty="0" err="1" smtClean="0">
                <a:latin typeface="Monotype Corsiva" panose="03010101010201010101" pitchFamily="66" charset="0"/>
              </a:rPr>
              <a:t>karla</a:t>
            </a:r>
            <a:r>
              <a:rPr lang="cs-CZ" sz="3200" dirty="0" smtClean="0">
                <a:latin typeface="Monotype Corsiva" panose="03010101010201010101" pitchFamily="66" charset="0"/>
              </a:rPr>
              <a:t> IV.  V  této prezentaci vás provedu  jeho životem.</a:t>
            </a:r>
          </a:p>
          <a:p>
            <a:endParaRPr lang="cs-CZ" sz="3200" dirty="0" smtClean="0">
              <a:latin typeface="Monotype Corsiva" panose="03010101010201010101" pitchFamily="66" charset="0"/>
            </a:endParaRPr>
          </a:p>
          <a:p>
            <a:endParaRPr lang="cs-CZ" sz="3200" dirty="0"/>
          </a:p>
          <a:p>
            <a:endParaRPr lang="cs-CZ" sz="32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573016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14:flip dir="r"/>
        <p:sndAc>
          <p:stSnd>
            <p:snd r:embed="rId2" name="drumroll.wav"/>
          </p:stSnd>
        </p:sndAc>
      </p:transition>
    </mc:Choice>
    <mc:Fallback>
      <p:transition spd="slow" advClick="0" advTm="7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Tituly Karla IV.</a:t>
            </a:r>
            <a:endParaRPr lang="cs-CZ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Monotype Corsiva" panose="03010101010201010101" pitchFamily="66" charset="0"/>
              </a:rPr>
              <a:t>od srpna 1346 až do listopadu 1378; Karel IV. byl římsko-německý král</a:t>
            </a:r>
            <a:r>
              <a:rPr lang="cs-CZ" dirty="0">
                <a:latin typeface="Monotype Corsiva" panose="03010101010201010101" pitchFamily="66" charset="0"/>
              </a:rPr>
              <a:t> </a:t>
            </a:r>
            <a:r>
              <a:rPr lang="cs-CZ" dirty="0">
                <a:solidFill>
                  <a:schemeClr val="tx2"/>
                </a:solidFill>
                <a:latin typeface="Monotype Corsiva" panose="03010101010201010101" pitchFamily="66" charset="0"/>
              </a:rPr>
              <a:t>od července 1346 a od roku 1355 císař římský.</a:t>
            </a:r>
            <a:r>
              <a:rPr lang="cs-CZ" dirty="0">
                <a:latin typeface="Monotype Corsiva" panose="03010101010201010101" pitchFamily="66" charset="0"/>
              </a:rPr>
              <a:t> Byl také italský (lombardský) král od 1355, burgundský (</a:t>
            </a:r>
            <a:r>
              <a:rPr lang="cs-CZ" dirty="0" err="1">
                <a:latin typeface="Monotype Corsiva" panose="03010101010201010101" pitchFamily="66" charset="0"/>
              </a:rPr>
              <a:t>arelatský</a:t>
            </a:r>
            <a:r>
              <a:rPr lang="cs-CZ" dirty="0">
                <a:latin typeface="Monotype Corsiva" panose="03010101010201010101" pitchFamily="66" charset="0"/>
              </a:rPr>
              <a:t>) král od 1365, </a:t>
            </a:r>
            <a:r>
              <a:rPr lang="cs-CZ" dirty="0">
                <a:solidFill>
                  <a:srgbClr val="92D050"/>
                </a:solidFill>
                <a:latin typeface="Monotype Corsiva" panose="03010101010201010101" pitchFamily="66" charset="0"/>
              </a:rPr>
              <a:t>moravský markrabě v letech 1333 až 1349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a lucemburský hrabě 1346 až 1353.</a:t>
            </a:r>
          </a:p>
        </p:txBody>
      </p:sp>
    </p:spTree>
    <p:extLst>
      <p:ext uri="{BB962C8B-B14F-4D97-AF65-F5344CB8AC3E}">
        <p14:creationId xmlns:p14="http://schemas.microsoft.com/office/powerpoint/2010/main" val="388141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7000">
        <p:randomBar dir="vert"/>
        <p:sndAc>
          <p:stSnd>
            <p:snd r:embed="rId2" name="wind.wav"/>
          </p:stSnd>
        </p:sndAc>
      </p:transition>
    </mc:Choice>
    <mc:Fallback>
      <p:transition spd="slow" advClick="0" advTm="17000">
        <p:randomBar dir="vert"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70000" lnSpcReduction="20000"/>
          </a:bodyPr>
          <a:lstStyle/>
          <a:p>
            <a:r>
              <a:rPr lang="cs-CZ" sz="3800" dirty="0" smtClean="0">
                <a:latin typeface="Monotype Corsiva" panose="03010101010201010101" pitchFamily="66" charset="0"/>
              </a:rPr>
              <a:t>Karel IV. byl vášnivý stavitel. Postavil nejen mosty, hrady a města, ale i Pražskou univerzitu</a:t>
            </a:r>
            <a:r>
              <a:rPr lang="cs-CZ" dirty="0" smtClean="0">
                <a:latin typeface="Monotype Corsiva" panose="03010101010201010101" pitchFamily="66" charset="0"/>
              </a:rPr>
              <a:t>.  </a:t>
            </a:r>
          </a:p>
          <a:p>
            <a:endParaRPr lang="cs-CZ" dirty="0">
              <a:latin typeface="Monotype Corsiva" panose="03010101010201010101" pitchFamily="66" charset="0"/>
            </a:endParaRPr>
          </a:p>
          <a:p>
            <a:endParaRPr lang="cs-CZ" dirty="0" smtClean="0">
              <a:latin typeface="Monotype Corsiva" panose="03010101010201010101" pitchFamily="66" charset="0"/>
            </a:endParaRPr>
          </a:p>
          <a:p>
            <a:endParaRPr lang="cs-CZ" dirty="0">
              <a:latin typeface="Monotype Corsiva" panose="03010101010201010101" pitchFamily="66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76" y="2420888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340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16" y="443711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01827"/>
      </p:ext>
    </p:extLst>
  </p:cSld>
  <p:clrMapOvr>
    <a:masterClrMapping/>
  </p:clrMapOvr>
  <p:transition spd="slow" advClick="0" advTm="7000">
    <p:pull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Ženy Karla IV.</a:t>
            </a:r>
            <a:endParaRPr lang="cs-CZ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1.Markéta Blanka z </a:t>
            </a:r>
            <a:r>
              <a:rPr lang="cs-CZ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Valois</a:t>
            </a:r>
            <a:r>
              <a:rPr lang="cs-CZ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(1316</a:t>
            </a:r>
            <a:r>
              <a:rPr lang="cs-CZ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–1.8.1348</a:t>
            </a:r>
            <a:r>
              <a:rPr lang="cs-CZ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)</a:t>
            </a:r>
          </a:p>
          <a:p>
            <a:r>
              <a:rPr lang="nn-NO" i="1" dirty="0">
                <a:solidFill>
                  <a:srgbClr val="FFC000"/>
                </a:solidFill>
                <a:latin typeface="Monotype Corsiva" panose="03010101010201010101" pitchFamily="66" charset="0"/>
              </a:rPr>
              <a:t>2. Anna Falcká (26.9.1329–2.2­.1353</a:t>
            </a:r>
            <a:r>
              <a:rPr lang="nn-NO" i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)</a:t>
            </a:r>
            <a:endParaRPr lang="cs-CZ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cs-CZ" i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3. Anna Svídnická (1339–11.7.1362</a:t>
            </a:r>
            <a:r>
              <a:rPr lang="cs-CZ" i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)</a:t>
            </a:r>
          </a:p>
          <a:p>
            <a:r>
              <a:rPr lang="cs-CZ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4. Eliška Pomořanská (1347–14.2.1393</a:t>
            </a:r>
            <a:r>
              <a:rPr lang="cs-CZ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)</a:t>
            </a:r>
          </a:p>
          <a:p>
            <a:r>
              <a:rPr lang="cs-CZ" b="1" i="1" u="sng" dirty="0">
                <a:solidFill>
                  <a:srgbClr val="FF0000"/>
                </a:solidFill>
              </a:rPr>
              <a:t>Žádný český panovník neměl tolik manželek jako otec vlasti </a:t>
            </a:r>
            <a:br>
              <a:rPr lang="cs-CZ" b="1" i="1" u="sng" dirty="0">
                <a:solidFill>
                  <a:srgbClr val="FF0000"/>
                </a:solidFill>
              </a:rPr>
            </a:br>
            <a:r>
              <a:rPr lang="cs-CZ" b="1" i="1" u="sng" dirty="0">
                <a:solidFill>
                  <a:srgbClr val="FF0000"/>
                </a:solidFill>
              </a:rPr>
              <a:t>Karel IV. Byl ženatý 4× a z jeho všech manželství vzešlo 12 dětí.</a:t>
            </a:r>
            <a:endParaRPr lang="cs-CZ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7000">
        <p14:ripple/>
        <p:sndAc>
          <p:stSnd>
            <p:snd r:embed="rId2" name="breeze.wav"/>
          </p:stSnd>
        </p:sndAc>
      </p:transition>
    </mc:Choice>
    <mc:Fallback>
      <p:transition spd="slow" advClick="0" advTm="17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836712"/>
            <a:ext cx="6196405" cy="4958365"/>
          </a:xfrm>
        </p:spPr>
        <p:txBody>
          <a:bodyPr>
            <a:normAutofit/>
          </a:bodyPr>
          <a:lstStyle/>
          <a:p>
            <a:r>
              <a:rPr lang="cs-CZ" sz="4000" b="1" i="1" u="sng" dirty="0" smtClean="0">
                <a:latin typeface="Monotype Corsiva" panose="03010101010201010101" pitchFamily="66" charset="0"/>
              </a:rPr>
              <a:t>Karel přijal  své </a:t>
            </a:r>
            <a:r>
              <a:rPr lang="cs-CZ" sz="4000" b="1" i="1" u="sng" dirty="0" err="1" smtClean="0">
                <a:latin typeface="Monotype Corsiva" panose="03010101010201010101" pitchFamily="66" charset="0"/>
              </a:rPr>
              <a:t>jméno¨při</a:t>
            </a:r>
            <a:r>
              <a:rPr lang="cs-CZ" sz="4000" b="1" i="1" u="sng" dirty="0" smtClean="0">
                <a:latin typeface="Monotype Corsiva" panose="03010101010201010101" pitchFamily="66" charset="0"/>
              </a:rPr>
              <a:t> </a:t>
            </a:r>
            <a:r>
              <a:rPr lang="cs-CZ" sz="4000" b="1" i="1" u="sng" dirty="0">
                <a:latin typeface="Monotype Corsiva" panose="03010101010201010101" pitchFamily="66" charset="0"/>
              </a:rPr>
              <a:t>biřmování během své výchovy ve Francii po svém strýci a kmotrovi </a:t>
            </a:r>
            <a:r>
              <a:rPr lang="cs-CZ" sz="4000" b="1" i="1" u="sng" dirty="0" smtClean="0">
                <a:latin typeface="Monotype Corsiva" panose="03010101010201010101" pitchFamily="66" charset="0"/>
              </a:rPr>
              <a:t>Karlu IV. Sličném.</a:t>
            </a:r>
          </a:p>
          <a:p>
            <a:pPr marL="0" indent="0">
              <a:buNone/>
            </a:pPr>
            <a:endParaRPr lang="cs-CZ" sz="4000" b="1" i="1" u="sng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171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47056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Monotype Corsiva" panose="03010101010201010101" pitchFamily="66" charset="0"/>
              </a:rPr>
              <a:t>Karel IV. Sličný</a:t>
            </a:r>
            <a:endParaRPr lang="cs-CZ" dirty="0">
              <a:latin typeface="Monotype Corsiva" panose="03010101010201010101" pitchFamily="66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131840" y="488810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4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  <p:sndAc>
          <p:stSnd>
            <p:snd r:embed="rId2" name="whoosh.wav"/>
          </p:stSnd>
        </p:sndAc>
      </p:transition>
    </mc:Choice>
    <mc:Fallback>
      <p:transition spd="slow" advClick="0" advTm="8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      A pár otázek na konec</a:t>
            </a:r>
            <a:endParaRPr lang="cs-CZ" sz="4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odoni MT" panose="02070603080606020203" pitchFamily="18" charset="0"/>
              </a:rPr>
              <a:t>Kolik měl </a:t>
            </a:r>
            <a:r>
              <a:rPr lang="cs-CZ" dirty="0">
                <a:latin typeface="Bodoni MT" panose="02070603080606020203" pitchFamily="18" charset="0"/>
              </a:rPr>
              <a:t>K</a:t>
            </a:r>
            <a:r>
              <a:rPr lang="cs-CZ" dirty="0" smtClean="0">
                <a:latin typeface="Bodoni MT" panose="02070603080606020203" pitchFamily="18" charset="0"/>
              </a:rPr>
              <a:t>arel IV. </a:t>
            </a:r>
            <a:r>
              <a:rPr lang="cs-CZ" dirty="0">
                <a:latin typeface="Bodoni MT" panose="02070603080606020203" pitchFamily="18" charset="0"/>
              </a:rPr>
              <a:t>ž</a:t>
            </a:r>
            <a:r>
              <a:rPr lang="cs-CZ" dirty="0" smtClean="0">
                <a:latin typeface="Bodoni MT" panose="02070603080606020203" pitchFamily="18" charset="0"/>
              </a:rPr>
              <a:t>en?</a:t>
            </a:r>
          </a:p>
          <a:p>
            <a:r>
              <a:rPr lang="cs-CZ" dirty="0" smtClean="0">
                <a:latin typeface="Bodoni MT" panose="02070603080606020203" pitchFamily="18" charset="0"/>
              </a:rPr>
              <a:t> Co všechno nechal postavit?</a:t>
            </a:r>
          </a:p>
          <a:p>
            <a:r>
              <a:rPr lang="cs-CZ" dirty="0" smtClean="0">
                <a:latin typeface="Bodoni MT" panose="02070603080606020203" pitchFamily="18" charset="0"/>
              </a:rPr>
              <a:t>Jak se jmenoval jeho kmotr?</a:t>
            </a:r>
          </a:p>
          <a:p>
            <a:r>
              <a:rPr lang="cs-CZ" dirty="0" smtClean="0">
                <a:latin typeface="Bodoni MT" panose="02070603080606020203" pitchFamily="18" charset="0"/>
              </a:rPr>
              <a:t>Víte kolik let je od narození Karla IV.</a:t>
            </a:r>
          </a:p>
          <a:p>
            <a:r>
              <a:rPr lang="cs-CZ" dirty="0" smtClean="0">
                <a:latin typeface="Bodoni MT" panose="02070603080606020203" pitchFamily="18" charset="0"/>
              </a:rPr>
              <a:t>Líbila se vám tato prezentace?</a:t>
            </a:r>
          </a:p>
          <a:p>
            <a:endParaRPr lang="cs-CZ" dirty="0" smtClean="0">
              <a:latin typeface="Bodoni MT" panose="02070603080606020203" pitchFamily="18" charset="0"/>
            </a:endParaRPr>
          </a:p>
          <a:p>
            <a:endParaRPr lang="cs-CZ" dirty="0" smtClean="0">
              <a:latin typeface="Bodoni MT" panose="02070603080606020203" pitchFamily="18" charset="0"/>
            </a:endParaRPr>
          </a:p>
          <a:p>
            <a:endParaRPr lang="cs-CZ" dirty="0"/>
          </a:p>
        </p:txBody>
      </p:sp>
      <p:pic>
        <p:nvPicPr>
          <p:cNvPr id="4" name="Záznam zvuku - 4 -Adam Petzuch zš vrchní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8064" y="2060848"/>
            <a:ext cx="609600" cy="609600"/>
          </a:xfrm>
          <a:prstGeom prst="rect">
            <a:avLst/>
          </a:prstGeom>
        </p:spPr>
      </p:pic>
      <p:pic>
        <p:nvPicPr>
          <p:cNvPr id="5" name="zvuk -města...-Adam Petzuch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57664" y="2518012"/>
            <a:ext cx="609600" cy="609600"/>
          </a:xfrm>
          <a:prstGeom prst="rect">
            <a:avLst/>
          </a:prstGeom>
        </p:spPr>
      </p:pic>
      <p:pic>
        <p:nvPicPr>
          <p:cNvPr id="6" name="Zvuk-Karel IV sličný-Adam Petzuch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57664" y="2924944"/>
            <a:ext cx="609600" cy="609600"/>
          </a:xfrm>
          <a:prstGeom prst="rect">
            <a:avLst/>
          </a:prstGeom>
        </p:spPr>
      </p:pic>
      <p:pic>
        <p:nvPicPr>
          <p:cNvPr id="7" name="700-zvuk-Adam Petzuch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32240" y="3429000"/>
            <a:ext cx="609600" cy="609600"/>
          </a:xfrm>
          <a:prstGeom prst="rect">
            <a:avLst/>
          </a:prstGeom>
        </p:spPr>
      </p:pic>
      <p:pic>
        <p:nvPicPr>
          <p:cNvPr id="8" name="Anoooo-zvuk-Adam Petzuch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62464" y="3819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2" name="laser.wav"/>
          </p:stSnd>
        </p:sndAc>
      </p:transition>
    </mc:Choice>
    <mc:Fallback>
      <p:transition>
        <p:cut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smtClean="0"/>
              <a:t>Děkuju za zhlédnutí prezentace a doufám že se vám líbila :</a:t>
            </a:r>
            <a:r>
              <a:rPr lang="cs-CZ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endParaRPr lang="cs-CZ" sz="36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4577"/>
            <a:ext cx="3769059" cy="23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9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8000">
        <p:split orient="vert"/>
        <p:sndAc>
          <p:stSnd>
            <p:snd r:embed="rId2" name="applause.wav"/>
          </p:stSnd>
        </p:sndAc>
      </p:transition>
    </mc:Choice>
    <mc:Fallback>
      <p:transition spd="slow" advClick="0" advTm="8000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142</TotalTime>
  <Words>237</Words>
  <Application>Microsoft Office PowerPoint</Application>
  <PresentationFormat>Předvádění na obrazovce (4:3)</PresentationFormat>
  <Paragraphs>41</Paragraphs>
  <Slides>10</Slides>
  <Notes>0</Notes>
  <HiddenSlides>0</HiddenSlides>
  <MMClips>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Špendlík</vt:lpstr>
      <vt:lpstr>Prezentace aplikace PowerPoint</vt:lpstr>
      <vt:lpstr>         Karel IV</vt:lpstr>
      <vt:lpstr>Prezentace aplikace PowerPoint</vt:lpstr>
      <vt:lpstr>Tituly Karla IV.</vt:lpstr>
      <vt:lpstr>Prezentace aplikace PowerPoint</vt:lpstr>
      <vt:lpstr>Ženy Karla IV.</vt:lpstr>
      <vt:lpstr>Prezentace aplikace PowerPoint</vt:lpstr>
      <vt:lpstr>      A pár otázek na konec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Ucitel</dc:creator>
  <cp:lastModifiedBy>Ucitel</cp:lastModifiedBy>
  <cp:revision>13</cp:revision>
  <dcterms:created xsi:type="dcterms:W3CDTF">2016-05-13T08:06:04Z</dcterms:created>
  <dcterms:modified xsi:type="dcterms:W3CDTF">2016-05-13T10:29:01Z</dcterms:modified>
</cp:coreProperties>
</file>