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7" r:id="rId4"/>
    <p:sldId id="263" r:id="rId5"/>
    <p:sldId id="265" r:id="rId6"/>
    <p:sldId id="266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5/13/2016</a:t>
            </a:fld>
            <a:endParaRPr lang="en-US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5/13/2016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5/13/2016</a:t>
            </a:fld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5/13/2016</a:t>
            </a:fld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5/13/2016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stgm.opava.cz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Univerzita_Karlova" TargetMode="External"/><Relationship Id="rId3" Type="http://schemas.openxmlformats.org/officeDocument/2006/relationships/hyperlink" Target="https://cs.wikipedia.org/wiki/Blanka_z_Valois" TargetMode="External"/><Relationship Id="rId7" Type="http://schemas.openxmlformats.org/officeDocument/2006/relationships/hyperlink" Target="https://cs.wikipedia.org/wiki/Karl%C5%AFv_most" TargetMode="External"/><Relationship Id="rId2" Type="http://schemas.openxmlformats.org/officeDocument/2006/relationships/hyperlink" Target="https://cs.wikipedia.org/wiki/Karel_I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Al%C5%BEb%C4%9Bta_Pomo%C5%99ansk%C3%A1" TargetMode="External"/><Relationship Id="rId5" Type="http://schemas.openxmlformats.org/officeDocument/2006/relationships/hyperlink" Target="https://cs.wikipedia.org/wiki/Anna_Sv%C3%ADdnick%C3%A1" TargetMode="External"/><Relationship Id="rId4" Type="http://schemas.openxmlformats.org/officeDocument/2006/relationships/hyperlink" Target="https://cs.wikipedia.org/wiki/Anna_Falck%C3%A1" TargetMode="External"/><Relationship Id="rId9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47664" y="3699804"/>
            <a:ext cx="6073552" cy="1143000"/>
          </a:xfrm>
        </p:spPr>
        <p:txBody>
          <a:bodyPr/>
          <a:lstStyle/>
          <a:p>
            <a:r>
              <a:rPr lang="cs-CZ" dirty="0" smtClean="0"/>
              <a:t>*14. 5. 1316</a:t>
            </a:r>
          </a:p>
          <a:p>
            <a:r>
              <a:rPr lang="cs-CZ" dirty="0" smtClean="0"/>
              <a:t>✝29. 11. 1378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47664" y="1433732"/>
            <a:ext cx="6073552" cy="1981200"/>
          </a:xfrm>
        </p:spPr>
        <p:txBody>
          <a:bodyPr/>
          <a:lstStyle/>
          <a:p>
            <a:r>
              <a:rPr lang="cs-CZ" dirty="0" smtClean="0"/>
              <a:t>Život Karla IV.</a:t>
            </a:r>
            <a:endParaRPr lang="cs-CZ" dirty="0"/>
          </a:p>
        </p:txBody>
      </p:sp>
      <p:pic>
        <p:nvPicPr>
          <p:cNvPr id="1026" name="Picture 2" descr="\\NAS-ZSBN\bajtik\Megabajtík\Svrček Matyáš\erb-matyas-svrce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1533525" cy="1981200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2483768" y="692696"/>
            <a:ext cx="4032448" cy="36004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/>
              <a:t>Vypracoval:  Svrček Matyáš</a:t>
            </a:r>
            <a:endParaRPr lang="cs-CZ" dirty="0"/>
          </a:p>
        </p:txBody>
      </p:sp>
      <p:sp>
        <p:nvSpPr>
          <p:cNvPr id="6" name="Obdélník 5">
            <a:hlinkClick r:id="rId3"/>
          </p:cNvPr>
          <p:cNvSpPr/>
          <p:nvPr/>
        </p:nvSpPr>
        <p:spPr>
          <a:xfrm>
            <a:off x="2483768" y="1124744"/>
            <a:ext cx="4032448" cy="36004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/>
              <a:t>ZŠ T. G. Masaryka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Rozcestník</a:t>
            </a:r>
            <a:endParaRPr lang="cs-CZ" dirty="0"/>
          </a:p>
        </p:txBody>
      </p:sp>
      <p:sp>
        <p:nvSpPr>
          <p:cNvPr id="5" name="Dvojitá šipka 4">
            <a:hlinkClick r:id="rId2" action="ppaction://hlinksldjump"/>
          </p:cNvPr>
          <p:cNvSpPr/>
          <p:nvPr/>
        </p:nvSpPr>
        <p:spPr>
          <a:xfrm>
            <a:off x="1331640" y="2420888"/>
            <a:ext cx="2376264" cy="1008112"/>
          </a:xfrm>
          <a:prstGeom prst="chevr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Karel IV. Jako vládce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Dvojitá šipka 5">
            <a:hlinkClick r:id="rId3" action="ppaction://hlinksldjump"/>
          </p:cNvPr>
          <p:cNvSpPr/>
          <p:nvPr/>
        </p:nvSpPr>
        <p:spPr>
          <a:xfrm>
            <a:off x="3419872" y="2420888"/>
            <a:ext cx="2376264" cy="1008112"/>
          </a:xfrm>
          <a:prstGeom prst="chevr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Karel IV. a jeho rodina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Dvojitá šipka 6">
            <a:hlinkClick r:id="rId4" action="ppaction://hlinksldjump"/>
          </p:cNvPr>
          <p:cNvSpPr/>
          <p:nvPr/>
        </p:nvSpPr>
        <p:spPr>
          <a:xfrm>
            <a:off x="5508104" y="2420888"/>
            <a:ext cx="2376264" cy="1008112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Dětství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Karla IV.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Dvojitá šipka 7">
            <a:hlinkClick r:id="rId5" action="ppaction://hlinksldjump"/>
          </p:cNvPr>
          <p:cNvSpPr/>
          <p:nvPr/>
        </p:nvSpPr>
        <p:spPr>
          <a:xfrm>
            <a:off x="2267744" y="3645024"/>
            <a:ext cx="2376264" cy="1008112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Karlovy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Stavby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Dvojitá šipka 8">
            <a:hlinkClick r:id="rId6" action="ppaction://hlinksldjump"/>
          </p:cNvPr>
          <p:cNvSpPr/>
          <p:nvPr/>
        </p:nvSpPr>
        <p:spPr>
          <a:xfrm>
            <a:off x="4355976" y="3645024"/>
            <a:ext cx="2376264" cy="1008112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Zdroje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…jedenáctý Český král		1346 - 1378</a:t>
            </a:r>
          </a:p>
          <a:p>
            <a:r>
              <a:rPr lang="cs-CZ" dirty="0" smtClean="0"/>
              <a:t>…Římsko-německý král		1346 - 1378</a:t>
            </a:r>
          </a:p>
          <a:p>
            <a:r>
              <a:rPr lang="cs-CZ" dirty="0" smtClean="0"/>
              <a:t>…Císař Svaté říše římské	1355 - 1378</a:t>
            </a:r>
          </a:p>
          <a:p>
            <a:pPr lvl="1"/>
            <a:r>
              <a:rPr lang="cs-CZ" dirty="0" smtClean="0"/>
              <a:t>…Italský král			do 1378</a:t>
            </a:r>
          </a:p>
          <a:p>
            <a:pPr lvl="1"/>
            <a:r>
              <a:rPr lang="cs-CZ" dirty="0" smtClean="0"/>
              <a:t>…Burgundský král		do 1378</a:t>
            </a:r>
          </a:p>
          <a:p>
            <a:r>
              <a:rPr lang="cs-CZ" dirty="0" smtClean="0"/>
              <a:t>…Moravský markrabě		1333 - 1349</a:t>
            </a:r>
          </a:p>
          <a:p>
            <a:r>
              <a:rPr lang="cs-CZ" dirty="0" smtClean="0"/>
              <a:t>…Lucemburský hrabě		1346 - 1353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Byl to…</a:t>
            </a:r>
            <a:endParaRPr lang="cs-CZ" dirty="0"/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7164288" y="5373216"/>
            <a:ext cx="1584176" cy="108012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6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72000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Dynastie : </a:t>
            </a:r>
            <a:r>
              <a:rPr lang="cs-CZ" i="1" dirty="0" smtClean="0"/>
              <a:t>Lucemburkové</a:t>
            </a:r>
          </a:p>
          <a:p>
            <a:endParaRPr lang="cs-CZ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Manželky :</a:t>
            </a:r>
          </a:p>
          <a:p>
            <a:pPr lvl="1"/>
            <a:r>
              <a:rPr lang="cs-CZ" dirty="0" smtClean="0"/>
              <a:t>Blanka z Valois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Anna Falcká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Anna Svídnická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Alžběta Pomořanská</a:t>
            </a:r>
          </a:p>
          <a:p>
            <a:pPr lvl="1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Karla IV.</a:t>
            </a:r>
            <a:endParaRPr lang="cs-CZ" dirty="0"/>
          </a:p>
        </p:txBody>
      </p:sp>
      <p:pic>
        <p:nvPicPr>
          <p:cNvPr id="1026" name="Picture 2" descr="C:\Users\ucitel\Pictures\bajtik\Busta_Blanka_z_Valo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780928"/>
            <a:ext cx="1020586" cy="648072"/>
          </a:xfrm>
          <a:prstGeom prst="rect">
            <a:avLst/>
          </a:prstGeom>
          <a:noFill/>
        </p:spPr>
      </p:pic>
      <p:pic>
        <p:nvPicPr>
          <p:cNvPr id="1027" name="Picture 3" descr="C:\Users\ucitel\Pictures\bajtik\Busta_Anna_Falcká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573016"/>
            <a:ext cx="946910" cy="743324"/>
          </a:xfrm>
          <a:prstGeom prst="rect">
            <a:avLst/>
          </a:prstGeom>
          <a:noFill/>
        </p:spPr>
      </p:pic>
      <p:pic>
        <p:nvPicPr>
          <p:cNvPr id="1028" name="Picture 4" descr="C:\Users\ucitel\Pictures\bajtik\Busta_Anna_Svidnick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4365104"/>
            <a:ext cx="609600" cy="832104"/>
          </a:xfrm>
          <a:prstGeom prst="rect">
            <a:avLst/>
          </a:prstGeom>
          <a:noFill/>
        </p:spPr>
      </p:pic>
      <p:pic>
        <p:nvPicPr>
          <p:cNvPr id="1029" name="Picture 5" descr="C:\Users\ucitel\Pictures\bajtik\Busta_Alzbeta_Pomoransk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5157192"/>
            <a:ext cx="609600" cy="862584"/>
          </a:xfrm>
          <a:prstGeom prst="rect">
            <a:avLst/>
          </a:prstGeom>
          <a:noFill/>
        </p:spPr>
      </p:pic>
      <p:sp>
        <p:nvSpPr>
          <p:cNvPr id="8" name="Zástupný symbol pro obsah 1"/>
          <p:cNvSpPr txBox="1">
            <a:spLocks/>
          </p:cNvSpPr>
          <p:nvPr/>
        </p:nvSpPr>
        <p:spPr>
          <a:xfrm>
            <a:off x="473757" y="1484784"/>
            <a:ext cx="82296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Děti :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Markéta Lucemburská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Kateřina Lucemburská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Václav Lucemburský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Alžběta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Lucemburská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Václav IV.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Anna Lucemburská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Zikmund Lucemburský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Jan Zhořelecký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Karel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Jindřich</a:t>
            </a:r>
          </a:p>
        </p:txBody>
      </p:sp>
      <p:sp>
        <p:nvSpPr>
          <p:cNvPr id="9" name="Zástupný symbol pro obsah 1"/>
          <p:cNvSpPr txBox="1">
            <a:spLocks/>
          </p:cNvSpPr>
          <p:nvPr/>
        </p:nvSpPr>
        <p:spPr>
          <a:xfrm>
            <a:off x="467544" y="1484784"/>
            <a:ext cx="82296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Matka : 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Eliška Přemyslovna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Otec : 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Jan 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Lucemburský</a:t>
            </a: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Šipka doleva 9">
            <a:hlinkClick r:id="rId6" action="ppaction://hlinksldjump"/>
          </p:cNvPr>
          <p:cNvSpPr/>
          <p:nvPr/>
        </p:nvSpPr>
        <p:spPr>
          <a:xfrm>
            <a:off x="7164288" y="5373216"/>
            <a:ext cx="1584176" cy="108012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6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8" grpId="0"/>
      <p:bldP spid="8" grpId="1"/>
      <p:bldP spid="9" grpId="0"/>
      <p:bldP spid="10" grpId="0" animBg="1"/>
      <p:bldP spid="1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Karel </a:t>
            </a:r>
            <a:r>
              <a:rPr lang="cs-CZ" dirty="0" smtClean="0"/>
              <a:t>se narodil 14. května 1316 mezi čtvrtou a zhruba půl šestou ráno </a:t>
            </a:r>
            <a:r>
              <a:rPr lang="cs-CZ" dirty="0" smtClean="0"/>
              <a:t>Elišce Přemyslovně (v tu dobu měla 24 let) </a:t>
            </a:r>
            <a:r>
              <a:rPr lang="cs-CZ" dirty="0" smtClean="0"/>
              <a:t>v </a:t>
            </a:r>
            <a:r>
              <a:rPr lang="cs-CZ" dirty="0" smtClean="0"/>
              <a:t>Praze.</a:t>
            </a:r>
          </a:p>
          <a:p>
            <a:r>
              <a:rPr lang="cs-CZ" u="sng" dirty="0" smtClean="0"/>
              <a:t>Karel byl pojmenován Karel, protože římsko-německu byl Karel I. A aby v tom nebyl zmatek pojmenovali ho Karel </a:t>
            </a:r>
          </a:p>
          <a:p>
            <a:pPr lvl="3">
              <a:buNone/>
            </a:pPr>
            <a:r>
              <a:rPr lang="cs-CZ" i="1" dirty="0" smtClean="0"/>
              <a:t>…</a:t>
            </a:r>
            <a:r>
              <a:rPr lang="cs-CZ" i="1" dirty="0" smtClean="0"/>
              <a:t>přeji si proto, aby vám nebylo tajno, že mého otce jménem Jan zplodil Jindřich VII., císař římský, z Markéty, dcery vévody brabantského. Jan pojal manželku jménem Elišku, dceru Václava II., krále českého, a obdržel s ní Království české, poněvadž nebylo mužského potomstva v královském rodě českém.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Dětství Karla IV.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308304" y="558924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Karel IV.</a:t>
            </a:r>
            <a:endParaRPr lang="cs-CZ" dirty="0"/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373216"/>
            <a:ext cx="1584176" cy="108012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6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Karlův most</a:t>
            </a:r>
          </a:p>
          <a:p>
            <a:pPr lvl="1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Byl postaven protože starý Juditin most zničily povodně</a:t>
            </a:r>
          </a:p>
          <a:p>
            <a:pPr lvl="1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Stavba se konala od roku 1357</a:t>
            </a:r>
          </a:p>
          <a:p>
            <a:pPr lvl="1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byl dostavěn a otevřen roku 1402</a:t>
            </a:r>
          </a:p>
          <a:p>
            <a:pPr lvl="1"/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Karlova Univerzita</a:t>
            </a:r>
          </a:p>
          <a:p>
            <a:pPr lvl="1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stavbě se uvažovalo už roku 1294, začátek stavby byl ale v roce 1346</a:t>
            </a:r>
          </a:p>
          <a:p>
            <a:pPr lvl="1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Budova byla dostavěna a otevřena roku 1348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Karlovy stavby</a:t>
            </a:r>
            <a:endParaRPr lang="cs-CZ" dirty="0"/>
          </a:p>
        </p:txBody>
      </p:sp>
      <p:sp>
        <p:nvSpPr>
          <p:cNvPr id="4" name="Šipka doleva 3">
            <a:hlinkClick r:id="rId2" action="ppaction://hlinksldjump"/>
          </p:cNvPr>
          <p:cNvSpPr/>
          <p:nvPr/>
        </p:nvSpPr>
        <p:spPr>
          <a:xfrm>
            <a:off x="7164288" y="5373216"/>
            <a:ext cx="1584176" cy="108012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6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cs.wikipedia.org/wiki/Karel_IV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https://cs.wikipedia.org/wiki/Blanka_z_Valois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https://cs.wikipedia.org/wiki/Anna_Falck%C3%A1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https://cs.wikipedia.org/wiki/Anna_Sv%C3%ADdnick%C3%A1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https://cs.wikipedia.org/wiki/Al%C5%BEb%C4%9Bta_Pomo%C5%99ansk%C3%A1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https://</a:t>
            </a:r>
            <a:r>
              <a:rPr lang="cs-CZ" dirty="0" smtClean="0">
                <a:hlinkClick r:id="rId7"/>
              </a:rPr>
              <a:t>cs.wikipedia.org/wiki/Karl%C5%AFv_most</a:t>
            </a:r>
            <a:endParaRPr lang="cs-CZ" dirty="0" smtClean="0"/>
          </a:p>
          <a:p>
            <a:r>
              <a:rPr lang="cs-CZ" dirty="0" smtClean="0">
                <a:hlinkClick r:id="rId8"/>
              </a:rPr>
              <a:t>https://</a:t>
            </a:r>
            <a:r>
              <a:rPr lang="cs-CZ" dirty="0" smtClean="0">
                <a:hlinkClick r:id="rId8"/>
              </a:rPr>
              <a:t>cs.wikipedia.org/wiki/Univerzita_Karlova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Děkuji za pozornost.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(informace i obrázky) :  </a:t>
            </a:r>
            <a:endParaRPr lang="cs-CZ" dirty="0"/>
          </a:p>
        </p:txBody>
      </p:sp>
      <p:sp>
        <p:nvSpPr>
          <p:cNvPr id="4" name="Šipka doleva 3">
            <a:hlinkClick r:id="rId9" action="ppaction://hlinksldjump"/>
          </p:cNvPr>
          <p:cNvSpPr/>
          <p:nvPr/>
        </p:nvSpPr>
        <p:spPr>
          <a:xfrm>
            <a:off x="7164288" y="5373216"/>
            <a:ext cx="1584176" cy="108012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Zpět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6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149</TotalTime>
  <Words>195</Words>
  <Application>Microsoft Office PowerPoint</Application>
  <PresentationFormat>Předvádění na obrazovce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Papír</vt:lpstr>
      <vt:lpstr>Život Karla IV.</vt:lpstr>
      <vt:lpstr>Rozcestník</vt:lpstr>
      <vt:lpstr>Byl to…</vt:lpstr>
      <vt:lpstr>Rodina Karla IV.</vt:lpstr>
      <vt:lpstr>Dětství Karla IV.</vt:lpstr>
      <vt:lpstr>Karlovy stavby</vt:lpstr>
      <vt:lpstr>Zdroje (informace i obrázky) 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ucitel</cp:lastModifiedBy>
  <cp:revision>19</cp:revision>
  <dcterms:created xsi:type="dcterms:W3CDTF">2016-05-13T06:16:39Z</dcterms:created>
  <dcterms:modified xsi:type="dcterms:W3CDTF">2016-05-13T08:47:42Z</dcterms:modified>
</cp:coreProperties>
</file>