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172200" cy="648072"/>
          </a:xfrm>
        </p:spPr>
        <p:txBody>
          <a:bodyPr/>
          <a:lstStyle/>
          <a:p>
            <a:r>
              <a:rPr lang="cs-CZ" dirty="0" smtClean="0">
                <a:latin typeface="Constantia" pitchFamily="18" charset="0"/>
                <a:cs typeface="Consolas" pitchFamily="49" charset="0"/>
              </a:rPr>
              <a:t>život </a:t>
            </a:r>
            <a:r>
              <a:rPr lang="cs-CZ" dirty="0" err="1" smtClean="0">
                <a:latin typeface="Constantia" pitchFamily="18" charset="0"/>
                <a:cs typeface="Consolas" pitchFamily="49" charset="0"/>
              </a:rPr>
              <a:t>karla</a:t>
            </a:r>
            <a:r>
              <a:rPr lang="cs-CZ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cs-CZ" b="0" dirty="0" smtClean="0">
                <a:latin typeface="Constantia" pitchFamily="18" charset="0"/>
                <a:cs typeface="Consolas" pitchFamily="49" charset="0"/>
              </a:rPr>
              <a:t>IV.</a:t>
            </a:r>
            <a:endParaRPr lang="cs-CZ" b="0" dirty="0">
              <a:latin typeface="Constantia" pitchFamily="18" charset="0"/>
              <a:cs typeface="Consolas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7744" y="980728"/>
            <a:ext cx="6172200" cy="432048"/>
          </a:xfrm>
        </p:spPr>
        <p:txBody>
          <a:bodyPr/>
          <a:lstStyle/>
          <a:p>
            <a:r>
              <a:rPr lang="cs-CZ" dirty="0" smtClean="0">
                <a:latin typeface="Constantia" pitchFamily="18" charset="0"/>
              </a:rPr>
              <a:t>Vypracoval: Jiří </a:t>
            </a:r>
            <a:r>
              <a:rPr lang="cs-CZ" dirty="0" err="1" smtClean="0">
                <a:latin typeface="Constantia" pitchFamily="18" charset="0"/>
              </a:rPr>
              <a:t>Vilášek</a:t>
            </a:r>
            <a:endParaRPr lang="cs-CZ" dirty="0">
              <a:latin typeface="Constant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20040"/>
            <a:ext cx="3600401" cy="457678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císař svaté říše římské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Tím byl korunován 5. dubna 1355</a:t>
            </a:r>
          </a:p>
          <a:p>
            <a:r>
              <a:rPr lang="cs-CZ" dirty="0" smtClean="0"/>
              <a:t>I zde vládl až do své smrti v roce 1378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6858000"/>
          </a:xfrm>
        </p:spPr>
        <p:txBody>
          <a:bodyPr anchor="ctr"/>
          <a:lstStyle/>
          <a:p>
            <a:pPr algn="ctr"/>
            <a:r>
              <a:rPr lang="cs-CZ" dirty="0" smtClean="0"/>
              <a:t>Významné stavby z kralovaní </a:t>
            </a:r>
            <a:r>
              <a:rPr lang="cs-CZ" dirty="0" err="1" smtClean="0"/>
              <a:t>karla</a:t>
            </a:r>
            <a:r>
              <a:rPr lang="cs-CZ" dirty="0" smtClean="0"/>
              <a:t> </a:t>
            </a:r>
            <a:r>
              <a:rPr lang="cs-CZ" dirty="0" err="1" smtClean="0"/>
              <a:t>iv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město pražské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Doposud žili pražané na jedné části od břehu Vltavy, proto nechal Karel IV. v roce 1348 vybudovat novou část města</a:t>
            </a:r>
          </a:p>
          <a:p>
            <a:r>
              <a:rPr lang="cs-CZ" dirty="0" smtClean="0"/>
              <a:t>V té době byla jeho rozloha okolo 360 ha </a:t>
            </a:r>
          </a:p>
          <a:p>
            <a:r>
              <a:rPr lang="cs-CZ" dirty="0" smtClean="0"/>
              <a:t>Jeho význam byl k lepšímu rozmístění obyvatelstva, ale taky k většímu rozvoji obchodu a nejrůznějších řemeslnických dílen</a:t>
            </a:r>
          </a:p>
          <a:p>
            <a:endParaRPr lang="cs-CZ" dirty="0"/>
          </a:p>
        </p:txBody>
      </p:sp>
      <p:pic>
        <p:nvPicPr>
          <p:cNvPr id="25602" name="Picture 2" descr="http://pepikov.cz/wp-content/uploads/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352924"/>
            <a:ext cx="5934075" cy="25050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Karlův most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/>
          <a:lstStyle/>
          <a:p>
            <a:r>
              <a:rPr lang="cs-CZ" dirty="0" smtClean="0"/>
              <a:t>Protože museli také udělat něco, co novou část města spojí s tou starou, tak nechal Karel IV. postavit v roce 1357 Karlův most, který se postavil na místo </a:t>
            </a:r>
            <a:r>
              <a:rPr lang="cs-CZ" dirty="0" err="1" smtClean="0"/>
              <a:t>juditiného</a:t>
            </a:r>
            <a:r>
              <a:rPr lang="cs-CZ" dirty="0" smtClean="0"/>
              <a:t> mostu</a:t>
            </a:r>
          </a:p>
          <a:p>
            <a:r>
              <a:rPr lang="cs-CZ" dirty="0" smtClean="0"/>
              <a:t>Most měří na délku 515,76 m a vysoký je přes 13 metrů</a:t>
            </a:r>
          </a:p>
          <a:p>
            <a:r>
              <a:rPr lang="cs-CZ" dirty="0" smtClean="0"/>
              <a:t>Takto mohutnou stavbu drží pohromadě 15 pilířů</a:t>
            </a:r>
          </a:p>
          <a:p>
            <a:r>
              <a:rPr lang="cs-CZ" dirty="0" smtClean="0"/>
              <a:t>Je také vyzdoben mnoha sochami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/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26626" name="Picture 2" descr="http://firstvisiteurope.eu/wp-content/uploads/2015/02/Karl%C5%AFv_most_Pra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929300"/>
            <a:ext cx="4230268" cy="174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Univerzita </a:t>
            </a:r>
            <a:r>
              <a:rPr lang="cs-CZ" dirty="0" err="1" smtClean="0"/>
              <a:t>karlova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Byla založena nejméně třemi akty: </a:t>
            </a:r>
            <a:r>
              <a:rPr lang="pt-BR" dirty="0"/>
              <a:t>listinou papeže </a:t>
            </a:r>
            <a:r>
              <a:rPr lang="pt-BR" dirty="0" smtClean="0"/>
              <a:t>Klementa VI</a:t>
            </a:r>
            <a:r>
              <a:rPr lang="cs-CZ" dirty="0"/>
              <a:t>., nadační listinou Karla IV</a:t>
            </a:r>
            <a:r>
              <a:rPr lang="cs-CZ" dirty="0" smtClean="0"/>
              <a:t>. </a:t>
            </a:r>
            <a:r>
              <a:rPr lang="cs-CZ" dirty="0"/>
              <a:t>a </a:t>
            </a:r>
            <a:r>
              <a:rPr lang="cs-CZ" dirty="0" err="1"/>
              <a:t>Eisenašským</a:t>
            </a:r>
            <a:r>
              <a:rPr lang="cs-CZ" dirty="0"/>
              <a:t> </a:t>
            </a:r>
            <a:r>
              <a:rPr lang="cs-CZ" dirty="0" smtClean="0"/>
              <a:t>diplomem</a:t>
            </a:r>
          </a:p>
          <a:p>
            <a:r>
              <a:rPr lang="cs-CZ" dirty="0" smtClean="0"/>
              <a:t>Její výstavba začala v roce 1348</a:t>
            </a:r>
          </a:p>
          <a:p>
            <a:r>
              <a:rPr lang="cs-CZ" dirty="0" smtClean="0"/>
              <a:t>Jedná se o jednu z nejstarších a </a:t>
            </a:r>
            <a:r>
              <a:rPr lang="cs-CZ" dirty="0" err="1" smtClean="0"/>
              <a:t>nejpeztižnějších</a:t>
            </a:r>
            <a:r>
              <a:rPr lang="cs-CZ" dirty="0" smtClean="0"/>
              <a:t> univerzit v Evropě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28" y="4149080"/>
            <a:ext cx="4441676" cy="2502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Katedrála sv. </a:t>
            </a:r>
            <a:r>
              <a:rPr lang="cs-CZ" dirty="0" err="1" smtClean="0"/>
              <a:t>víta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Katedrála sv. Víta se začala stavět v roce 1344</a:t>
            </a:r>
          </a:p>
          <a:p>
            <a:r>
              <a:rPr lang="cs-CZ" dirty="0" smtClean="0"/>
              <a:t>Již od 10. století sídlo pražského biskupa</a:t>
            </a:r>
          </a:p>
          <a:p>
            <a:r>
              <a:rPr lang="cs-CZ" dirty="0" smtClean="0"/>
              <a:t>Na výšku měří 124 m a na šířku 60 m</a:t>
            </a:r>
          </a:p>
          <a:p>
            <a:r>
              <a:rPr lang="cs-CZ" dirty="0"/>
              <a:t>Dekretem kardinála Vlka ze dne 23. dubna 1997, </a:t>
            </a:r>
            <a:r>
              <a:rPr lang="cs-CZ" dirty="0" smtClean="0"/>
              <a:t>byla </a:t>
            </a:r>
            <a:r>
              <a:rPr lang="cs-CZ" dirty="0"/>
              <a:t>katedrála zasvěcena svatým Vítovi, Václavovi a </a:t>
            </a:r>
            <a:r>
              <a:rPr lang="cs-CZ" dirty="0" smtClean="0"/>
              <a:t>Vojtěchovi</a:t>
            </a:r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16563"/>
            <a:ext cx="3870176" cy="2580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12296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Karlštejn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Ten nechal Karel IV. vybudovat roku 1348, dokončen však byl až o devět let později</a:t>
            </a:r>
          </a:p>
          <a:p>
            <a:r>
              <a:rPr lang="cs-CZ" dirty="0" smtClean="0"/>
              <a:t>Karlštejn byl vybudován jen ze jednoho důvodu: jako soukromé sídlo, pro uložení korunovačních klenotů začal sloužit až později</a:t>
            </a:r>
          </a:p>
          <a:p>
            <a:r>
              <a:rPr lang="cs-CZ" dirty="0" smtClean="0"/>
              <a:t>Od 20. století je velkým terčem turistů a turisté z ciziny se při návštěvě ČR často chtějí podívat na Karlštejn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2417"/>
            <a:ext cx="3453408" cy="2296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19590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Korunovační klenoty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Ty jsou 3: svatováclavská koruna, žezlo a jablko</a:t>
            </a:r>
          </a:p>
          <a:p>
            <a:r>
              <a:rPr lang="cs-CZ" dirty="0" smtClean="0"/>
              <a:t>Karel IV. je nechal vyrobit za účelem korunovace následujících českých králů</a:t>
            </a:r>
          </a:p>
          <a:p>
            <a:r>
              <a:rPr lang="cs-CZ" dirty="0" smtClean="0"/>
              <a:t>Originály jsou přísně zabezpečeny a </a:t>
            </a:r>
            <a:r>
              <a:rPr lang="cs-CZ" dirty="0" err="1" smtClean="0"/>
              <a:t>vythují</a:t>
            </a:r>
            <a:r>
              <a:rPr lang="cs-CZ" dirty="0" smtClean="0"/>
              <a:t> se jen pro zvláštní příležitosti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08851"/>
            <a:ext cx="4674096" cy="2693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2377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Smrt </a:t>
            </a:r>
            <a:r>
              <a:rPr lang="cs-CZ" dirty="0" err="1" smtClean="0"/>
              <a:t>karla</a:t>
            </a:r>
            <a:r>
              <a:rPr lang="cs-CZ" dirty="0" smtClean="0"/>
              <a:t> </a:t>
            </a:r>
            <a:r>
              <a:rPr lang="cs-CZ" dirty="0" err="1" smtClean="0"/>
              <a:t>iv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Karel IV. zemřel v Praze 29.11.1378 na zápal plic</a:t>
            </a:r>
          </a:p>
          <a:p>
            <a:r>
              <a:rPr lang="cs-CZ" dirty="0" smtClean="0"/>
              <a:t>Ještě předtím však upadl z koně, což zapříčinilo zlomeninu stehenního krčku, kvůli tomu </a:t>
            </a:r>
            <a:r>
              <a:rPr lang="cs-CZ" dirty="0" err="1" smtClean="0"/>
              <a:t>zkončil</a:t>
            </a:r>
            <a:r>
              <a:rPr lang="cs-CZ" dirty="0" smtClean="0"/>
              <a:t> na lůžku 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94" y="3429000"/>
            <a:ext cx="318103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3564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Konec, děkuji za pozornost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57" y="2060848"/>
            <a:ext cx="3627487" cy="36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88869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Narodil se 14.5.1316 v Praze</a:t>
            </a:r>
          </a:p>
          <a:p>
            <a:r>
              <a:rPr lang="cs-CZ" dirty="0" smtClean="0"/>
              <a:t>Narozen pod jménem Václav</a:t>
            </a:r>
          </a:p>
          <a:p>
            <a:r>
              <a:rPr lang="cs-CZ" dirty="0" smtClean="0"/>
              <a:t>V sedmi letech byl poslán za svým kmotrem do Francie, kde byl překřtěn na Karla</a:t>
            </a:r>
          </a:p>
          <a:p>
            <a:r>
              <a:rPr lang="cs-CZ" dirty="0" smtClean="0"/>
              <a:t>Měl několik královských a císařských titulů</a:t>
            </a:r>
          </a:p>
          <a:p>
            <a:r>
              <a:rPr lang="cs-CZ" dirty="0" smtClean="0"/>
              <a:t>Vládl v dynastii </a:t>
            </a:r>
            <a:r>
              <a:rPr lang="cs-CZ" dirty="0" smtClean="0"/>
              <a:t>Lucemburků</a:t>
            </a:r>
          </a:p>
          <a:p>
            <a:r>
              <a:rPr lang="cs-CZ" dirty="0" smtClean="0"/>
              <a:t>Měl 4 manželky 12 dětí</a:t>
            </a:r>
            <a:endParaRPr lang="cs-CZ" dirty="0" smtClean="0"/>
          </a:p>
          <a:p>
            <a:r>
              <a:rPr lang="cs-CZ" dirty="0" smtClean="0"/>
              <a:t>Zasloužil se o mnoho staveb a předmětů</a:t>
            </a:r>
          </a:p>
          <a:p>
            <a:r>
              <a:rPr lang="cs-CZ" dirty="0" smtClean="0"/>
              <a:t>Zemřel dne 29.11.1378</a:t>
            </a:r>
            <a:endParaRPr lang="cs-CZ" dirty="0"/>
          </a:p>
        </p:txBody>
      </p:sp>
      <p:pic>
        <p:nvPicPr>
          <p:cNvPr id="20484" name="Picture 4" descr="https://upload.wikimedia.org/wikipedia/commons/thumb/1/16/Charles_IV-John_Ocko_votive_picture-fragment.jpg/200px-Charles_IV-John_Ocko_votive_picture-frag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839445"/>
            <a:ext cx="2160240" cy="304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924944"/>
            <a:ext cx="7467600" cy="1143000"/>
          </a:xfrm>
        </p:spPr>
        <p:txBody>
          <a:bodyPr anchor="ctr"/>
          <a:lstStyle/>
          <a:p>
            <a:pPr algn="ctr"/>
            <a:r>
              <a:rPr lang="cs-CZ" dirty="0" smtClean="0"/>
              <a:t>tituly </a:t>
            </a:r>
            <a:r>
              <a:rPr lang="cs-CZ" dirty="0" err="1" smtClean="0"/>
              <a:t>karla</a:t>
            </a:r>
            <a:r>
              <a:rPr lang="cs-CZ" dirty="0" smtClean="0"/>
              <a:t> IV.</a:t>
            </a:r>
            <a:endParaRPr lang="cs-CZ" dirty="0"/>
          </a:p>
        </p:txBody>
      </p:sp>
      <p:pic>
        <p:nvPicPr>
          <p:cNvPr id="4098" name="Picture 2" descr="http://i287.photobucket.com/albums/ll146/noell_2008/pergamen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2160240" cy="36355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Moravský </a:t>
            </a:r>
            <a:r>
              <a:rPr lang="cs-CZ" dirty="0" err="1" smtClean="0"/>
              <a:t>markhrabě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Tento svůj první titul získal v roce 1333</a:t>
            </a:r>
          </a:p>
          <a:p>
            <a:r>
              <a:rPr lang="cs-CZ" dirty="0" smtClean="0"/>
              <a:t>V této funkci vydržel až do roku 1349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Lucemburský hrabě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Tento titul získal díky svému otci (Janu Lucemburskému)</a:t>
            </a:r>
          </a:p>
          <a:p>
            <a:r>
              <a:rPr lang="cs-CZ" dirty="0" smtClean="0"/>
              <a:t>Korunován byl v roce 1346</a:t>
            </a:r>
          </a:p>
          <a:p>
            <a:r>
              <a:rPr lang="cs-CZ" dirty="0" smtClean="0"/>
              <a:t>Zde vládnul až do roku 1353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Římsko-německý král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Tento titul si vysloužil v roce 1346</a:t>
            </a:r>
          </a:p>
          <a:p>
            <a:r>
              <a:rPr lang="cs-CZ" dirty="0" smtClean="0"/>
              <a:t>Zde vládnul až do své smrti (1378)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král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Právě z tohoto titulu zná u Nás Karla IV. Každý</a:t>
            </a:r>
          </a:p>
          <a:p>
            <a:r>
              <a:rPr lang="cs-CZ" dirty="0" smtClean="0"/>
              <a:t>Vládl zde od roku 1346</a:t>
            </a:r>
          </a:p>
          <a:p>
            <a:r>
              <a:rPr lang="cs-CZ" dirty="0" smtClean="0"/>
              <a:t>Jeho vládu u Nás zakončila až smrt v roce 1378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Italský král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Italským králem se stal v roce 1355</a:t>
            </a:r>
          </a:p>
          <a:p>
            <a:r>
              <a:rPr lang="cs-CZ" dirty="0" smtClean="0"/>
              <a:t>I zde jeho vládu zakončila až smrt v roce 1378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Burgundský král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Ze svou vládu započal v roce 1365</a:t>
            </a:r>
          </a:p>
          <a:p>
            <a:r>
              <a:rPr lang="cs-CZ" dirty="0" smtClean="0"/>
              <a:t>Po smrti Karla IV. se tato říše rozpadla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549</Words>
  <Application>Microsoft Office PowerPoint</Application>
  <PresentationFormat>Předvádění na obrazovce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Arkýř</vt:lpstr>
      <vt:lpstr>život karla IV.</vt:lpstr>
      <vt:lpstr>Karel IV.</vt:lpstr>
      <vt:lpstr>tituly karla IV.</vt:lpstr>
      <vt:lpstr>Moravský markhrabě</vt:lpstr>
      <vt:lpstr>Lucemburský hrabě </vt:lpstr>
      <vt:lpstr>Římsko-německý král</vt:lpstr>
      <vt:lpstr>Český král</vt:lpstr>
      <vt:lpstr>Italský král</vt:lpstr>
      <vt:lpstr>Burgundský král</vt:lpstr>
      <vt:lpstr>císař svaté říše římské</vt:lpstr>
      <vt:lpstr>Významné stavby z kralovaní karla iv.</vt:lpstr>
      <vt:lpstr>Nové město pražské</vt:lpstr>
      <vt:lpstr>Karlův most</vt:lpstr>
      <vt:lpstr>Univerzita karlova</vt:lpstr>
      <vt:lpstr>Katedrála sv. víta</vt:lpstr>
      <vt:lpstr>Karlštejn</vt:lpstr>
      <vt:lpstr>Korunovační klenoty</vt:lpstr>
      <vt:lpstr>Smrt karla iv.</vt:lpstr>
      <vt:lpstr>Konec, 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karla IV.</dc:title>
  <dc:creator>zak</dc:creator>
  <cp:lastModifiedBy>Žák</cp:lastModifiedBy>
  <cp:revision>15</cp:revision>
  <dcterms:created xsi:type="dcterms:W3CDTF">2016-05-13T07:29:34Z</dcterms:created>
  <dcterms:modified xsi:type="dcterms:W3CDTF">2016-05-13T09:55:13Z</dcterms:modified>
</cp:coreProperties>
</file>