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5" r:id="rId4"/>
    <p:sldId id="259" r:id="rId5"/>
    <p:sldId id="258" r:id="rId6"/>
    <p:sldId id="266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4CF87ED-2133-4F65-A792-4D00EECC87E7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AAD1198-0CD8-4B50-AC01-79EF8BB56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87ED-2133-4F65-A792-4D00EECC87E7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198-0CD8-4B50-AC01-79EF8BB56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87ED-2133-4F65-A792-4D00EECC87E7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198-0CD8-4B50-AC01-79EF8BB56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87ED-2133-4F65-A792-4D00EECC87E7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198-0CD8-4B50-AC01-79EF8BB56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87ED-2133-4F65-A792-4D00EECC87E7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198-0CD8-4B50-AC01-79EF8BB56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87ED-2133-4F65-A792-4D00EECC87E7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198-0CD8-4B50-AC01-79EF8BB56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CF87ED-2133-4F65-A792-4D00EECC87E7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AAD1198-0CD8-4B50-AC01-79EF8BB56729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4CF87ED-2133-4F65-A792-4D00EECC87E7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AAD1198-0CD8-4B50-AC01-79EF8BB56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87ED-2133-4F65-A792-4D00EECC87E7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198-0CD8-4B50-AC01-79EF8BB56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87ED-2133-4F65-A792-4D00EECC87E7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198-0CD8-4B50-AC01-79EF8BB56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87ED-2133-4F65-A792-4D00EECC87E7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198-0CD8-4B50-AC01-79EF8BB56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4CF87ED-2133-4F65-A792-4D00EECC87E7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AAD1198-0CD8-4B50-AC01-79EF8BB5672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novnici.cz/karel-iv" TargetMode="External"/><Relationship Id="rId2" Type="http://schemas.openxmlformats.org/officeDocument/2006/relationships/hyperlink" Target="https://cs.wikipedia.org/wiki/Karel_I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inulost.org/archiv/49/manzelky-ceskeho-krale-a-cisare-karla-i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448271"/>
          </a:xfrm>
        </p:spPr>
        <p:txBody>
          <a:bodyPr>
            <a:noAutofit/>
          </a:bodyPr>
          <a:lstStyle/>
          <a:p>
            <a:r>
              <a:rPr lang="cs-CZ" sz="9600" dirty="0" smtClean="0">
                <a:latin typeface="Arabic Typesetting" pitchFamily="66" charset="-78"/>
                <a:cs typeface="Arabic Typesetting" pitchFamily="66" charset="-78"/>
              </a:rPr>
              <a:t>   Život Karla IV</a:t>
            </a:r>
            <a:endParaRPr lang="cs-CZ" sz="96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800350"/>
            <a:ext cx="2505075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Vytvořil: Aleš Volf</a:t>
            </a:r>
          </a:p>
          <a:p>
            <a:r>
              <a:rPr lang="cs-CZ" dirty="0" smtClean="0"/>
              <a:t>Zdroje</a:t>
            </a:r>
            <a:r>
              <a:rPr lang="cs-CZ" dirty="0" smtClean="0"/>
              <a:t>:</a:t>
            </a:r>
          </a:p>
          <a:p>
            <a:r>
              <a:rPr lang="cs-CZ" dirty="0" smtClean="0">
                <a:hlinkClick r:id="rId2"/>
              </a:rPr>
              <a:t>https://cs.wikipedia.org/wiki/Karel_IV</a:t>
            </a:r>
            <a:r>
              <a:rPr lang="cs-CZ" dirty="0" smtClean="0"/>
              <a:t>.</a:t>
            </a:r>
          </a:p>
          <a:p>
            <a:r>
              <a:rPr lang="cs-CZ" dirty="0" smtClean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www.panovnici.</a:t>
            </a:r>
            <a:r>
              <a:rPr lang="cs-CZ" dirty="0" err="1" smtClean="0">
                <a:hlinkClick r:id="rId3"/>
              </a:rPr>
              <a:t>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karel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iv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www.minulost.</a:t>
            </a:r>
            <a:r>
              <a:rPr lang="cs-CZ" dirty="0" err="1" smtClean="0">
                <a:hlinkClick r:id="rId4"/>
              </a:rPr>
              <a:t>org</a:t>
            </a:r>
            <a:r>
              <a:rPr lang="cs-CZ" dirty="0" smtClean="0">
                <a:hlinkClick r:id="rId4"/>
              </a:rPr>
              <a:t>/archiv/49/</a:t>
            </a:r>
            <a:r>
              <a:rPr lang="cs-CZ" dirty="0" err="1" smtClean="0">
                <a:hlinkClick r:id="rId4"/>
              </a:rPr>
              <a:t>manzelky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ceskeho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krale</a:t>
            </a:r>
            <a:r>
              <a:rPr lang="cs-CZ" dirty="0" smtClean="0">
                <a:hlinkClick r:id="rId4"/>
              </a:rPr>
              <a:t>-a-</a:t>
            </a:r>
            <a:r>
              <a:rPr lang="cs-CZ" dirty="0" err="1" smtClean="0">
                <a:hlinkClick r:id="rId4"/>
              </a:rPr>
              <a:t>cisare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karla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iv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/>
          <a:lstStyle/>
          <a:p>
            <a:r>
              <a:rPr lang="cs-CZ" dirty="0" smtClean="0"/>
              <a:t>Jeho život a kdo to byl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>
                <a:latin typeface="+mj-lt"/>
                <a:cs typeface="Aharoni" pitchFamily="2" charset="-79"/>
              </a:rPr>
              <a:t>Karel se narodil v Praze 14.května roku 1316</a:t>
            </a:r>
          </a:p>
          <a:p>
            <a:r>
              <a:rPr lang="cs-CZ" sz="1800" dirty="0" smtClean="0">
                <a:latin typeface="+mj-lt"/>
                <a:cs typeface="Aharoni" pitchFamily="2" charset="-79"/>
              </a:rPr>
              <a:t>Byl to první český král </a:t>
            </a:r>
          </a:p>
          <a:p>
            <a:r>
              <a:rPr lang="cs-CZ" sz="1800" dirty="0" smtClean="0">
                <a:latin typeface="+mj-lt"/>
                <a:cs typeface="Aharoni" pitchFamily="2" charset="-79"/>
              </a:rPr>
              <a:t>Karel IV byl synem Přemyslovců Elišky a českého krále Jana </a:t>
            </a:r>
            <a:r>
              <a:rPr lang="cs-CZ" sz="1800" dirty="0" err="1" smtClean="0">
                <a:latin typeface="+mj-lt"/>
                <a:cs typeface="Aharoni" pitchFamily="2" charset="-79"/>
              </a:rPr>
              <a:t>Lucemburka</a:t>
            </a:r>
            <a:endParaRPr lang="cs-CZ" sz="1800" dirty="0" smtClean="0">
              <a:latin typeface="+mj-lt"/>
              <a:cs typeface="Aharoni" pitchFamily="2" charset="-79"/>
            </a:endParaRPr>
          </a:p>
          <a:p>
            <a:r>
              <a:rPr lang="cs-CZ" sz="1800" dirty="0" smtClean="0">
                <a:latin typeface="+mj-lt"/>
                <a:cs typeface="Aharoni" pitchFamily="2" charset="-79"/>
              </a:rPr>
              <a:t>K</a:t>
            </a:r>
            <a:r>
              <a:rPr lang="cs-CZ" sz="1800" dirty="0" smtClean="0">
                <a:latin typeface="+mj-lt"/>
                <a:cs typeface="Aharoni" pitchFamily="2" charset="-79"/>
              </a:rPr>
              <a:t>dyž se narodil jmenoval se Václav pak  přijal jméno Karel </a:t>
            </a:r>
          </a:p>
          <a:p>
            <a:r>
              <a:rPr lang="cs-CZ" sz="1800" dirty="0" smtClean="0">
                <a:latin typeface="+mj-lt"/>
                <a:cs typeface="Aharoni" pitchFamily="2" charset="-79"/>
              </a:rPr>
              <a:t>Měl několik manželek </a:t>
            </a:r>
          </a:p>
          <a:p>
            <a:r>
              <a:rPr lang="cs-CZ" sz="1800" dirty="0" smtClean="0"/>
              <a:t> </a:t>
            </a:r>
            <a:r>
              <a:rPr lang="cs-CZ" sz="1800" dirty="0" smtClean="0">
                <a:latin typeface="+mj-lt"/>
              </a:rPr>
              <a:t>Karel IV. patřil mezi nejvýznamnější panovníky vrcholného středověku</a:t>
            </a:r>
            <a:r>
              <a:rPr lang="cs-CZ" sz="1800" dirty="0" smtClean="0">
                <a:latin typeface="+mj-lt"/>
              </a:rPr>
              <a:t>.</a:t>
            </a:r>
          </a:p>
          <a:p>
            <a:r>
              <a:rPr lang="cs-CZ" sz="1800" dirty="0" smtClean="0">
                <a:latin typeface="+mj-lt"/>
              </a:rPr>
              <a:t>Byl neobyčejně vzdělaný a inteligentní, plynně hovořil pěti </a:t>
            </a:r>
            <a:r>
              <a:rPr lang="cs-CZ" sz="1800" dirty="0" smtClean="0">
                <a:latin typeface="+mj-lt"/>
              </a:rPr>
              <a:t>jazyky.</a:t>
            </a:r>
            <a:endParaRPr lang="cs-CZ" sz="1800" dirty="0" smtClean="0">
              <a:latin typeface="+mj-lt"/>
              <a:cs typeface="Aharoni" pitchFamily="2" charset="-79"/>
            </a:endParaRPr>
          </a:p>
          <a:p>
            <a:endParaRPr lang="cs-CZ" sz="1800" dirty="0" smtClean="0">
              <a:latin typeface="+mj-lt"/>
              <a:cs typeface="Aharoni" pitchFamily="2" charset="-79"/>
            </a:endParaRPr>
          </a:p>
          <a:p>
            <a:endParaRPr lang="cs-CZ" sz="1800" dirty="0" smtClean="0">
              <a:latin typeface="+mj-lt"/>
              <a:cs typeface="Aharoni" pitchFamily="2" charset="-79"/>
            </a:endParaRPr>
          </a:p>
          <a:p>
            <a:pPr>
              <a:buNone/>
            </a:pPr>
            <a:endParaRPr lang="cs-CZ" dirty="0">
              <a:latin typeface="+mj-lt"/>
              <a:cs typeface="Aharoni" pitchFamily="2" charset="-79"/>
            </a:endParaRPr>
          </a:p>
        </p:txBody>
      </p:sp>
      <p:pic>
        <p:nvPicPr>
          <p:cNvPr id="4097" name="Picture 1" descr="C:\Users\ucitel\Desktop\VHA4b9f82_166854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653136"/>
            <a:ext cx="2592288" cy="1917213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Manželky: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i="1" dirty="0" smtClean="0">
                <a:latin typeface="+mj-lt"/>
              </a:rPr>
              <a:t>1. Markéta Blanka z </a:t>
            </a:r>
            <a:r>
              <a:rPr lang="cs-CZ" sz="2000" i="1" dirty="0" err="1" smtClean="0">
                <a:latin typeface="+mj-lt"/>
              </a:rPr>
              <a:t>Valois</a:t>
            </a:r>
            <a:r>
              <a:rPr lang="cs-CZ" sz="2000" i="1" dirty="0" smtClean="0">
                <a:latin typeface="+mj-lt"/>
              </a:rPr>
              <a:t> (1316–1.8.1348) </a:t>
            </a:r>
            <a:endParaRPr lang="cs-CZ" sz="2000" i="1" dirty="0" smtClean="0">
              <a:latin typeface="+mj-lt"/>
            </a:endParaRPr>
          </a:p>
          <a:p>
            <a:r>
              <a:rPr lang="cs-CZ" sz="2000" i="1" dirty="0" smtClean="0">
                <a:latin typeface="+mj-lt"/>
              </a:rPr>
              <a:t/>
            </a:r>
            <a:br>
              <a:rPr lang="cs-CZ" sz="2000" i="1" dirty="0" smtClean="0">
                <a:latin typeface="+mj-lt"/>
              </a:rPr>
            </a:br>
            <a:r>
              <a:rPr lang="cs-CZ" sz="2000" i="1" dirty="0" smtClean="0">
                <a:latin typeface="+mj-lt"/>
              </a:rPr>
              <a:t>2. Anna Falcká (26.9.1329–2.2­.1353) </a:t>
            </a:r>
            <a:endParaRPr lang="cs-CZ" sz="2000" i="1" dirty="0" smtClean="0">
              <a:latin typeface="+mj-lt"/>
            </a:endParaRPr>
          </a:p>
          <a:p>
            <a:r>
              <a:rPr lang="cs-CZ" sz="2000" i="1" dirty="0" smtClean="0">
                <a:latin typeface="+mj-lt"/>
              </a:rPr>
              <a:t/>
            </a:r>
            <a:br>
              <a:rPr lang="cs-CZ" sz="2000" i="1" dirty="0" smtClean="0">
                <a:latin typeface="+mj-lt"/>
              </a:rPr>
            </a:br>
            <a:r>
              <a:rPr lang="cs-CZ" sz="2000" i="1" dirty="0" smtClean="0">
                <a:latin typeface="+mj-lt"/>
              </a:rPr>
              <a:t>3. Anna </a:t>
            </a:r>
            <a:r>
              <a:rPr lang="cs-CZ" sz="2000" i="1" dirty="0" err="1" smtClean="0">
                <a:latin typeface="+mj-lt"/>
              </a:rPr>
              <a:t>Svídnická</a:t>
            </a:r>
            <a:r>
              <a:rPr lang="cs-CZ" sz="2000" i="1" dirty="0" smtClean="0">
                <a:latin typeface="+mj-lt"/>
              </a:rPr>
              <a:t> (1339–11.7.1362</a:t>
            </a:r>
            <a:r>
              <a:rPr lang="cs-CZ" sz="2000" i="1" dirty="0" smtClean="0">
                <a:latin typeface="+mj-lt"/>
              </a:rPr>
              <a:t>)</a:t>
            </a:r>
          </a:p>
          <a:p>
            <a:r>
              <a:rPr lang="cs-CZ" sz="2000" i="1" dirty="0" smtClean="0">
                <a:latin typeface="+mj-lt"/>
              </a:rPr>
              <a:t> </a:t>
            </a:r>
            <a:br>
              <a:rPr lang="cs-CZ" sz="2000" i="1" dirty="0" smtClean="0">
                <a:latin typeface="+mj-lt"/>
              </a:rPr>
            </a:br>
            <a:r>
              <a:rPr lang="cs-CZ" sz="2000" i="1" dirty="0" smtClean="0">
                <a:latin typeface="+mj-lt"/>
              </a:rPr>
              <a:t>4. Eliška Pomořanská (1347–14.2.1393</a:t>
            </a:r>
            <a:r>
              <a:rPr lang="cs-CZ" sz="2000" i="1" dirty="0" smtClean="0">
                <a:latin typeface="+mj-lt"/>
              </a:rPr>
              <a:t>)</a:t>
            </a:r>
          </a:p>
          <a:p>
            <a:endParaRPr lang="cs-CZ" sz="2000" i="1" dirty="0" smtClean="0">
              <a:latin typeface="+mj-lt"/>
            </a:endParaRPr>
          </a:p>
          <a:p>
            <a:r>
              <a:rPr lang="cs-CZ" sz="2000" dirty="0" smtClean="0">
                <a:latin typeface="+mj-lt"/>
              </a:rPr>
              <a:t>Žádný český panovník neměl tolik manželek jako </a:t>
            </a:r>
            <a:r>
              <a:rPr lang="cs-CZ" sz="2000" i="1" dirty="0" smtClean="0">
                <a:latin typeface="+mj-lt"/>
              </a:rPr>
              <a:t>otec vlasti</a:t>
            </a:r>
            <a:r>
              <a:rPr lang="cs-CZ" sz="2000" dirty="0" smtClean="0">
                <a:latin typeface="+mj-lt"/>
              </a:rPr>
              <a:t> </a:t>
            </a:r>
            <a:br>
              <a:rPr lang="cs-CZ" sz="2000" dirty="0" smtClean="0">
                <a:latin typeface="+mj-lt"/>
              </a:rPr>
            </a:br>
            <a:r>
              <a:rPr lang="cs-CZ" sz="2000" dirty="0" smtClean="0">
                <a:latin typeface="+mj-lt"/>
              </a:rPr>
              <a:t>Karel IV. Byl ženatý 4× a z jeho všech manželství vzešlo 12 </a:t>
            </a:r>
            <a:r>
              <a:rPr lang="cs-CZ" sz="2000" dirty="0" smtClean="0">
                <a:latin typeface="+mj-lt"/>
              </a:rPr>
              <a:t>dětí.</a:t>
            </a:r>
          </a:p>
          <a:p>
            <a:endParaRPr lang="cs-CZ" sz="2000" i="1" dirty="0" smtClean="0">
              <a:latin typeface="+mj-lt"/>
            </a:endParaRPr>
          </a:p>
          <a:p>
            <a:r>
              <a:rPr lang="cs-CZ" sz="2000" dirty="0" smtClean="0">
                <a:latin typeface="+mj-lt"/>
              </a:rPr>
              <a:t>Poprvé ho oženili v 7 letech za francouzskou princeznu Markétu Blanku z </a:t>
            </a:r>
            <a:r>
              <a:rPr lang="cs-CZ" sz="2000" dirty="0" err="1" smtClean="0">
                <a:latin typeface="+mj-lt"/>
              </a:rPr>
              <a:t>Valois</a:t>
            </a:r>
            <a:r>
              <a:rPr lang="cs-CZ" sz="2000" dirty="0" smtClean="0">
                <a:latin typeface="+mj-lt"/>
              </a:rPr>
              <a:t>. Další tři ženy si vybíral sám z politických důvodů, po zralé úvaze.</a:t>
            </a:r>
            <a:endParaRPr lang="cs-CZ" sz="2000" i="1" dirty="0" smtClean="0">
              <a:latin typeface="+mj-lt"/>
            </a:endParaRPr>
          </a:p>
          <a:p>
            <a:endParaRPr lang="cs-CZ" sz="2000" i="1" dirty="0" smtClean="0"/>
          </a:p>
          <a:p>
            <a:endParaRPr lang="cs-CZ" sz="2000" i="1" dirty="0" smtClean="0"/>
          </a:p>
          <a:p>
            <a:endParaRPr lang="cs-CZ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Jeho rodina: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>
                <a:latin typeface="Arabic Typesetting" pitchFamily="66" charset="-78"/>
                <a:cs typeface="Arabic Typesetting" pitchFamily="66" charset="-78"/>
              </a:rPr>
              <a:t>Markéta (8.7.1313 – 11.7.1341</a:t>
            </a:r>
            <a:r>
              <a:rPr lang="cs-CZ" b="1" dirty="0" smtClean="0">
                <a:latin typeface="Arabic Typesetting" pitchFamily="66" charset="-78"/>
                <a:cs typeface="Arabic Typesetting" pitchFamily="66" charset="-78"/>
              </a:rPr>
              <a:t>)</a:t>
            </a:r>
          </a:p>
          <a:p>
            <a:pPr>
              <a:buNone/>
            </a:pPr>
            <a:r>
              <a:rPr lang="cs-CZ" b="1" dirty="0" smtClean="0">
                <a:latin typeface="Arabic Typesetting" pitchFamily="66" charset="-78"/>
                <a:cs typeface="Arabic Typesetting" pitchFamily="66" charset="-78"/>
              </a:rPr>
              <a:t>Jitka – Bona (21.5.1315 – 11.9.1348</a:t>
            </a:r>
            <a:r>
              <a:rPr lang="cs-CZ" b="1" dirty="0" smtClean="0">
                <a:latin typeface="Arabic Typesetting" pitchFamily="66" charset="-78"/>
                <a:cs typeface="Arabic Typesetting" pitchFamily="66" charset="-78"/>
              </a:rPr>
              <a:t>)</a:t>
            </a:r>
          </a:p>
          <a:p>
            <a:pPr>
              <a:buNone/>
            </a:pPr>
            <a:r>
              <a:rPr lang="cs-CZ" b="1" dirty="0" smtClean="0">
                <a:latin typeface="Arabic Typesetting" pitchFamily="66" charset="-78"/>
                <a:cs typeface="Arabic Typesetting" pitchFamily="66" charset="-78"/>
              </a:rPr>
              <a:t>Přemysl Otakar (22.11.1318 – 20.4.1320</a:t>
            </a:r>
            <a:r>
              <a:rPr lang="cs-CZ" b="1" dirty="0" smtClean="0">
                <a:latin typeface="Arabic Typesetting" pitchFamily="66" charset="-78"/>
                <a:cs typeface="Arabic Typesetting" pitchFamily="66" charset="-78"/>
              </a:rPr>
              <a:t>)</a:t>
            </a:r>
          </a:p>
          <a:p>
            <a:pPr>
              <a:buNone/>
            </a:pPr>
            <a:r>
              <a:rPr lang="pl-PL" b="1" dirty="0" smtClean="0">
                <a:latin typeface="Arabic Typesetting" pitchFamily="66" charset="-78"/>
                <a:cs typeface="Arabic Typesetting" pitchFamily="66" charset="-78"/>
              </a:rPr>
              <a:t>Jan Jindřich (12.2.1322 na Mělníce – 12.11.1375</a:t>
            </a:r>
            <a:r>
              <a:rPr lang="pl-PL" b="1" dirty="0" smtClean="0">
                <a:latin typeface="Arabic Typesetting" pitchFamily="66" charset="-78"/>
                <a:cs typeface="Arabic Typesetting" pitchFamily="66" charset="-78"/>
              </a:rPr>
              <a:t>)</a:t>
            </a:r>
          </a:p>
          <a:p>
            <a:pPr>
              <a:buNone/>
            </a:pPr>
            <a:r>
              <a:rPr lang="cs-CZ" b="1" dirty="0" smtClean="0">
                <a:latin typeface="Arabic Typesetting" pitchFamily="66" charset="-78"/>
                <a:cs typeface="Arabic Typesetting" pitchFamily="66" charset="-78"/>
              </a:rPr>
              <a:t>Anna (27.3.1323 –3.9.1338</a:t>
            </a:r>
            <a:r>
              <a:rPr lang="cs-CZ" b="1" dirty="0" smtClean="0">
                <a:latin typeface="Arabic Typesetting" pitchFamily="66" charset="-78"/>
                <a:cs typeface="Arabic Typesetting" pitchFamily="66" charset="-78"/>
              </a:rPr>
              <a:t>)</a:t>
            </a:r>
          </a:p>
          <a:p>
            <a:pPr>
              <a:buNone/>
            </a:pPr>
            <a:r>
              <a:rPr lang="cs-CZ" b="1" dirty="0" smtClean="0">
                <a:latin typeface="Arabic Typesetting" pitchFamily="66" charset="-78"/>
                <a:cs typeface="Arabic Typesetting" pitchFamily="66" charset="-78"/>
              </a:rPr>
              <a:t>Eliška (27.3.1323 – 1324)</a:t>
            </a:r>
            <a:endParaRPr lang="cs-CZ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Počátky vlády a Kralování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Počátky pro Karla IV vůbec nebyli jednoduché , protože první musel dosáhnout uznání proti císaři Ludvíkovi Bavorovy.</a:t>
            </a:r>
          </a:p>
          <a:p>
            <a:r>
              <a:rPr lang="cs-CZ" sz="2400" dirty="0" smtClean="0"/>
              <a:t>Karel se nechal na </a:t>
            </a:r>
            <a:r>
              <a:rPr lang="cs-CZ" sz="2400" dirty="0" err="1" smtClean="0"/>
              <a:t>římskoněměckého</a:t>
            </a:r>
            <a:r>
              <a:rPr lang="cs-CZ" sz="2400" dirty="0" smtClean="0"/>
              <a:t> krále korunovat 26.listopadu 1346 v Bonnu. Korunoval jej </a:t>
            </a:r>
            <a:r>
              <a:rPr lang="cs-CZ" sz="2400" dirty="0" err="1" smtClean="0"/>
              <a:t>arcibuskup</a:t>
            </a:r>
            <a:r>
              <a:rPr lang="cs-CZ" sz="2400" dirty="0" smtClean="0"/>
              <a:t> </a:t>
            </a:r>
            <a:r>
              <a:rPr lang="cs-CZ" sz="2400" dirty="0" err="1" smtClean="0"/>
              <a:t>Walram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Do Čech se s korunovace vrátil v lednu 1347.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Velký rok </a:t>
            </a:r>
            <a:r>
              <a:rPr lang="cs-CZ" b="1" dirty="0" smtClean="0"/>
              <a:t>1348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+mj-lt"/>
              </a:rPr>
              <a:t>Rok 1348 byl významný především pro české země. Praha nebyla v době Karlově už jen hlavním městem českého království, ale stala se rovněž metropolí Svaté říše římské. Karel proto věnoval hlavnímu městu, které se mělo stát důstojným a reprezentativním sídlem císaře, velkou péči. Hned po svém návratu z říše, vydal dne 8. března 1348 zakládací listinu Nového Města pražského</a:t>
            </a:r>
            <a:r>
              <a:rPr lang="cs-CZ" sz="2400" dirty="0" smtClean="0">
                <a:latin typeface="+mj-lt"/>
              </a:rPr>
              <a:t>.</a:t>
            </a:r>
            <a:endParaRPr lang="cs-CZ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Karel IV vybudoval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Karel IV nechal postavit hodně zámků hradů.</a:t>
            </a:r>
          </a:p>
          <a:p>
            <a:r>
              <a:rPr lang="cs-CZ" dirty="0" smtClean="0"/>
              <a:t>Dodnes tyto památky a hrady obdivují celé </a:t>
            </a:r>
            <a:r>
              <a:rPr lang="cs-CZ" dirty="0" err="1" smtClean="0"/>
              <a:t>česko</a:t>
            </a:r>
            <a:r>
              <a:rPr lang="cs-CZ" dirty="0" smtClean="0"/>
              <a:t> i celý svět.Vložil jsem tu jenom ty </a:t>
            </a:r>
            <a:r>
              <a:rPr lang="cs-CZ" dirty="0" err="1" smtClean="0"/>
              <a:t>jeznámnější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Karlštejn :</a:t>
            </a:r>
          </a:p>
          <a:p>
            <a:pPr>
              <a:buNone/>
            </a:pPr>
            <a:r>
              <a:rPr lang="cs-CZ" dirty="0" smtClean="0"/>
              <a:t>postaven 1348–55 k uložení a ochraně říšských </a:t>
            </a:r>
            <a:r>
              <a:rPr lang="cs-CZ" dirty="0" smtClean="0"/>
              <a:t>korunovačních klenotů</a:t>
            </a:r>
          </a:p>
          <a:p>
            <a:pPr>
              <a:buNone/>
            </a:pPr>
            <a:endParaRPr lang="cs-CZ" dirty="0" smtClean="0"/>
          </a:p>
        </p:txBody>
      </p:sp>
      <p:pic>
        <p:nvPicPr>
          <p:cNvPr id="1026" name="Picture 2" descr="https://upload.wikimedia.org/wikipedia/commons/thumb/5/5f/Zamek_Karl%C5%A1tejn.jpg/250px-Zamek_Karl%C5%A1tej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085184"/>
            <a:ext cx="2381250" cy="1581151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Hrady: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Kašperk</a:t>
            </a:r>
            <a:r>
              <a:rPr lang="cs-CZ" dirty="0" smtClean="0"/>
              <a:t>:</a:t>
            </a:r>
            <a:endParaRPr lang="cs-CZ" dirty="0" smtClean="0"/>
          </a:p>
          <a:p>
            <a:r>
              <a:rPr lang="cs-CZ" dirty="0" smtClean="0"/>
              <a:t>založen roku </a:t>
            </a:r>
            <a:r>
              <a:rPr lang="cs-CZ" dirty="0" smtClean="0"/>
              <a:t>1356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          </a:t>
            </a:r>
          </a:p>
          <a:p>
            <a:pPr>
              <a:buNone/>
            </a:pPr>
            <a:r>
              <a:rPr lang="cs-CZ" dirty="0" smtClean="0"/>
              <a:t>Karlův Most:</a:t>
            </a:r>
          </a:p>
        </p:txBody>
      </p:sp>
      <p:pic>
        <p:nvPicPr>
          <p:cNvPr id="18434" name="Picture 2" descr="C:\Users\ucitel\Desktop\kasperk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212976"/>
            <a:ext cx="3264551" cy="1656184"/>
          </a:xfrm>
          <a:prstGeom prst="rect">
            <a:avLst/>
          </a:prstGeom>
          <a:noFill/>
        </p:spPr>
      </p:pic>
      <p:pic>
        <p:nvPicPr>
          <p:cNvPr id="18435" name="Picture 3" descr="C:\Users\ucitel\Desktop\pha1-karluv-most_101109_04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5085184"/>
            <a:ext cx="4357960" cy="1484784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Karla trápila ve vyšším věku dna, která ztěžovala jeho pohyb a také mohla být příčinou pádu (nejspíše z koně či ze schodů). Zlomenina krčku stehenní kosti ho upoutala na lůžko. V důsledku </a:t>
            </a:r>
            <a:r>
              <a:rPr lang="cs-CZ" dirty="0" smtClean="0"/>
              <a:t>toho v pondělí</a:t>
            </a:r>
            <a:r>
              <a:rPr lang="cs-CZ" dirty="0" smtClean="0"/>
              <a:t> 29. listopadu 1378 skonal na Pražském </a:t>
            </a:r>
            <a:r>
              <a:rPr lang="cs-CZ" dirty="0" smtClean="0"/>
              <a:t>hradě</a:t>
            </a:r>
            <a:r>
              <a:rPr lang="cs-CZ" dirty="0" smtClean="0"/>
              <a:t> tři hodiny po západu slunce. Příčinou byl zápal plic.</a:t>
            </a:r>
            <a:endParaRPr lang="cs-CZ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133</TotalTime>
  <Words>212</Words>
  <Application>Microsoft Office PowerPoint</Application>
  <PresentationFormat>Předvádění na obrazovce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Urbanistický</vt:lpstr>
      <vt:lpstr>   Život Karla IV</vt:lpstr>
      <vt:lpstr>Jeho život a kdo to byl </vt:lpstr>
      <vt:lpstr>Manželky:</vt:lpstr>
      <vt:lpstr>Jeho rodina:</vt:lpstr>
      <vt:lpstr>Počátky vlády a Kralování</vt:lpstr>
      <vt:lpstr>Velký rok 1348</vt:lpstr>
      <vt:lpstr>Co Karel IV vybudoval ?</vt:lpstr>
      <vt:lpstr>Hrady:</vt:lpstr>
      <vt:lpstr>Smrt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Karla IV</dc:title>
  <dc:creator>ucitel</dc:creator>
  <cp:lastModifiedBy>ucitel</cp:lastModifiedBy>
  <cp:revision>14</cp:revision>
  <dcterms:created xsi:type="dcterms:W3CDTF">2016-05-13T06:33:26Z</dcterms:created>
  <dcterms:modified xsi:type="dcterms:W3CDTF">2016-05-13T08:47:00Z</dcterms:modified>
</cp:coreProperties>
</file>