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7EA"/>
    <a:srgbClr val="CCECFF"/>
    <a:srgbClr val="073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FD1B78-B3EC-496E-92FB-62122B2D074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AF43D3-9F9F-4F86-B2D7-745270649F7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794519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Čím chci být?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528" y="2780928"/>
            <a:ext cx="5436096" cy="2160240"/>
          </a:xfrm>
        </p:spPr>
        <p:txBody>
          <a:bodyPr>
            <a:normAutofit fontScale="85000" lnSpcReduction="10000"/>
          </a:bodyPr>
          <a:lstStyle/>
          <a:p>
            <a:r>
              <a:rPr lang="cs-CZ" sz="6600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Chci být zvěrolékařkou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53" y="19712"/>
            <a:ext cx="5269347" cy="36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3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447">
        <p:circle/>
        <p:sndAc>
          <p:stSnd>
            <p:snd r:embed="rId2" name="applause.wav"/>
          </p:stSnd>
        </p:sndAc>
      </p:transition>
    </mc:Choice>
    <mc:Fallback>
      <p:transition advClick="0" advTm="4447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440690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7030A0"/>
                </a:solidFill>
              </a:rPr>
              <a:t>Nebát se zvířat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7030A0"/>
                </a:solidFill>
              </a:rPr>
              <a:t> umět komunikovat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</a:rPr>
              <a:t> </a:t>
            </a:r>
            <a:r>
              <a:rPr lang="cs-CZ" sz="2800" dirty="0" smtClean="0">
                <a:solidFill>
                  <a:srgbClr val="7030A0"/>
                </a:solidFill>
              </a:rPr>
              <a:t>vystudovat veterinární a farmaceutickou univerzitu v brně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7030A0"/>
                </a:solidFill>
              </a:rPr>
              <a:t>Kromě vysoké školy také existují střední veterinární školy, které pro budoucí povolání připravují veterinární techniky.--Zajímavost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7030A0"/>
                </a:solidFill>
              </a:rPr>
              <a:t> dnes se léčí hlavně domácí mazlíčci ale zvěrolékař musí počítat i s většími zvířaty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stellar" panose="020A0402060406010301" pitchFamily="18" charset="0"/>
              </a:rPr>
              <a:t>Co to obnáší?</a:t>
            </a:r>
            <a:endParaRPr lang="cs-CZ" dirty="0">
              <a:latin typeface="Castellar" panose="020A0402060406010301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1043608" y="11967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Click="0" advTm="32785">
        <p14:glitter pattern="hexagon"/>
      </p:transition>
    </mc:Choice>
    <mc:Fallback>
      <p:transition advClick="0" advTm="32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-zsbn\bajtik\Bajtík 2017\Magabajtíci\Podešvová\piktogram-eliska-podesvo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373166"/>
            <a:ext cx="764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CCECFF"/>
                </a:solidFill>
                <a:latin typeface="Bradley Hand ITC" panose="03070402050302030203" pitchFamily="66" charset="0"/>
              </a:rPr>
              <a:t>Piktogram mého zvěrolékařství</a:t>
            </a:r>
            <a:endParaRPr lang="cs-CZ" sz="4400" dirty="0">
              <a:solidFill>
                <a:srgbClr val="CCEC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9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997">
        <p:cut/>
      </p:transition>
    </mc:Choice>
    <mc:Fallback>
      <p:transition advClick="0" advTm="499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305800" cy="3240359"/>
          </a:xfrm>
        </p:spPr>
        <p:txBody>
          <a:bodyPr>
            <a:normAutofit fontScale="47500" lnSpcReduction="20000"/>
          </a:bodyPr>
          <a:lstStyle/>
          <a:p>
            <a:r>
              <a:rPr lang="cs-CZ" sz="5800" dirty="0" smtClean="0">
                <a:solidFill>
                  <a:srgbClr val="7030A0"/>
                </a:solidFill>
                <a:latin typeface="Blackadder ITC" panose="04020505051007020D02" pitchFamily="82" charset="0"/>
              </a:rPr>
              <a:t>Nejstarší památkou je </a:t>
            </a:r>
            <a:r>
              <a:rPr lang="cs-CZ" sz="5800" i="1" dirty="0" err="1">
                <a:solidFill>
                  <a:srgbClr val="7030A0"/>
                </a:solidFill>
                <a:latin typeface="Blackadder ITC" panose="04020505051007020D02" pitchFamily="82" charset="0"/>
              </a:rPr>
              <a:t>K</a:t>
            </a:r>
            <a:r>
              <a:rPr lang="cs-CZ" sz="5800" i="1" dirty="0" err="1" smtClean="0">
                <a:solidFill>
                  <a:srgbClr val="7030A0"/>
                </a:solidFill>
                <a:latin typeface="Blackadder ITC" panose="04020505051007020D02" pitchFamily="82" charset="0"/>
              </a:rPr>
              <a:t>ahunský</a:t>
            </a:r>
            <a:r>
              <a:rPr lang="cs-CZ" sz="5800" i="1" dirty="0" smtClean="0">
                <a:solidFill>
                  <a:srgbClr val="7030A0"/>
                </a:solidFill>
                <a:latin typeface="Blackadder ITC" panose="04020505051007020D02" pitchFamily="82" charset="0"/>
              </a:rPr>
              <a:t> rukopis.</a:t>
            </a:r>
          </a:p>
          <a:p>
            <a:r>
              <a:rPr lang="cs-CZ" sz="5800" i="1" dirty="0" err="1" smtClean="0">
                <a:solidFill>
                  <a:schemeClr val="tx1"/>
                </a:solidFill>
                <a:latin typeface="Blackadder ITC" panose="04020505051007020D02" pitchFamily="82" charset="0"/>
              </a:rPr>
              <a:t>Hippokratés</a:t>
            </a:r>
            <a:r>
              <a:rPr lang="cs-CZ" sz="5800" i="1" dirty="0" smtClean="0">
                <a:solidFill>
                  <a:schemeClr val="tx1"/>
                </a:solidFill>
                <a:latin typeface="Blackadder ITC" panose="04020505051007020D02" pitchFamily="82" charset="0"/>
              </a:rPr>
              <a:t> z Kósu </a:t>
            </a:r>
            <a:r>
              <a:rPr lang="cs-CZ" sz="5800" dirty="0">
                <a:solidFill>
                  <a:schemeClr val="tx1"/>
                </a:solidFill>
                <a:latin typeface="Blackadder ITC" panose="04020505051007020D02" pitchFamily="82" charset="0"/>
              </a:rPr>
              <a:t>se zabýval příčinami nemocí a také srovnávací anatomií,</a:t>
            </a:r>
            <a:r>
              <a:rPr lang="cs-CZ" sz="5800" dirty="0">
                <a:latin typeface="Blackadder ITC" panose="04020505051007020D02" pitchFamily="82" charset="0"/>
              </a:rPr>
              <a:t> </a:t>
            </a:r>
            <a:r>
              <a:rPr lang="cs-CZ" sz="5800" dirty="0">
                <a:solidFill>
                  <a:schemeClr val="tx1"/>
                </a:solidFill>
                <a:latin typeface="Blackadder ITC" panose="04020505051007020D02" pitchFamily="82" charset="0"/>
              </a:rPr>
              <a:t>jejímž skutečným zakladatelem se </a:t>
            </a:r>
            <a:r>
              <a:rPr lang="cs-CZ" sz="5800" dirty="0" smtClean="0">
                <a:solidFill>
                  <a:schemeClr val="tx1"/>
                </a:solidFill>
                <a:latin typeface="Blackadder ITC" panose="04020505051007020D02" pitchFamily="82" charset="0"/>
              </a:rPr>
              <a:t>stal </a:t>
            </a:r>
            <a:r>
              <a:rPr lang="cs-CZ" sz="5800" dirty="0" err="1" smtClean="0">
                <a:solidFill>
                  <a:schemeClr val="tx1"/>
                </a:solidFill>
                <a:latin typeface="Blackadder ITC" panose="04020505051007020D02" pitchFamily="82" charset="0"/>
              </a:rPr>
              <a:t>Aristotelés</a:t>
            </a:r>
            <a:r>
              <a:rPr lang="cs-CZ" sz="5800" dirty="0" smtClean="0">
                <a:solidFill>
                  <a:schemeClr val="tx1"/>
                </a:solidFill>
                <a:latin typeface="Blackadder ITC" panose="04020505051007020D02" pitchFamily="82" charset="0"/>
              </a:rPr>
              <a:t>.</a:t>
            </a:r>
          </a:p>
          <a:p>
            <a:r>
              <a:rPr lang="cs-CZ" sz="5800" dirty="0" err="1">
                <a:solidFill>
                  <a:srgbClr val="F927EA"/>
                </a:solidFill>
                <a:latin typeface="Blackadder ITC" panose="04020505051007020D02" pitchFamily="82" charset="0"/>
              </a:rPr>
              <a:t>Kartáginský</a:t>
            </a:r>
            <a:r>
              <a:rPr lang="cs-CZ" sz="5800" dirty="0">
                <a:solidFill>
                  <a:srgbClr val="F927EA"/>
                </a:solidFill>
                <a:latin typeface="Blackadder ITC" panose="04020505051007020D02" pitchFamily="82" charset="0"/>
              </a:rPr>
              <a:t> agronom </a:t>
            </a:r>
            <a:r>
              <a:rPr lang="cs-CZ" sz="5800" dirty="0" err="1">
                <a:solidFill>
                  <a:srgbClr val="F927EA"/>
                </a:solidFill>
                <a:latin typeface="Blackadder ITC" panose="04020505051007020D02" pitchFamily="82" charset="0"/>
              </a:rPr>
              <a:t>Mago</a:t>
            </a:r>
            <a:r>
              <a:rPr lang="cs-CZ" sz="5800" dirty="0">
                <a:solidFill>
                  <a:srgbClr val="F927EA"/>
                </a:solidFill>
                <a:latin typeface="Blackadder ITC" panose="04020505051007020D02" pitchFamily="82" charset="0"/>
              </a:rPr>
              <a:t> sepsal 2 století př. n. l 28 knih týkajících se zemědělství a tedy i chovu zvířat</a:t>
            </a:r>
            <a:r>
              <a:rPr lang="cs-CZ" sz="5800" dirty="0" smtClean="0">
                <a:solidFill>
                  <a:srgbClr val="F927EA"/>
                </a:solidFill>
                <a:latin typeface="Blackadder ITC" panose="04020505051007020D02" pitchFamily="82" charset="0"/>
              </a:rPr>
              <a:t>.</a:t>
            </a:r>
          </a:p>
          <a:p>
            <a:r>
              <a:rPr lang="cs-CZ" sz="5800" dirty="0" smtClean="0">
                <a:solidFill>
                  <a:srgbClr val="0734C5"/>
                </a:solidFill>
                <a:latin typeface="Blackadder ITC" panose="04020505051007020D02" pitchFamily="82" charset="0"/>
              </a:rPr>
              <a:t>Léčením koní se zabývá většina vrcholných zvěrolékařských děl ze 4. a 5. století.</a:t>
            </a:r>
          </a:p>
          <a:p>
            <a:endParaRPr lang="cs-CZ" dirty="0">
              <a:solidFill>
                <a:srgbClr val="0734C5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2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Užitečné zajímavosti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45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9223">
        <p14:doors dir="vert"/>
      </p:transition>
    </mc:Choice>
    <mc:Fallback>
      <p:transition advClick="0" advTm="39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305800" cy="4623237"/>
          </a:xfrm>
        </p:spPr>
        <p:txBody>
          <a:bodyPr/>
          <a:lstStyle/>
          <a:p>
            <a:r>
              <a:rPr lang="cs-CZ" dirty="0" smtClean="0">
                <a:solidFill>
                  <a:srgbClr val="F927EA"/>
                </a:solidFill>
              </a:rPr>
              <a:t>Rodiče mě ve všem podporovali a věřím že mě budou podporovat i v této práci.</a:t>
            </a:r>
          </a:p>
          <a:p>
            <a:endParaRPr lang="cs-CZ" dirty="0">
              <a:solidFill>
                <a:srgbClr val="F927EA"/>
              </a:solidFill>
            </a:endParaRPr>
          </a:p>
          <a:p>
            <a:endParaRPr lang="cs-CZ" dirty="0" smtClean="0">
              <a:solidFill>
                <a:srgbClr val="F927EA"/>
              </a:solidFill>
            </a:endParaRPr>
          </a:p>
          <a:p>
            <a:endParaRPr lang="cs-CZ" dirty="0">
              <a:solidFill>
                <a:srgbClr val="F927EA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0728"/>
          </a:xfrm>
        </p:spPr>
        <p:txBody>
          <a:bodyPr/>
          <a:lstStyle/>
          <a:p>
            <a:r>
              <a:rPr lang="cs-CZ" dirty="0" smtClean="0"/>
              <a:t>Jak mě ovlivňují rodiče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" r="793"/>
          <a:stretch/>
        </p:blipFill>
        <p:spPr bwMode="auto">
          <a:xfrm>
            <a:off x="2195736" y="2455281"/>
            <a:ext cx="3563838" cy="356383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7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765"/>
    </mc:Choice>
    <mc:Fallback>
      <p:transition advClick="0" advTm="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305800" cy="5343317"/>
          </a:xfrm>
        </p:spPr>
        <p:txBody>
          <a:bodyPr vert="horz">
            <a:normAutofit lnSpcReduction="10000"/>
          </a:bodyPr>
          <a:lstStyle/>
          <a:p>
            <a:r>
              <a:rPr lang="cs-CZ" dirty="0">
                <a:solidFill>
                  <a:srgbClr val="0734C5"/>
                </a:solidFill>
              </a:rPr>
              <a:t>M</a:t>
            </a:r>
            <a:r>
              <a:rPr lang="cs-CZ" dirty="0" smtClean="0">
                <a:solidFill>
                  <a:srgbClr val="0734C5"/>
                </a:solidFill>
              </a:rPr>
              <a:t>ám ráda zvířata</a:t>
            </a:r>
          </a:p>
          <a:p>
            <a:r>
              <a:rPr lang="cs-CZ" dirty="0" smtClean="0">
                <a:solidFill>
                  <a:srgbClr val="0734C5"/>
                </a:solidFill>
              </a:rPr>
              <a:t> </a:t>
            </a:r>
          </a:p>
          <a:p>
            <a:pPr algn="ctr"/>
            <a:r>
              <a:rPr lang="cs-CZ" dirty="0" smtClean="0">
                <a:solidFill>
                  <a:srgbClr val="0734C5"/>
                </a:solidFill>
              </a:rPr>
              <a:t>Ráda poznávám nové lidi</a:t>
            </a:r>
          </a:p>
          <a:p>
            <a:pPr algn="ctr"/>
            <a:endParaRPr lang="cs-CZ" dirty="0">
              <a:solidFill>
                <a:srgbClr val="0734C5"/>
              </a:solidFill>
            </a:endParaRPr>
          </a:p>
          <a:p>
            <a:pPr algn="ctr"/>
            <a:endParaRPr lang="cs-CZ" dirty="0">
              <a:solidFill>
                <a:srgbClr val="0734C5"/>
              </a:solidFill>
            </a:endParaRPr>
          </a:p>
          <a:p>
            <a:pPr algn="ctr"/>
            <a:r>
              <a:rPr lang="cs-CZ" dirty="0" smtClean="0">
                <a:solidFill>
                  <a:srgbClr val="0734C5"/>
                </a:solidFill>
              </a:rPr>
              <a:t>              </a:t>
            </a:r>
            <a:endParaRPr lang="cs-CZ" dirty="0">
              <a:solidFill>
                <a:srgbClr val="0734C5"/>
              </a:solidFill>
            </a:endParaRPr>
          </a:p>
          <a:p>
            <a:pPr algn="r"/>
            <a:r>
              <a:rPr lang="cs-CZ" dirty="0" smtClean="0">
                <a:solidFill>
                  <a:srgbClr val="0734C5"/>
                </a:solidFill>
              </a:rPr>
              <a:t>Doma mám psa a dva </a:t>
            </a:r>
            <a:r>
              <a:rPr lang="cs-CZ" dirty="0" err="1" smtClean="0">
                <a:solidFill>
                  <a:srgbClr val="0734C5"/>
                </a:solidFill>
              </a:rPr>
              <a:t>pískomily</a:t>
            </a:r>
            <a:r>
              <a:rPr lang="cs-CZ" dirty="0" smtClean="0">
                <a:solidFill>
                  <a:srgbClr val="0734C5"/>
                </a:solidFill>
              </a:rPr>
              <a:t>.</a:t>
            </a:r>
          </a:p>
          <a:p>
            <a:endParaRPr lang="cs-CZ" dirty="0" smtClean="0">
              <a:solidFill>
                <a:srgbClr val="0734C5"/>
              </a:solidFill>
            </a:endParaRPr>
          </a:p>
          <a:p>
            <a:endParaRPr lang="cs-CZ" dirty="0">
              <a:solidFill>
                <a:srgbClr val="0734C5"/>
              </a:solidFill>
            </a:endParaRPr>
          </a:p>
          <a:p>
            <a:endParaRPr lang="cs-CZ" dirty="0" smtClean="0">
              <a:solidFill>
                <a:srgbClr val="0734C5"/>
              </a:solidFill>
            </a:endParaRPr>
          </a:p>
          <a:p>
            <a:endParaRPr lang="cs-CZ" dirty="0" smtClean="0">
              <a:solidFill>
                <a:srgbClr val="0734C5"/>
              </a:solidFill>
            </a:endParaRPr>
          </a:p>
          <a:p>
            <a:r>
              <a:rPr lang="cs-CZ" dirty="0" smtClean="0"/>
              <a:t>1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r"/>
            <a:r>
              <a:rPr lang="cs-CZ" dirty="0" smtClean="0"/>
              <a:t> 2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92696"/>
          </a:xfrm>
        </p:spPr>
        <p:txBody>
          <a:bodyPr/>
          <a:lstStyle/>
          <a:p>
            <a:r>
              <a:rPr lang="cs-CZ" dirty="0" smtClean="0"/>
              <a:t>Mé klady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505074"/>
            <a:ext cx="2867772" cy="21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57439"/>
            <a:ext cx="3024336" cy="19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 advClick="0" advTm="12800">
        <p14:shred/>
      </p:transition>
    </mc:Choice>
    <mc:Fallback>
      <p:transition advClick="0" advTm="12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305800" cy="5199301"/>
          </a:xfrm>
        </p:spPr>
        <p:txBody>
          <a:bodyPr/>
          <a:lstStyle/>
          <a:p>
            <a:r>
              <a:rPr lang="cs-CZ" dirty="0" smtClean="0">
                <a:solidFill>
                  <a:srgbClr val="F927EA"/>
                </a:solidFill>
              </a:rPr>
              <a:t>Nerada se dívám na krev.</a:t>
            </a:r>
          </a:p>
          <a:p>
            <a:endParaRPr lang="cs-CZ" dirty="0">
              <a:solidFill>
                <a:srgbClr val="F927EA"/>
              </a:solidFill>
            </a:endParaRPr>
          </a:p>
          <a:p>
            <a:pPr algn="ctr"/>
            <a:r>
              <a:rPr lang="cs-CZ" dirty="0" smtClean="0">
                <a:solidFill>
                  <a:srgbClr val="F927EA"/>
                </a:solidFill>
              </a:rPr>
              <a:t>Bojím se hadů.</a:t>
            </a:r>
          </a:p>
          <a:p>
            <a:pPr algn="ctr"/>
            <a:endParaRPr lang="cs-CZ" dirty="0">
              <a:solidFill>
                <a:srgbClr val="F927EA"/>
              </a:solidFill>
            </a:endParaRPr>
          </a:p>
          <a:p>
            <a:pPr algn="r"/>
            <a:r>
              <a:rPr lang="cs-CZ" dirty="0" smtClean="0">
                <a:solidFill>
                  <a:srgbClr val="F927EA"/>
                </a:solidFill>
              </a:rPr>
              <a:t>Nesnáším pavouky ,nebojím se jich jen je nemám ráda.</a:t>
            </a:r>
          </a:p>
          <a:p>
            <a:pPr algn="r"/>
            <a:endParaRPr lang="cs-CZ" dirty="0">
              <a:solidFill>
                <a:srgbClr val="F927EA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3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                                     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/>
          <a:lstStyle/>
          <a:p>
            <a:r>
              <a:rPr lang="cs-CZ" dirty="0" smtClean="0"/>
              <a:t>Mé zápory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0025"/>
            <a:ext cx="38589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18" y="4106149"/>
            <a:ext cx="3721110" cy="21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602">
        <p:split orient="vert"/>
      </p:transition>
    </mc:Choice>
    <mc:Fallback>
      <p:transition spd="slow" advClick="0" advTm="76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915400" cy="1600327"/>
          </a:xfrm>
        </p:spPr>
        <p:txBody>
          <a:bodyPr/>
          <a:lstStyle/>
          <a:p>
            <a:r>
              <a:rPr lang="cs-CZ" dirty="0" smtClean="0">
                <a:latin typeface="Castellar" panose="020A0402060406010301" pitchFamily="18" charset="0"/>
              </a:rPr>
              <a:t>Co získám?                   </a:t>
            </a:r>
            <a:r>
              <a:rPr lang="cs-CZ" dirty="0" smtClean="0">
                <a:latin typeface="Baskerville Old Face" panose="02020602080505020303" pitchFamily="18" charset="0"/>
              </a:rPr>
              <a:t>Co ztratím?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9001000" cy="3212976"/>
          </a:xfrm>
        </p:spPr>
        <p:txBody>
          <a:bodyPr/>
          <a:lstStyle/>
          <a:p>
            <a:pPr algn="r"/>
            <a:r>
              <a:rPr lang="cs-CZ" dirty="0" smtClean="0"/>
              <a:t>                                    </a:t>
            </a:r>
            <a:r>
              <a:rPr lang="cs-CZ" dirty="0" smtClean="0">
                <a:solidFill>
                  <a:srgbClr val="F927EA"/>
                </a:solidFill>
              </a:rPr>
              <a:t>Nebudu mít tolik času na rodinu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Nové přátele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Budu moct mít více zvířat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Nové zkušenosti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545593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870"/>
      </p:ext>
    </p:extLst>
  </p:cSld>
  <p:clrMapOvr>
    <a:masterClrMapping/>
  </p:clrMapOvr>
  <p:transition spd="slow" advClick="0" advTm="12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Odkazy: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r>
              <a:rPr lang="cs-CZ" dirty="0" smtClean="0"/>
              <a:t>Wikipedie:                                               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cs.wikipedia.org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Obrázky: Sbazar.cz, Naturfoto.cz, česká televize, estranky.cz, iemoji.cz,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next</a:t>
            </a:r>
            <a:r>
              <a:rPr lang="cs-CZ" dirty="0" smtClean="0">
                <a:solidFill>
                  <a:schemeClr val="tx1"/>
                </a:solidFill>
              </a:rPr>
              <a:t> web.cz,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8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432">
        <p14:flythrough/>
      </p:transition>
    </mc:Choice>
    <mc:Fallback>
      <p:transition spd="slow" advClick="0" advTm="4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113</TotalTime>
  <Words>237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Došky</vt:lpstr>
      <vt:lpstr>Čím chci být?</vt:lpstr>
      <vt:lpstr>Co to obnáší?</vt:lpstr>
      <vt:lpstr>Prezentace aplikace PowerPoint</vt:lpstr>
      <vt:lpstr>Užitečné zajímavosti</vt:lpstr>
      <vt:lpstr>Jak mě ovlivňují rodiče</vt:lpstr>
      <vt:lpstr>Mé klady</vt:lpstr>
      <vt:lpstr>Mé zápory</vt:lpstr>
      <vt:lpstr>Co získám?                   Co ztratím?</vt:lpstr>
      <vt:lpstr>Odkazy: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chci být?</dc:title>
  <dc:creator>Ucitel</dc:creator>
  <cp:lastModifiedBy>Ucitel</cp:lastModifiedBy>
  <cp:revision>11</cp:revision>
  <dcterms:created xsi:type="dcterms:W3CDTF">2017-05-12T06:32:49Z</dcterms:created>
  <dcterms:modified xsi:type="dcterms:W3CDTF">2017-05-12T08:26:01Z</dcterms:modified>
</cp:coreProperties>
</file>