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9" r:id="rId1"/>
  </p:sldMasterIdLst>
  <p:sldIdLst>
    <p:sldId id="256" r:id="rId2"/>
    <p:sldId id="264" r:id="rId3"/>
    <p:sldId id="265" r:id="rId4"/>
    <p:sldId id="257" r:id="rId5"/>
    <p:sldId id="266" r:id="rId6"/>
    <p:sldId id="262" r:id="rId7"/>
    <p:sldId id="263" r:id="rId8"/>
    <p:sldId id="260" r:id="rId9"/>
    <p:sldId id="267" r:id="rId10"/>
    <p:sldId id="259" r:id="rId11"/>
    <p:sldId id="268" r:id="rId12"/>
    <p:sldId id="258" r:id="rId1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26BC-8E78-4CCF-A7B2-8DF8460C404D}" type="datetime1">
              <a:rPr lang="en-US" smtClean="0"/>
              <a:pPr/>
              <a:t>5/10/2019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2853-67FE-4B33-8352-7E4108629A36}" type="datetime1">
              <a:rPr lang="en-US" smtClean="0"/>
              <a:pPr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F43FD-ABDB-43CF-A014-C9419E2A3211}" type="datetime1">
              <a:rPr lang="en-US" smtClean="0"/>
              <a:pPr/>
              <a:t>5/10/2019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250A7-F2AC-4A3A-BAC6-4433188AF404}" type="datetime1">
              <a:rPr lang="en-US" smtClean="0"/>
              <a:pPr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85BE-30D6-45E9-9828-9A90A2D6DF6D}" type="datetime1">
              <a:rPr lang="en-US" smtClean="0"/>
              <a:pPr/>
              <a:t>5/10/2019</a:t>
            </a:fld>
            <a:endParaRPr lang="en-US" dirty="0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603B8-852C-4305-A8B5-259A7A1815FE}" type="datetime1">
              <a:rPr lang="en-US" smtClean="0"/>
              <a:pPr/>
              <a:t>5/10/2019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025EA-66B7-4B75-BC7E-E841861BC2EE}" type="datetime1">
              <a:rPr lang="en-US" smtClean="0"/>
              <a:pPr/>
              <a:t>5/10/2019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081B-7565-4E7A-9F9F-F1076E2DDB85}" type="datetime1">
              <a:rPr lang="en-US" smtClean="0"/>
              <a:pPr/>
              <a:t>5/10/2019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0E28A-3A4F-4E6B-B567-EC8C4C5EF7EB}" type="datetime1">
              <a:rPr lang="en-US" smtClean="0"/>
              <a:pPr/>
              <a:t>5/10/2019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F08A9-3E88-45E3-A460-6C4313B1A85D}" type="datetime1">
              <a:rPr lang="en-US" smtClean="0"/>
              <a:pPr/>
              <a:t>5/10/2019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CF1C-1A92-4FD7-820B-88967322F7A9}" type="datetime1">
              <a:rPr lang="en-US" smtClean="0"/>
              <a:pPr/>
              <a:t>5/10/2019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48785BE-30D6-45E9-9828-9A90A2D6DF6D}" type="datetime1">
              <a:rPr lang="en-US" smtClean="0"/>
              <a:pPr/>
              <a:t>5/10/2019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google.com/url?sa=i&amp;rct=j&amp;q=&amp;esrc=s&amp;source=images&amp;cd=&amp;ved=2ahUKEwiQ9NSc0JDiAhWPZFAKHTRCDj8QjRx6BAgBEAU&amp;url=https%3A%2F%2Fwww.stoplusjednicka.cz%2Fjak-stara-je-zeme-proc-je-tak-tezke-urcit-jeji-stari&amp;psig=AOvVaw3kZ90blHZDvPRPm-nqgXTt&amp;ust=1557566154411383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dn.xsd.cz/resize/d75e9ebf651c3b2b8089ed366db595eb_extract=76,0,1140,641_resize=1140,_.jpg?hash=bbca8b79b41b1ed20e29121b53386b56" TargetMode="External"/><Relationship Id="rId13" Type="http://schemas.openxmlformats.org/officeDocument/2006/relationships/hyperlink" Target="https://dvq7ru6yykv6m.cloudfront.net/images/uploads/8461PepsiCo.jpg" TargetMode="External"/><Relationship Id="rId3" Type="http://schemas.openxmlformats.org/officeDocument/2006/relationships/hyperlink" Target="https://energetika.tzb-info.cz/docu/clanky/0164/016458o7.jpg" TargetMode="External"/><Relationship Id="rId7" Type="http://schemas.openxmlformats.org/officeDocument/2006/relationships/hyperlink" Target="http://1gr.cz/fotky/idnes/18/121/vidw/PES77da19_plasticocean_1.jpg" TargetMode="External"/><Relationship Id="rId12" Type="http://schemas.openxmlformats.org/officeDocument/2006/relationships/hyperlink" Target="https://secure.ce-tescoassets.com/assets/CZ/227/5449000054227/ShotType1_540x540.jpg" TargetMode="External"/><Relationship Id="rId2" Type="http://schemas.openxmlformats.org/officeDocument/2006/relationships/hyperlink" Target="https://g.denik.cz/29/79/odpady-skladka-ilu-pt170310-07_denik-630-16x9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jjachranimplanetu.sk/wp-content/uploads/2018/10/ve%C4%BEk%C3%BD-pacifick%C3%BD-k%C3%B4%C5%A1-ostrov-z-plastu-poloha.jpg" TargetMode="External"/><Relationship Id="rId11" Type="http://schemas.openxmlformats.org/officeDocument/2006/relationships/hyperlink" Target="https://g.denik.cz/63/9b/594620-zivotni-prostredi-ekologie-praha-cerna-skladka-bohdalec-vrsovice_denik-630-16x9.jpg" TargetMode="External"/><Relationship Id="rId5" Type="http://schemas.openxmlformats.org/officeDocument/2006/relationships/hyperlink" Target="https://www.siegl.cz/blog/odpady/odpadky-v-prirode-jak-dlouho-se-rozkladaji-jednotlive-materialy" TargetMode="External"/><Relationship Id="rId15" Type="http://schemas.openxmlformats.org/officeDocument/2006/relationships/hyperlink" Target="https://www.stoplusjednicka.cz/sites/default/files/styles/full/public/obrazky/nasa_blue_marble.jpg?itok=vN7o3OiG" TargetMode="External"/><Relationship Id="rId10" Type="http://schemas.openxmlformats.org/officeDocument/2006/relationships/hyperlink" Target="http://extranet.kr-vysocina.cz/download/ozp/evvo/grapodt/clanky_trideni/ilustracni_fotografie/kontejner_plasty.jpg" TargetMode="External"/><Relationship Id="rId4" Type="http://schemas.openxmlformats.org/officeDocument/2006/relationships/hyperlink" Target="https://www.3pol.cz/data/web/obr-1-17/01-ene156-spittel-foto-tuma.jpg" TargetMode="External"/><Relationship Id="rId9" Type="http://schemas.openxmlformats.org/officeDocument/2006/relationships/hyperlink" Target="https://www.podlesin.eu/data/editor/77cs_1_big.jpg" TargetMode="External"/><Relationship Id="rId14" Type="http://schemas.openxmlformats.org/officeDocument/2006/relationships/hyperlink" Target="http://hkol.cz/wp-content/uploads/2017/02/logo_nestle-300x300.p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m/url?sa=i&amp;rct=j&amp;q=&amp;esrc=s&amp;source=images&amp;cd=&amp;cad=rja&amp;uact=8&amp;ved=2ahUKEwjbl6PzuZDiAhXJjqQKHZ-8A0wQjRx6BAgBEAU&amp;url=http%3A%2F%2Fextranet.kr-vysocina.cz%2Fdownload%2Fozp%2Fevvo%2Ftvcdc252ilfoto.html&amp;psig=AOvVaw3VPRBTf4NLt8E677a1VBZm&amp;ust=155756014030067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hyperlink" Target="https://www.choltice.cz/prakticke-informace/odpady/jak-tridit-odpady-v-cholticich-147cs.html" TargetMode="Externa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google.com/url?sa=i&amp;rct=j&amp;q=&amp;esrc=s&amp;source=images&amp;cd=&amp;cad=rja&amp;uact=8&amp;ved=2ahUKEwjakL3Xs5DiAhXLalAKHcKYDXMQjRx6BAgBEAU&amp;url=https%3A%2F%2Fwww.3pol.cz%2Fcz%2Frubriky%2Ffyzika-a-klasicka-energetika%2F1995-videnska-spalovna-nepohorsuje-naopak-pritahuje-turisty&amp;psig=AOvVaw2cQdlctIOUAtlfLdAbpgDP&amp;ust=155755843482454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hyperlink" Target="https://www.google.com/url?sa=i&amp;rct=j&amp;q=&amp;esrc=s&amp;source=images&amp;cd=&amp;cad=rja&amp;uact=8&amp;ved=2ahUKEwjg3-K9s5DiAhXEIlAKHdS5D4UQjRx6BAgBEAU&amp;url=https%3A%2F%2Fenergetika.tzb-info.cz%2Fnakladani-s-odpady%2F16458-kdyz-je-dominantou-hlavniho-mesta-spalovna&amp;psig=AOvVaw2cQdlctIOUAtlfLdAbpgDP&amp;ust=1557558434824544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jpeg"/><Relationship Id="rId2" Type="http://schemas.openxmlformats.org/officeDocument/2006/relationships/hyperlink" Target="https://www.google.com/url?sa=i&amp;rct=j&amp;q=&amp;esrc=s&amp;source=images&amp;cd=&amp;cad=rja&amp;uact=8&amp;ved=2ahUKEwjq3bPrzJDiAhXFJVAKHYGiBHsQjRx6BAgBEAU&amp;url=http%3A%2F%2Fhkol.cz%2Fclen%2Fnestle-cesko-r%2F&amp;psig=AOvVaw3at0C7EtY5LWBaLYRyuY47&amp;ust=155756524226738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rct=j&amp;q=&amp;esrc=s&amp;source=images&amp;cd=&amp;cad=rja&amp;uact=8&amp;ved=2ahUKEwir49HZzJDiAhXEI1AKHaclD3EQjRx6BAgBEAU&amp;url=https%3A%2F%2Ffsmnews.com%2FArticles%2FPepsiCo-Issues-a-2017-Cautious-Guidance%2Farticle.aspx%3FArticle%3D1436&amp;psig=AOvVaw2WeSbHmiVZcKMNka7qbDkh&amp;ust=1557565189767879" TargetMode="External"/><Relationship Id="rId5" Type="http://schemas.openxmlformats.org/officeDocument/2006/relationships/image" Target="../media/image13.jpeg"/><Relationship Id="rId4" Type="http://schemas.openxmlformats.org/officeDocument/2006/relationships/hyperlink" Target="https://www.google.com/url?sa=i&amp;rct=j&amp;q=&amp;esrc=s&amp;source=images&amp;cd=&amp;cad=rja&amp;uact=8&amp;ved=2ahUKEwi0gcPCzJDiAhVFKFAKHcDtAIMQjRx6BAgBEAU&amp;url=https%3A%2F%2Fnakup.itesco.cz%2Fgroceries%2Fcs-CZ%2Fproducts%2F2001120048867&amp;psig=AOvVaw2bA8K1n-q2RNDvK2c3Ti63&amp;ust=155756515966820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2276872"/>
            <a:ext cx="4419600" cy="1600327"/>
          </a:xfrm>
        </p:spPr>
        <p:txBody>
          <a:bodyPr>
            <a:noAutofit/>
          </a:bodyPr>
          <a:lstStyle/>
          <a:p>
            <a:pPr algn="ctr"/>
            <a:r>
              <a:rPr lang="cs-CZ" u="sng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Třídění odpadů aneb recyklace a vše co je spojeno s tím.</a:t>
            </a:r>
            <a:endParaRPr lang="cs-CZ" u="sng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>
              <a:lnSpc>
                <a:spcPct val="250000"/>
              </a:lnSpc>
            </a:pPr>
            <a:r>
              <a:rPr lang="cs-CZ" dirty="0" smtClean="0"/>
              <a:t>Jedlička Filip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0404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pomoct k zachránění země?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56992"/>
          </a:xfrm>
        </p:spPr>
        <p:txBody>
          <a:bodyPr/>
          <a:lstStyle/>
          <a:p>
            <a:r>
              <a:rPr lang="cs-CZ" dirty="0" smtClean="0"/>
              <a:t>Místo plastových tašek používejte papírové nebo látkové tašky.</a:t>
            </a:r>
          </a:p>
          <a:p>
            <a:r>
              <a:rPr lang="cs-CZ" dirty="0" smtClean="0"/>
              <a:t>Nenakupovat jednorázové věci.</a:t>
            </a:r>
          </a:p>
          <a:p>
            <a:r>
              <a:rPr lang="cs-CZ" dirty="0" smtClean="0"/>
              <a:t>Třídit co nejvíce odpadků.</a:t>
            </a:r>
          </a:p>
          <a:p>
            <a:r>
              <a:rPr lang="cs-CZ" dirty="0" smtClean="0"/>
              <a:t>Být schopen říct vlastní názor a tak dopomoct u vlády třeba něco změnit.</a:t>
            </a:r>
          </a:p>
          <a:p>
            <a:r>
              <a:rPr lang="cs-CZ" dirty="0" smtClean="0"/>
              <a:t>Nepálit plasty doma.</a:t>
            </a:r>
          </a:p>
          <a:p>
            <a:r>
              <a:rPr lang="cs-CZ" dirty="0" smtClean="0"/>
              <a:t>Nevyhazovat odpadky do přírody.</a:t>
            </a:r>
          </a:p>
        </p:txBody>
      </p:sp>
      <p:pic>
        <p:nvPicPr>
          <p:cNvPr id="8194" name="Picture 2" descr="Výsledek obrázku pro planeta země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429000"/>
            <a:ext cx="2996952" cy="293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154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NAS-ZSBN\bajtik\Bajtik 2019\Megabajtík\Jedlička Filip\znak-filip-jedlic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52736"/>
            <a:ext cx="5098306" cy="488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88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cs-CZ" sz="5400" u="sng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Zdroje</a:t>
            </a:r>
            <a:endParaRPr lang="cs-CZ" sz="5400" u="sng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112568"/>
          </a:xfrm>
        </p:spPr>
        <p:txBody>
          <a:bodyPr>
            <a:normAutofit/>
          </a:bodyPr>
          <a:lstStyle/>
          <a:p>
            <a:r>
              <a:rPr lang="cs-CZ" sz="1400" dirty="0">
                <a:hlinkClick r:id="rId2"/>
              </a:rPr>
              <a:t>https://</a:t>
            </a:r>
            <a:r>
              <a:rPr lang="cs-CZ" sz="1400" dirty="0" smtClean="0">
                <a:hlinkClick r:id="rId2"/>
              </a:rPr>
              <a:t>g.denik.cz/29/79/odpady-skladka-ilu-pt170310-07_denik-630-16x9.jpg</a:t>
            </a:r>
            <a:endParaRPr lang="cs-CZ" sz="1400" dirty="0" smtClean="0"/>
          </a:p>
          <a:p>
            <a:r>
              <a:rPr lang="cs-CZ" sz="1400" dirty="0">
                <a:hlinkClick r:id="rId3"/>
              </a:rPr>
              <a:t>https://</a:t>
            </a:r>
            <a:r>
              <a:rPr lang="cs-CZ" sz="1400" dirty="0" smtClean="0">
                <a:hlinkClick r:id="rId3"/>
              </a:rPr>
              <a:t>energetika.tzb-info.cz/docu/clanky/0164/016458o7.jpg</a:t>
            </a:r>
            <a:endParaRPr lang="cs-CZ" sz="1400" dirty="0" smtClean="0"/>
          </a:p>
          <a:p>
            <a:r>
              <a:rPr lang="cs-CZ" sz="1400" dirty="0">
                <a:hlinkClick r:id="rId4"/>
              </a:rPr>
              <a:t>https://</a:t>
            </a:r>
            <a:r>
              <a:rPr lang="cs-CZ" sz="1400" dirty="0" smtClean="0">
                <a:hlinkClick r:id="rId4"/>
              </a:rPr>
              <a:t>www.3pol.cz/data/web/obr-1-17/01-ene156-spittel-foto-tuma.jpg</a:t>
            </a:r>
            <a:endParaRPr lang="cs-CZ" sz="1400" dirty="0" smtClean="0"/>
          </a:p>
          <a:p>
            <a:r>
              <a:rPr lang="cs-CZ" sz="1400" dirty="0">
                <a:hlinkClick r:id="rId5"/>
              </a:rPr>
              <a:t>https://</a:t>
            </a:r>
            <a:r>
              <a:rPr lang="cs-CZ" sz="1400" dirty="0" smtClean="0">
                <a:hlinkClick r:id="rId5"/>
              </a:rPr>
              <a:t>www.siegl.cz/blog/odpady/odpadky-v-prirode-jak-dlouho-se-rozkladaji-jednotlive-materialy</a:t>
            </a:r>
            <a:endParaRPr lang="cs-CZ" sz="1400" dirty="0" smtClean="0"/>
          </a:p>
          <a:p>
            <a:r>
              <a:rPr lang="cs-CZ" sz="1400" dirty="0">
                <a:hlinkClick r:id="rId6"/>
              </a:rPr>
              <a:t>https://</a:t>
            </a:r>
            <a:r>
              <a:rPr lang="cs-CZ" sz="1400" dirty="0" smtClean="0">
                <a:hlinkClick r:id="rId6"/>
              </a:rPr>
              <a:t>www.ajjachranimplanetu.sk/wp-content/uploads/2018/10/ve%C4%BEk%C3%BD-pacifick%C3%BD-k%C3%B4%C5%A1-ostrov-z-plastu-poloha.jpg</a:t>
            </a:r>
            <a:endParaRPr lang="cs-CZ" sz="1400" dirty="0" smtClean="0"/>
          </a:p>
          <a:p>
            <a:r>
              <a:rPr lang="cs-CZ" sz="1400" dirty="0">
                <a:hlinkClick r:id="rId7"/>
              </a:rPr>
              <a:t>http://</a:t>
            </a:r>
            <a:r>
              <a:rPr lang="cs-CZ" sz="1400" dirty="0" smtClean="0">
                <a:hlinkClick r:id="rId7"/>
              </a:rPr>
              <a:t>1gr.cz/fotky/idnes/18/121/vidw/PES77da19_plasticocean_1.jpg</a:t>
            </a:r>
            <a:endParaRPr lang="cs-CZ" sz="1400" dirty="0" smtClean="0"/>
          </a:p>
          <a:p>
            <a:r>
              <a:rPr lang="cs-CZ" sz="1400" dirty="0">
                <a:hlinkClick r:id="rId8"/>
              </a:rPr>
              <a:t>https://cdn.xsd.cz/resize/d75e9ebf651c3b2b8089ed366db595eb_extract=76,0,1140,641_resize=1140,_.</a:t>
            </a:r>
            <a:r>
              <a:rPr lang="cs-CZ" sz="1400" dirty="0" smtClean="0">
                <a:hlinkClick r:id="rId8"/>
              </a:rPr>
              <a:t>jpg?hash=bbca8b79b41b1ed20e29121b53386b56</a:t>
            </a:r>
            <a:endParaRPr lang="cs-CZ" sz="1400" dirty="0" smtClean="0"/>
          </a:p>
          <a:p>
            <a:r>
              <a:rPr lang="cs-CZ" sz="1400" dirty="0">
                <a:hlinkClick r:id="rId9"/>
              </a:rPr>
              <a:t>https://</a:t>
            </a:r>
            <a:r>
              <a:rPr lang="cs-CZ" sz="1400" dirty="0" smtClean="0">
                <a:hlinkClick r:id="rId9"/>
              </a:rPr>
              <a:t>www.podlesin.eu/data/editor/77cs_1_big.jpg</a:t>
            </a:r>
            <a:endParaRPr lang="cs-CZ" sz="1400" dirty="0" smtClean="0"/>
          </a:p>
          <a:p>
            <a:r>
              <a:rPr lang="cs-CZ" sz="1400" dirty="0">
                <a:hlinkClick r:id="rId10"/>
              </a:rPr>
              <a:t>http://</a:t>
            </a:r>
            <a:r>
              <a:rPr lang="cs-CZ" sz="1400" dirty="0" smtClean="0">
                <a:hlinkClick r:id="rId10"/>
              </a:rPr>
              <a:t>extranet.kr-vysocina.cz/download/ozp/evvo/grapodt/clanky_trideni/ilustracni_fotografie/kontejner_plasty.jpg</a:t>
            </a:r>
            <a:endParaRPr lang="cs-CZ" sz="1400" dirty="0" smtClean="0"/>
          </a:p>
          <a:p>
            <a:r>
              <a:rPr lang="cs-CZ" sz="1400" dirty="0">
                <a:hlinkClick r:id="rId11"/>
              </a:rPr>
              <a:t>https://</a:t>
            </a:r>
            <a:r>
              <a:rPr lang="cs-CZ" sz="1400" dirty="0" smtClean="0">
                <a:hlinkClick r:id="rId11"/>
              </a:rPr>
              <a:t>g.denik.cz/63/9b/594620-zivotni-prostredi-ekologie-praha-cerna-skladka-bohdalec-vrsovice_denik-630-16x9.jpg</a:t>
            </a:r>
            <a:endParaRPr lang="cs-CZ" sz="1400" dirty="0" smtClean="0"/>
          </a:p>
          <a:p>
            <a:r>
              <a:rPr lang="cs-CZ" sz="1400" dirty="0">
                <a:hlinkClick r:id="rId12"/>
              </a:rPr>
              <a:t>https://</a:t>
            </a:r>
            <a:r>
              <a:rPr lang="cs-CZ" sz="1400" dirty="0" smtClean="0">
                <a:hlinkClick r:id="rId12"/>
              </a:rPr>
              <a:t>secure.ce-tescoassets.com/assets/CZ/227/5449000054227/ShotType1_540x540.jpg</a:t>
            </a:r>
            <a:endParaRPr lang="cs-CZ" sz="1400" dirty="0" smtClean="0"/>
          </a:p>
          <a:p>
            <a:r>
              <a:rPr lang="cs-CZ" sz="1400" dirty="0">
                <a:hlinkClick r:id="rId13"/>
              </a:rPr>
              <a:t>https://</a:t>
            </a:r>
            <a:r>
              <a:rPr lang="cs-CZ" sz="1400" dirty="0" smtClean="0">
                <a:hlinkClick r:id="rId13"/>
              </a:rPr>
              <a:t>dvq7ru6yykv6m.cloudfront.net/images/uploads/8461PepsiCo.jpg</a:t>
            </a:r>
            <a:endParaRPr lang="cs-CZ" sz="1400" dirty="0" smtClean="0"/>
          </a:p>
          <a:p>
            <a:r>
              <a:rPr lang="cs-CZ" sz="1400" dirty="0">
                <a:hlinkClick r:id="rId14"/>
              </a:rPr>
              <a:t>http://</a:t>
            </a:r>
            <a:r>
              <a:rPr lang="cs-CZ" sz="1400" dirty="0" smtClean="0">
                <a:hlinkClick r:id="rId14"/>
              </a:rPr>
              <a:t>hkol.cz/wp-content/uploads/2017/02/logo_nestle-300x300.png</a:t>
            </a:r>
            <a:endParaRPr lang="cs-CZ" sz="1400" dirty="0" smtClean="0"/>
          </a:p>
          <a:p>
            <a:r>
              <a:rPr lang="cs-CZ" sz="1400" dirty="0">
                <a:hlinkClick r:id="rId15"/>
              </a:rPr>
              <a:t>https://</a:t>
            </a:r>
            <a:r>
              <a:rPr lang="cs-CZ" sz="1400" dirty="0" smtClean="0">
                <a:hlinkClick r:id="rId15"/>
              </a:rPr>
              <a:t>www.stoplusjednicka.cz/sites/default/files/styles/full/public/obrazky/nasa_blue_marble.jpg?itok=vN7o3OiG</a:t>
            </a:r>
            <a:endParaRPr lang="cs-CZ" sz="1400" dirty="0" smtClean="0"/>
          </a:p>
          <a:p>
            <a:endParaRPr lang="cs-CZ" sz="1400" dirty="0" smtClean="0"/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4944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6864" cy="1440160"/>
          </a:xfrm>
        </p:spPr>
        <p:txBody>
          <a:bodyPr anchor="ctr">
            <a:normAutofit/>
          </a:bodyPr>
          <a:lstStyle/>
          <a:p>
            <a:pPr algn="ctr"/>
            <a:r>
              <a:rPr lang="cs-CZ" sz="4400" u="sng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Co je to recyklace a o co s ní dokážeme?</a:t>
            </a:r>
            <a:endParaRPr lang="cs-CZ" sz="4400" u="sng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cs-CZ" dirty="0" smtClean="0"/>
              <a:t>Recyklace je odborné slovo pro třídění odpadu.</a:t>
            </a:r>
          </a:p>
          <a:p>
            <a:r>
              <a:rPr lang="cs-CZ" dirty="0" smtClean="0"/>
              <a:t>Abychom mohli říct, že doma, nebo kdekoliv jinde recyklujeme musíme třídit alespoň čtyři druhy odpadu. (plast, papír, hliník a sklo)</a:t>
            </a:r>
          </a:p>
          <a:p>
            <a:r>
              <a:rPr lang="cs-CZ" dirty="0" smtClean="0"/>
              <a:t>Recyklací zmenšíme množství  odpadů, který se vozí na skládky a nebude mezi nimi odpad, který recyklovat jde.</a:t>
            </a:r>
          </a:p>
          <a:p>
            <a:endParaRPr lang="cs-CZ" dirty="0"/>
          </a:p>
        </p:txBody>
      </p:sp>
      <p:pic>
        <p:nvPicPr>
          <p:cNvPr id="3074" name="Picture 2" descr="Výsledek obrázku pro kontejner na plasty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37112"/>
            <a:ext cx="1960823" cy="206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podlesin.eu/data/editor/77cs_1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450049"/>
            <a:ext cx="1996311" cy="206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ýsledek obrázku pro kontejner na sklo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r="14416"/>
          <a:stretch/>
        </p:blipFill>
        <p:spPr bwMode="auto">
          <a:xfrm>
            <a:off x="6379952" y="4462986"/>
            <a:ext cx="2032001" cy="205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130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368152"/>
          </a:xfrm>
        </p:spPr>
        <p:txBody>
          <a:bodyPr anchor="ctr">
            <a:noAutofit/>
          </a:bodyPr>
          <a:lstStyle/>
          <a:p>
            <a:pPr algn="ctr"/>
            <a:r>
              <a:rPr lang="cs-CZ" sz="4800" u="sng" dirty="0" smtClean="0"/>
              <a:t>Jak správně třídit aneb nejčastější chyby při recyklaci.</a:t>
            </a:r>
            <a:endParaRPr lang="cs-CZ" sz="4800" u="sng" dirty="0"/>
          </a:p>
        </p:txBody>
      </p:sp>
      <p:pic>
        <p:nvPicPr>
          <p:cNvPr id="4" name="Nejčastější chyby při třídění odpadu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988840"/>
            <a:ext cx="8045450" cy="4525963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37332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68958"/>
          </a:xfrm>
        </p:spPr>
        <p:txBody>
          <a:bodyPr>
            <a:normAutofit/>
          </a:bodyPr>
          <a:lstStyle/>
          <a:p>
            <a:pPr algn="ctr"/>
            <a:r>
              <a:rPr lang="cs-CZ" sz="4800" u="sng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Porovnání</a:t>
            </a:r>
            <a:endParaRPr lang="cs-CZ" sz="4400" u="sng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397383" y="1052736"/>
            <a:ext cx="4040188" cy="639762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+mj-lt"/>
              </a:rPr>
              <a:t>Před sto lety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395536" y="1700808"/>
            <a:ext cx="4186808" cy="3951288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Více se využívalo sklo na balení vody nebo třeba mléka.</a:t>
            </a:r>
          </a:p>
          <a:p>
            <a:r>
              <a:rPr lang="cs-CZ" dirty="0" smtClean="0"/>
              <a:t>Na přenášení věcí sloužili např. košíky, které jsou z prutů.</a:t>
            </a:r>
          </a:p>
          <a:p>
            <a:r>
              <a:rPr lang="cs-CZ" dirty="0" smtClean="0"/>
              <a:t>Nebylo potřeba, vyrábět plasty, protože lidí nebylo ještě tak hodně.</a:t>
            </a:r>
          </a:p>
          <a:p>
            <a:r>
              <a:rPr lang="cs-CZ" dirty="0" smtClean="0"/>
              <a:t>Lidé si více vážili přírody.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4658518" y="1124744"/>
            <a:ext cx="4041775" cy="639762"/>
          </a:xfrm>
        </p:spPr>
        <p:txBody>
          <a:bodyPr>
            <a:normAutofit/>
          </a:bodyPr>
          <a:lstStyle/>
          <a:p>
            <a:r>
              <a:rPr lang="cs-CZ" sz="3200" dirty="0" smtClean="0">
                <a:latin typeface="+mj-lt"/>
              </a:rPr>
              <a:t>Teď</a:t>
            </a:r>
            <a:endParaRPr lang="cs-CZ" sz="3200" dirty="0">
              <a:latin typeface="+mj-lt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>
          <a:xfrm>
            <a:off x="4658518" y="1772816"/>
            <a:ext cx="4041775" cy="3951288"/>
          </a:xfrm>
        </p:spPr>
        <p:txBody>
          <a:bodyPr/>
          <a:lstStyle/>
          <a:p>
            <a:r>
              <a:rPr lang="cs-CZ" dirty="0" smtClean="0"/>
              <a:t>Vzhledem k počtu lidí se masivně vyrábí plasty a neví se co s nimi.</a:t>
            </a:r>
          </a:p>
          <a:p>
            <a:r>
              <a:rPr lang="cs-CZ" dirty="0" smtClean="0"/>
              <a:t>Z plastů je většina věcí.</a:t>
            </a:r>
          </a:p>
          <a:p>
            <a:r>
              <a:rPr lang="cs-CZ" dirty="0" smtClean="0"/>
              <a:t>Lidé do přírody vyhazují hodně škodlivin.</a:t>
            </a:r>
          </a:p>
          <a:p>
            <a:r>
              <a:rPr lang="cs-CZ" dirty="0" smtClean="0"/>
              <a:t>Černé skládky jsou hlavně v lese, protože je les odlehlé místo, což škodí přírodě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41334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800" u="sng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Černá skládka</a:t>
            </a:r>
            <a:endParaRPr lang="cs-CZ" sz="4800" u="sng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2" descr="Výsledek obrázku pro černá skládk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756084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1728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ýsledek obrázku pro spalovn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78" y="2924944"/>
            <a:ext cx="3258770" cy="213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ýsledek obrázku pro spalovn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05990"/>
            <a:ext cx="2974107" cy="22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cs-CZ" sz="4000" u="sng" dirty="0" smtClean="0">
                <a:latin typeface="Forte" panose="03060902040502070203" pitchFamily="66" charset="0"/>
              </a:rPr>
              <a:t>Co je lepší skládka nebo spalovna?</a:t>
            </a:r>
            <a:endParaRPr lang="cs-CZ" sz="4000" u="sng" dirty="0">
              <a:latin typeface="Forte" panose="03060902040502070203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340768"/>
            <a:ext cx="8435280" cy="25202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800" b="1" dirty="0" smtClean="0"/>
              <a:t>Jednoznačně spalovna!!</a:t>
            </a:r>
          </a:p>
          <a:p>
            <a:pPr marL="0" indent="0" algn="just">
              <a:buNone/>
            </a:pPr>
            <a:r>
              <a:rPr lang="cs-CZ" dirty="0" smtClean="0"/>
              <a:t>Ve spalovnách se ekologicky spalují plasty, a jiné odpadky ze kterých mohou poté vzniknout jiné věci. Třeba vlákna na výrobu spacáků nebo napodobenina asfaltu. Navíc plyny, které z í vychází, se několikrát filtrují a díky tomu už z komínů vychází jenom vodní pára.</a:t>
            </a:r>
            <a:endParaRPr lang="cs-CZ" sz="2800" dirty="0" smtClean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004156"/>
              </p:ext>
            </p:extLst>
          </p:nvPr>
        </p:nvGraphicFramePr>
        <p:xfrm>
          <a:off x="179512" y="5661248"/>
          <a:ext cx="8807829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1010407"/>
                <a:gridCol w="1212087"/>
                <a:gridCol w="1373698"/>
                <a:gridCol w="969669"/>
                <a:gridCol w="1292892"/>
                <a:gridCol w="1292892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Země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Česko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Německo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Slovensko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Polsko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Rakousko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Švýcarsko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Počet spaloven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30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3465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cs-CZ" sz="4400" u="sng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Co se kdy rozloží?</a:t>
            </a:r>
            <a:endParaRPr lang="cs-CZ" sz="4400" u="sng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7600174"/>
              </p:ext>
            </p:extLst>
          </p:nvPr>
        </p:nvGraphicFramePr>
        <p:xfrm>
          <a:off x="1835696" y="1700808"/>
          <a:ext cx="5760640" cy="425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/>
                <a:gridCol w="28803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Materiál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Kdy se rozloží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Zbytky jídla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Max. 1 rok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Papír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Několik měsíců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 Žvýkačka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 a více let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Filtry z cigaret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Několik</a:t>
                      </a:r>
                      <a:r>
                        <a:rPr lang="cs-CZ" baseline="0" dirty="0" smtClean="0"/>
                        <a:t> desítek let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Hliníkové plechovky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200 až</a:t>
                      </a:r>
                      <a:r>
                        <a:rPr lang="cs-CZ" baseline="0" dirty="0" smtClean="0"/>
                        <a:t> 500 let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Baterie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200 až 500 let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Pneumatika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Stovky let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Sklo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3000 let nebo 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NIKDY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Plasty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Plasty se vizuálně</a:t>
                      </a:r>
                      <a:r>
                        <a:rPr lang="cs-CZ" baseline="0" dirty="0" smtClean="0"/>
                        <a:t> rozloží během několika stovek let, ale </a:t>
                      </a:r>
                      <a:r>
                        <a:rPr lang="cs-CZ" b="1" baseline="0" dirty="0" smtClean="0">
                          <a:solidFill>
                            <a:srgbClr val="FF0000"/>
                          </a:solidFill>
                        </a:rPr>
                        <a:t>NIKDY</a:t>
                      </a:r>
                      <a:r>
                        <a:rPr lang="cs-CZ" baseline="0" dirty="0" smtClean="0"/>
                        <a:t> se nerozloží úplně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20570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9018"/>
            <a:ext cx="8229600" cy="1143000"/>
          </a:xfrm>
        </p:spPr>
        <p:txBody>
          <a:bodyPr anchor="ctr">
            <a:normAutofit/>
          </a:bodyPr>
          <a:lstStyle/>
          <a:p>
            <a:pPr algn="ctr"/>
            <a:r>
              <a:rPr lang="cs-CZ" sz="4400" u="sng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Velmi nebezpečné plasty</a:t>
            </a:r>
            <a:endParaRPr lang="cs-CZ" sz="4400" u="sng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4752528" cy="3168352"/>
          </a:xfrm>
        </p:spPr>
        <p:txBody>
          <a:bodyPr>
            <a:normAutofit/>
          </a:bodyPr>
          <a:lstStyle/>
          <a:p>
            <a:r>
              <a:rPr lang="cs-CZ" dirty="0" smtClean="0"/>
              <a:t>Plasty jak už víte se niky nerozloží.</a:t>
            </a:r>
          </a:p>
          <a:p>
            <a:r>
              <a:rPr lang="cs-CZ" dirty="0" smtClean="0"/>
              <a:t>Díky plastům vznikl plastový ostrov, který je velký jako tři Francie.</a:t>
            </a:r>
          </a:p>
          <a:p>
            <a:r>
              <a:rPr lang="cs-CZ" dirty="0" smtClean="0"/>
              <a:t>Plasty obsahují velmi jedovaté látky.</a:t>
            </a:r>
          </a:p>
          <a:p>
            <a:r>
              <a:rPr lang="cs-CZ" dirty="0" smtClean="0"/>
              <a:t>Jsou velkou hrozbou pro celý svět a hlavě pro přírodu.</a:t>
            </a:r>
            <a:endParaRPr lang="cs-CZ" dirty="0"/>
          </a:p>
        </p:txBody>
      </p:sp>
      <p:pic>
        <p:nvPicPr>
          <p:cNvPr id="2050" name="Picture 2" descr="Výsledek obrázku pro plastový ostr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7128"/>
            <a:ext cx="3667076" cy="230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ýsledek obrázku pro plejtvák obrovský plný plast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37112"/>
            <a:ext cx="3744416" cy="210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ýsledek obrázku pro plejtvák obrovský plný plastů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478" y="4077072"/>
            <a:ext cx="4145823" cy="233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373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359024"/>
          </a:xfrm>
        </p:spPr>
        <p:txBody>
          <a:bodyPr>
            <a:noAutofit/>
          </a:bodyPr>
          <a:lstStyle/>
          <a:p>
            <a:pPr algn="ctr"/>
            <a:r>
              <a:rPr lang="cs-CZ" sz="4800" u="sng" dirty="0" smtClean="0"/>
              <a:t>Firmy, které vyprodukují nejvíce plastů</a:t>
            </a:r>
            <a:endParaRPr lang="cs-CZ" sz="4800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 smtClean="0"/>
              <a:t>Firmy, které vyprodukují nejvíce plastů ročně jsou:</a:t>
            </a:r>
          </a:p>
          <a:p>
            <a:pPr marL="731520" lvl="1" indent="-457200">
              <a:buAutoNum type="arabicPeriod"/>
            </a:pPr>
            <a:r>
              <a:rPr lang="cs-CZ" sz="2800" dirty="0" err="1" smtClean="0"/>
              <a:t>Coca</a:t>
            </a:r>
            <a:r>
              <a:rPr lang="cs-CZ" sz="2800" dirty="0" smtClean="0"/>
              <a:t> </a:t>
            </a:r>
            <a:r>
              <a:rPr lang="cs-CZ" sz="2800" dirty="0" err="1" smtClean="0"/>
              <a:t>cola</a:t>
            </a:r>
            <a:endParaRPr lang="cs-CZ" sz="2800" dirty="0" smtClean="0"/>
          </a:p>
          <a:p>
            <a:pPr marL="731520" lvl="1" indent="-457200">
              <a:buAutoNum type="arabicPeriod"/>
            </a:pPr>
            <a:r>
              <a:rPr lang="cs-CZ" sz="2800" dirty="0" smtClean="0"/>
              <a:t>PepsiCo</a:t>
            </a:r>
          </a:p>
          <a:p>
            <a:pPr marL="731520" lvl="1" indent="-457200">
              <a:buAutoNum type="arabicPeriod"/>
            </a:pPr>
            <a:r>
              <a:rPr lang="cs-CZ" sz="2800" dirty="0" err="1" smtClean="0"/>
              <a:t>Neslé</a:t>
            </a:r>
            <a:endParaRPr lang="cs-CZ" sz="2800" dirty="0"/>
          </a:p>
        </p:txBody>
      </p:sp>
      <p:pic>
        <p:nvPicPr>
          <p:cNvPr id="5122" name="Picture 2" descr="Výsledek obrázku pro nestlé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17032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ýsledek obrázku pro coca col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717032"/>
            <a:ext cx="259228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ýsledek obrázku pro pepsico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76872"/>
            <a:ext cx="3262200" cy="250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088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ošky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164</TotalTime>
  <Words>473</Words>
  <Application>Microsoft Office PowerPoint</Application>
  <PresentationFormat>Předvádění na obrazovce (4:3)</PresentationFormat>
  <Paragraphs>89</Paragraphs>
  <Slides>12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Došky</vt:lpstr>
      <vt:lpstr>Třídění odpadů aneb recyklace a vše co je spojeno s tím.</vt:lpstr>
      <vt:lpstr>Co je to recyklace a o co s ní dokážeme?</vt:lpstr>
      <vt:lpstr>Jak správně třídit aneb nejčastější chyby při recyklaci.</vt:lpstr>
      <vt:lpstr>Porovnání</vt:lpstr>
      <vt:lpstr>Černá skládka</vt:lpstr>
      <vt:lpstr>Co je lepší skládka nebo spalovna?</vt:lpstr>
      <vt:lpstr>Co se kdy rozloží?</vt:lpstr>
      <vt:lpstr>Velmi nebezpečné plasty</vt:lpstr>
      <vt:lpstr>Firmy, které vyprodukují nejvíce plastů</vt:lpstr>
      <vt:lpstr>Jak pomoct k zachránění země?</vt:lpstr>
      <vt:lpstr>Prezentace aplikace PowerPoint</vt:lpstr>
      <vt:lpstr>Zdroje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Třídění odpadů aneb recyklace a vše co je spojeno s tím.</dc:title>
  <dc:creator>Ucitel</dc:creator>
  <cp:lastModifiedBy>Ucitel</cp:lastModifiedBy>
  <cp:revision>14</cp:revision>
  <dcterms:created xsi:type="dcterms:W3CDTF">2019-05-10T06:35:17Z</dcterms:created>
  <dcterms:modified xsi:type="dcterms:W3CDTF">2019-05-10T09:19:44Z</dcterms:modified>
</cp:coreProperties>
</file>