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9" r:id="rId6"/>
    <p:sldId id="260" r:id="rId7"/>
    <p:sldId id="264" r:id="rId8"/>
    <p:sldId id="266" r:id="rId9"/>
    <p:sldId id="267" r:id="rId10"/>
    <p:sldId id="268" r:id="rId11"/>
    <p:sldId id="265" r:id="rId12"/>
    <p:sldId id="263" r:id="rId13"/>
    <p:sldId id="26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C01"/>
    <a:srgbClr val="B3EBFF"/>
    <a:srgbClr val="85B3FF"/>
    <a:srgbClr val="A3C6FF"/>
    <a:srgbClr val="B03F00"/>
    <a:srgbClr val="00B8BC"/>
    <a:srgbClr val="FF8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69267B2-6CDC-4058-B433-ABEEF7402F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82F1460-ACEF-4DF8-ACAF-A15BD9F9BD3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D872CA2-620A-456D-A2AF-D3276551FA9B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9A7437B2-7C36-4C42-9E8C-C89E4EB3C5C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9C6F68F4-4D66-4B4B-A4C4-8565BF532A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3C5F39-D092-4375-84D7-73DB6DD87D6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7E46C2-1B8A-497A-8A86-FB067A88BE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67BD472-9748-45CD-B981-A269843986E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>
            <a:extLst>
              <a:ext uri="{FF2B5EF4-FFF2-40B4-BE49-F238E27FC236}">
                <a16:creationId xmlns:a16="http://schemas.microsoft.com/office/drawing/2014/main" id="{4CAD5B9A-65C6-4677-B84B-2A4C95429F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>
            <a:extLst>
              <a:ext uri="{FF2B5EF4-FFF2-40B4-BE49-F238E27FC236}">
                <a16:creationId xmlns:a16="http://schemas.microsoft.com/office/drawing/2014/main" id="{A2D95914-A323-44DA-8A56-80AAE9C5BE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  <p:sp>
        <p:nvSpPr>
          <p:cNvPr id="21508" name="Zástupný symbol pro číslo snímku 3">
            <a:extLst>
              <a:ext uri="{FF2B5EF4-FFF2-40B4-BE49-F238E27FC236}">
                <a16:creationId xmlns:a16="http://schemas.microsoft.com/office/drawing/2014/main" id="{5FFD4E94-C634-47A3-93FF-6D658CF930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6D50D7A7-35DC-4F54-A46D-50A3016ED2C3}" type="slidenum">
              <a:rPr lang="cs-CZ" altLang="cs-CZ">
                <a:latin typeface="Calibri" panose="020F0502020204030204" pitchFamily="34" charset="0"/>
              </a:rPr>
              <a:pPr/>
              <a:t>2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>
            <a:extLst>
              <a:ext uri="{FF2B5EF4-FFF2-40B4-BE49-F238E27FC236}">
                <a16:creationId xmlns:a16="http://schemas.microsoft.com/office/drawing/2014/main" id="{7204B530-8E19-423D-A2B9-0F9C66EAE0A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>
            <a:extLst>
              <a:ext uri="{FF2B5EF4-FFF2-40B4-BE49-F238E27FC236}">
                <a16:creationId xmlns:a16="http://schemas.microsoft.com/office/drawing/2014/main" id="{4F4559CC-0F49-4D3E-BE8E-D6C1DB6FF5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  <p:sp>
        <p:nvSpPr>
          <p:cNvPr id="22532" name="Zástupný symbol pro číslo snímku 3">
            <a:extLst>
              <a:ext uri="{FF2B5EF4-FFF2-40B4-BE49-F238E27FC236}">
                <a16:creationId xmlns:a16="http://schemas.microsoft.com/office/drawing/2014/main" id="{A8B1B20D-25B9-4072-B23D-1E1AA30F2C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fld id="{5C4D7068-7420-4B2C-B5D8-CFA42546CD19}" type="slidenum">
              <a:rPr lang="cs-CZ" altLang="cs-CZ">
                <a:latin typeface="Calibri" panose="020F0502020204030204" pitchFamily="34" charset="0"/>
              </a:rPr>
              <a:pPr/>
              <a:t>9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10">
            <a:extLst>
              <a:ext uri="{FF2B5EF4-FFF2-40B4-BE49-F238E27FC236}">
                <a16:creationId xmlns:a16="http://schemas.microsoft.com/office/drawing/2014/main" id="{366EBFB8-71A2-46A4-833B-AECAB7540157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Skupina 15">
            <a:extLst>
              <a:ext uri="{FF2B5EF4-FFF2-40B4-BE49-F238E27FC236}">
                <a16:creationId xmlns:a16="http://schemas.microsoft.com/office/drawing/2014/main" id="{F1AA5192-4F5C-4EE3-AE70-67B20C2EB891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16">
              <a:extLst>
                <a:ext uri="{FF2B5EF4-FFF2-40B4-BE49-F238E27FC236}">
                  <a16:creationId xmlns:a16="http://schemas.microsoft.com/office/drawing/2014/main" id="{72A94FA2-3101-4AC2-A831-4A0372C05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Volný tvar 18">
              <a:extLst>
                <a:ext uri="{FF2B5EF4-FFF2-40B4-BE49-F238E27FC236}">
                  <a16:creationId xmlns:a16="http://schemas.microsoft.com/office/drawing/2014/main" id="{6ADD58DA-D2BA-4DF8-8C92-14701E5CCB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Volný tvar 19">
              <a:extLst>
                <a:ext uri="{FF2B5EF4-FFF2-40B4-BE49-F238E27FC236}">
                  <a16:creationId xmlns:a16="http://schemas.microsoft.com/office/drawing/2014/main" id="{A7830DBC-565D-44DE-8696-40DBBF409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Přímá spojnice 20">
              <a:extLst>
                <a:ext uri="{FF2B5EF4-FFF2-40B4-BE49-F238E27FC236}">
                  <a16:creationId xmlns:a16="http://schemas.microsoft.com/office/drawing/2014/main" id="{F7473237-6DEC-43BE-A188-8F4EAEF0EADE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11" name="Zástupný symbol pro datum 29">
            <a:extLst>
              <a:ext uri="{FF2B5EF4-FFF2-40B4-BE49-F238E27FC236}">
                <a16:creationId xmlns:a16="http://schemas.microsoft.com/office/drawing/2014/main" id="{0153B9EC-C2FD-498E-99D5-7EB12F842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CF64CED-6CD2-4518-A9D9-99DA8C45D664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12" name="Zástupný symbol pro zápatí 18">
            <a:extLst>
              <a:ext uri="{FF2B5EF4-FFF2-40B4-BE49-F238E27FC236}">
                <a16:creationId xmlns:a16="http://schemas.microsoft.com/office/drawing/2014/main" id="{F4343285-A9BE-4085-BDB0-BCA320041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>
            <a:extLst>
              <a:ext uri="{FF2B5EF4-FFF2-40B4-BE49-F238E27FC236}">
                <a16:creationId xmlns:a16="http://schemas.microsoft.com/office/drawing/2014/main" id="{81B15504-449F-4B63-8212-7B7099C32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718289-6B07-45FE-9F33-A97DABFE8A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269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CD711CC7-8128-4EA5-BACC-D765BEB1B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BF09C-F34D-40E3-86CE-0CB147769B09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244D5EDD-0D0F-4518-9708-4953F5380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1766446D-CD89-4639-88C7-3C10FD64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3F99F-6146-4034-B7C5-01980646B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025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EAD83D2E-3472-4FCA-9909-4A50C85C8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32405-DDB7-4D07-A65B-9A0BF87D2BC4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5DE66852-881F-43D0-9FF5-E669A688D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7CF6A965-6C03-4D4F-A30F-9BAE58D34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E389B-F281-407E-89AA-FAE94EC56A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011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2DB6598B-A135-4683-83E0-F576D44AC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8D36A-10E0-4BC2-93F6-ECF6390C28B8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D4A2B674-B4CB-4FEF-A84C-A57B66716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880C32D5-F2C7-44A3-8C44-F82A46CE9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D2DB7-B1A5-4641-8572-505DE57718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457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10">
            <a:extLst>
              <a:ext uri="{FF2B5EF4-FFF2-40B4-BE49-F238E27FC236}">
                <a16:creationId xmlns:a16="http://schemas.microsoft.com/office/drawing/2014/main" id="{A74BF728-C7E3-4533-A960-3DADAB12CEB3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Dvojitá šipka 15">
            <a:extLst>
              <a:ext uri="{FF2B5EF4-FFF2-40B4-BE49-F238E27FC236}">
                <a16:creationId xmlns:a16="http://schemas.microsoft.com/office/drawing/2014/main" id="{D4E44160-CFFB-4781-82B5-BA746D4246BF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FED09326-67D7-4A68-9BB8-3F1872B1A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FCA25-E2FB-4016-966F-F3A36DBD8D29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ABD04A7A-B9C2-4587-BC20-94F27758F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EE806F76-9121-4CBE-B19F-E68DB9ED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79FA7-625C-44EB-8B4F-826D23E70B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719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Zástupný symbol pro datum 9">
            <a:extLst>
              <a:ext uri="{FF2B5EF4-FFF2-40B4-BE49-F238E27FC236}">
                <a16:creationId xmlns:a16="http://schemas.microsoft.com/office/drawing/2014/main" id="{99B00AC0-9035-4625-A7D1-EFDE6F89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5A43-B9AB-42E6-9827-6FEEAF73BF3D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6" name="Zástupný symbol pro zápatí 21">
            <a:extLst>
              <a:ext uri="{FF2B5EF4-FFF2-40B4-BE49-F238E27FC236}">
                <a16:creationId xmlns:a16="http://schemas.microsoft.com/office/drawing/2014/main" id="{D3063BED-D46B-4B8A-ABBB-13D2424B8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>
            <a:extLst>
              <a:ext uri="{FF2B5EF4-FFF2-40B4-BE49-F238E27FC236}">
                <a16:creationId xmlns:a16="http://schemas.microsoft.com/office/drawing/2014/main" id="{0F5C00BD-AA72-4291-BC4A-5BBAA37E6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2B514-3A6B-44F7-B83A-759DCB2355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761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2703856-FD49-49F4-9922-959FEC216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B8E7-4625-4E21-8DBA-C901125373A2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2DDD691-9367-4D19-B5FE-97FE45697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1B5FE54-322D-47F5-B23C-86F96F793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2F88D-E090-4F5F-8246-34898B32E5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52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9">
            <a:extLst>
              <a:ext uri="{FF2B5EF4-FFF2-40B4-BE49-F238E27FC236}">
                <a16:creationId xmlns:a16="http://schemas.microsoft.com/office/drawing/2014/main" id="{1BFC6B4F-D1AB-4CA8-B75F-CC824284B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C716D-360A-47D2-B87B-2B44D5E8E91F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4" name="Zástupný symbol pro zápatí 21">
            <a:extLst>
              <a:ext uri="{FF2B5EF4-FFF2-40B4-BE49-F238E27FC236}">
                <a16:creationId xmlns:a16="http://schemas.microsoft.com/office/drawing/2014/main" id="{62874376-2E0C-46FB-8024-02CEF97EC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>
            <a:extLst>
              <a:ext uri="{FF2B5EF4-FFF2-40B4-BE49-F238E27FC236}">
                <a16:creationId xmlns:a16="http://schemas.microsoft.com/office/drawing/2014/main" id="{518207C7-3D31-4160-973A-8A2A72DA1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05693-3E01-4C95-8E1D-1AF2F1541A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229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>
            <a:extLst>
              <a:ext uri="{FF2B5EF4-FFF2-40B4-BE49-F238E27FC236}">
                <a16:creationId xmlns:a16="http://schemas.microsoft.com/office/drawing/2014/main" id="{996FC4D4-3E45-4024-9FDB-3A510718C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1153E-B2F0-47BA-8935-71E9D61447E0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3" name="Zástupný symbol pro zápatí 21">
            <a:extLst>
              <a:ext uri="{FF2B5EF4-FFF2-40B4-BE49-F238E27FC236}">
                <a16:creationId xmlns:a16="http://schemas.microsoft.com/office/drawing/2014/main" id="{44E1F5FC-BF7A-4F38-967D-DC2155774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>
            <a:extLst>
              <a:ext uri="{FF2B5EF4-FFF2-40B4-BE49-F238E27FC236}">
                <a16:creationId xmlns:a16="http://schemas.microsoft.com/office/drawing/2014/main" id="{4014E15C-C0E4-4DD0-9933-0616A8ED6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6FFB2-101C-4BEE-836B-5CA2302678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4540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B20200-2AD5-440F-ACE9-6C8C43F94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7034C-A8BA-4B72-85AC-7E6224652932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EE4F24-0290-4CAE-BFA6-94ED3E657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3B10693-1551-4168-92CE-75255A36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A8980-6AD3-419B-9C98-262A0E24ED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906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10">
            <a:extLst>
              <a:ext uri="{FF2B5EF4-FFF2-40B4-BE49-F238E27FC236}">
                <a16:creationId xmlns:a16="http://schemas.microsoft.com/office/drawing/2014/main" id="{99AB8BB0-581A-4CBE-AC12-5EF3108A8B4E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Volný tvar 15">
            <a:extLst>
              <a:ext uri="{FF2B5EF4-FFF2-40B4-BE49-F238E27FC236}">
                <a16:creationId xmlns:a16="http://schemas.microsoft.com/office/drawing/2014/main" id="{A7BC12A5-A78F-414F-ABFF-AAC02D8BBB1F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16">
            <a:extLst>
              <a:ext uri="{FF2B5EF4-FFF2-40B4-BE49-F238E27FC236}">
                <a16:creationId xmlns:a16="http://schemas.microsoft.com/office/drawing/2014/main" id="{4857F239-CB30-4430-9934-8836C9A0B5A7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Přímá spojnice 18">
            <a:extLst>
              <a:ext uri="{FF2B5EF4-FFF2-40B4-BE49-F238E27FC236}">
                <a16:creationId xmlns:a16="http://schemas.microsoft.com/office/drawing/2014/main" id="{7A12FF79-5B10-4EAB-8481-C050484A6F12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9">
            <a:extLst>
              <a:ext uri="{FF2B5EF4-FFF2-40B4-BE49-F238E27FC236}">
                <a16:creationId xmlns:a16="http://schemas.microsoft.com/office/drawing/2014/main" id="{75DA553D-29E5-4CBF-99C7-96E4A6D48DA0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Dvojitá šipka 20">
            <a:extLst>
              <a:ext uri="{FF2B5EF4-FFF2-40B4-BE49-F238E27FC236}">
                <a16:creationId xmlns:a16="http://schemas.microsoft.com/office/drawing/2014/main" id="{785EC6B1-1F5C-40A7-8226-B4FD72DB201A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dirty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1" name="Zástupný symbol pro datum 4">
            <a:extLst>
              <a:ext uri="{FF2B5EF4-FFF2-40B4-BE49-F238E27FC236}">
                <a16:creationId xmlns:a16="http://schemas.microsoft.com/office/drawing/2014/main" id="{E104426D-943C-4EFB-89CA-AB491489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A77F959-435F-48F7-845C-F5DA4E95042E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12" name="Zástupný symbol pro zápatí 5">
            <a:extLst>
              <a:ext uri="{FF2B5EF4-FFF2-40B4-BE49-F238E27FC236}">
                <a16:creationId xmlns:a16="http://schemas.microsoft.com/office/drawing/2014/main" id="{E1746554-86F1-4267-B5B3-32F833989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>
            <a:extLst>
              <a:ext uri="{FF2B5EF4-FFF2-40B4-BE49-F238E27FC236}">
                <a16:creationId xmlns:a16="http://schemas.microsoft.com/office/drawing/2014/main" id="{C736CB46-6958-4138-B9AA-C06686581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900A-FC95-4AB8-9C5F-49B03BFA1E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268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>
            <a:extLst>
              <a:ext uri="{FF2B5EF4-FFF2-40B4-BE49-F238E27FC236}">
                <a16:creationId xmlns:a16="http://schemas.microsoft.com/office/drawing/2014/main" id="{8F215100-CA0E-441C-8585-F6A46525C043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Volný tvar 11">
            <a:extLst>
              <a:ext uri="{FF2B5EF4-FFF2-40B4-BE49-F238E27FC236}">
                <a16:creationId xmlns:a16="http://schemas.microsoft.com/office/drawing/2014/main" id="{3152EA3A-682F-4275-807A-66C1CE521CE5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>
            <a:extLst>
              <a:ext uri="{FF2B5EF4-FFF2-40B4-BE49-F238E27FC236}">
                <a16:creationId xmlns:a16="http://schemas.microsoft.com/office/drawing/2014/main" id="{776C10EA-49F9-4577-937F-BC1D6CC47B68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4A40F902-C893-4D35-8A83-EB9A1DE738EC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>
            <a:extLst>
              <a:ext uri="{FF2B5EF4-FFF2-40B4-BE49-F238E27FC236}">
                <a16:creationId xmlns:a16="http://schemas.microsoft.com/office/drawing/2014/main" id="{AB13162D-A441-44B1-B40B-2E1A1B3B3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33" name="Zástupný symbol pro text 29">
            <a:extLst>
              <a:ext uri="{FF2B5EF4-FFF2-40B4-BE49-F238E27FC236}">
                <a16:creationId xmlns:a16="http://schemas.microsoft.com/office/drawing/2014/main" id="{E3E89479-A1E7-4848-A139-E0BC42ABB7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0" name="Zástupný symbol pro datum 9">
            <a:extLst>
              <a:ext uri="{FF2B5EF4-FFF2-40B4-BE49-F238E27FC236}">
                <a16:creationId xmlns:a16="http://schemas.microsoft.com/office/drawing/2014/main" id="{13E437AC-AB94-400B-9EB8-AE9E91854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36B648E-3FDD-49EF-A28D-BD267CF81F4E}" type="datetimeFigureOut">
              <a:rPr lang="cs-CZ"/>
              <a:pPr>
                <a:defRPr/>
              </a:pPr>
              <a:t>13.05.2019</a:t>
            </a:fld>
            <a:endParaRPr lang="cs-CZ" dirty="0"/>
          </a:p>
        </p:txBody>
      </p:sp>
      <p:sp>
        <p:nvSpPr>
          <p:cNvPr id="22" name="Zástupný symbol pro zápatí 21">
            <a:extLst>
              <a:ext uri="{FF2B5EF4-FFF2-40B4-BE49-F238E27FC236}">
                <a16:creationId xmlns:a16="http://schemas.microsoft.com/office/drawing/2014/main" id="{26C3386A-8923-4FBA-A0B9-C44A7B8A86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>
            <a:extLst>
              <a:ext uri="{FF2B5EF4-FFF2-40B4-BE49-F238E27FC236}">
                <a16:creationId xmlns:a16="http://schemas.microsoft.com/office/drawing/2014/main" id="{79BDBEA3-1B5C-4262-B527-3A93F0FAA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977DADB-09F1-428A-A2CA-3EB81860706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7" r:id="rId2"/>
    <p:sldLayoutId id="2147483684" r:id="rId3"/>
    <p:sldLayoutId id="2147483678" r:id="rId4"/>
    <p:sldLayoutId id="2147483685" r:id="rId5"/>
    <p:sldLayoutId id="2147483679" r:id="rId6"/>
    <p:sldLayoutId id="2147483680" r:id="rId7"/>
    <p:sldLayoutId id="2147483686" r:id="rId8"/>
    <p:sldLayoutId id="2147483687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zsludgerovice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slide" Target="slide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search?biw=1090&amp;bih=636&amp;tbm=isch&amp;sa=1&amp;ei=6ybVXJTyHMaWaJGEmJgJ&amp;q=odpad+v+lese&amp;oq=odpad+v+lese&amp;gs_l=img.3..0.860594.867453..867951...0.0..0.93.1167.14......0....1..gws-wiz-img.......0i67j0i30j0i5i30.ix-Ojqreta4#imgrc=_RKSUOGXNNi7DM:" TargetMode="External"/><Relationship Id="rId3" Type="http://schemas.openxmlformats.org/officeDocument/2006/relationships/hyperlink" Target="https://www.google.com/search?q=t%C5%99%C3%ADd%C4%9Bn%C3%AD+odpadu&amp;source=lnms&amp;tbm=isch&amp;sa=X&amp;ved=0ahUKEwj5y9fjrpDiAhVSyKQKHcz6DloQ_AUIDigB&amp;biw=858&amp;bih=636#imgrc=8KjgLdSW0sgX2M:" TargetMode="External"/><Relationship Id="rId7" Type="http://schemas.openxmlformats.org/officeDocument/2006/relationships/hyperlink" Target="https://www.google.com/search?biw=1090&amp;bih=636&amp;tbm=isch&amp;sa=1&amp;ei=wSbVXNHjI5GSaKKnq9gP&amp;q=t%C5%99%C3%ADd%C4%9Bn%C3%AD+odpadu&amp;oq=t%C5%99%C3%ADd%C4%9Bn%C3%AD+odpad&amp;gs_l=img.1.0.0l10.34523.38407..41104...0.0..0.89.1064.13......0....1..gws-wiz-img.......0i67.RjA3ai9xhTc#imgrc=cFDfAdzHR4Q1EM:" TargetMode="External"/><Relationship Id="rId2" Type="http://schemas.openxmlformats.org/officeDocument/2006/relationships/hyperlink" Target="https://www.google.com/search?q=zs+a+ms+ludgerovice+logo&amp;source=lnms&amp;tbm=isch&amp;sa=X&amp;ved=0ahUKEwjKqozkrZDiAhVMC-wKHfouBEcQ_AUIDigB&amp;biw=1366&amp;bih=657#imgdii=6uU0U_UewCPqiM:&amp;imgrc=d2wNswcP6_CXIM: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biw=1090&amp;bih=636&amp;tbm=isch&amp;sa=1&amp;ei=SiXVXOn8EY3BlwTVqLPYCA&amp;q=odpad+na+chodn%C3%ADku&amp;oq=odpad+na+chodn%C3%ADku&amp;gs_l=img.3...5783.8197..8772...0.0..0.121.689.7j1......0....1..gws-wiz-img.9_0C4mq_hg8#imgrc=y0goYQxTRmWoHM:" TargetMode="External"/><Relationship Id="rId5" Type="http://schemas.openxmlformats.org/officeDocument/2006/relationships/hyperlink" Target="https://www.google.com/search?q=odpady+a+%C5%BEivotn%C3%AD+prost%C5%99ed%C3%AD&amp;source=lnms&amp;tbm=isch&amp;sa=X&amp;ved=0ahUKEwir1dLTs5DiAhUOCuwKHWphBrAQ_AUIDigB&amp;biw=1090&amp;bih=636#imgrc=Qq4gVaOmDcLNnM:" TargetMode="External"/><Relationship Id="rId4" Type="http://schemas.openxmlformats.org/officeDocument/2006/relationships/hyperlink" Target="https://www.google.com/search?q=druhy+odpadu&amp;source=lnms&amp;tbm=isch&amp;sa=X&amp;ved=0ahUKEwiy94WksZDiAhUKZlAKHbMFB2IQ_AUIDigB&amp;biw=858&amp;bih=636#imgrc=S4QQLPWWXMHz_M:" TargetMode="External"/><Relationship Id="rId9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3" Type="http://schemas.openxmlformats.org/officeDocument/2006/relationships/slide" Target="slide3.xml"/><Relationship Id="rId7" Type="http://schemas.openxmlformats.org/officeDocument/2006/relationships/slide" Target="slide8.xml"/><Relationship Id="rId12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3.xml"/><Relationship Id="rId5" Type="http://schemas.openxmlformats.org/officeDocument/2006/relationships/slide" Target="slide6.xml"/><Relationship Id="rId10" Type="http://schemas.openxmlformats.org/officeDocument/2006/relationships/slide" Target="slide12.xml"/><Relationship Id="rId4" Type="http://schemas.openxmlformats.org/officeDocument/2006/relationships/slide" Target="slide4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on.cz/radce/jak-spravne-tridit-odpa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F41E94-7C87-4D0F-966D-E068C6B0D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918648" cy="188155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9000" dirty="0"/>
              <a:t>Odpady a příroda</a:t>
            </a:r>
          </a:p>
        </p:txBody>
      </p:sp>
      <p:sp>
        <p:nvSpPr>
          <p:cNvPr id="7171" name="Podnadpis 2">
            <a:extLst>
              <a:ext uri="{FF2B5EF4-FFF2-40B4-BE49-F238E27FC236}">
                <a16:creationId xmlns:a16="http://schemas.microsoft.com/office/drawing/2014/main" id="{60D5C505-A505-4931-BF21-7AAD7A7CB4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38" y="3268663"/>
            <a:ext cx="7772400" cy="1200150"/>
          </a:xfrm>
        </p:spPr>
        <p:txBody>
          <a:bodyPr/>
          <a:lstStyle/>
          <a:p>
            <a:pPr marR="0"/>
            <a:r>
              <a:rPr lang="cs-CZ" altLang="cs-CZ"/>
              <a:t>Marek Barták</a:t>
            </a:r>
          </a:p>
          <a:p>
            <a:pPr marR="0"/>
            <a:r>
              <a:rPr lang="cs-CZ" altLang="cs-CZ"/>
              <a:t>ZŠ a MŠ Ludgeřovice</a:t>
            </a:r>
          </a:p>
        </p:txBody>
      </p:sp>
      <p:pic>
        <p:nvPicPr>
          <p:cNvPr id="7172" name="Picture 2" descr="SouvisejÃ­cÃ­ obrÃ¡zek">
            <a:hlinkClick r:id="rId2"/>
            <a:extLst>
              <a:ext uri="{FF2B5EF4-FFF2-40B4-BE49-F238E27FC236}">
                <a16:creationId xmlns:a16="http://schemas.microsoft.com/office/drawing/2014/main" id="{18F85855-E82A-42E7-B9FC-894ECB794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8" y="5445125"/>
            <a:ext cx="29718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Obrázek 3">
            <a:extLst>
              <a:ext uri="{FF2B5EF4-FFF2-40B4-BE49-F238E27FC236}">
                <a16:creationId xmlns:a16="http://schemas.microsoft.com/office/drawing/2014/main" id="{041BB6D3-F2B4-416A-A37A-0AC2C4E172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838325"/>
            <a:ext cx="2952750" cy="29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Zástupný symbol pro obsah 3">
            <a:extLst>
              <a:ext uri="{FF2B5EF4-FFF2-40B4-BE49-F238E27FC236}">
                <a16:creationId xmlns:a16="http://schemas.microsoft.com/office/drawing/2014/main" id="{29848C9C-3E2D-437A-B2D6-7655FA8A502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50800" y="1430338"/>
          <a:ext cx="9245600" cy="462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r:id="rId3" imgW="9242337" imgH="4627265" progId="Excel.Chart.8">
                  <p:embed/>
                </p:oleObj>
              </mc:Choice>
              <mc:Fallback>
                <p:oleObj r:id="rId3" imgW="9242337" imgH="4627265" progId="Excel.Chart.8">
                  <p:embed/>
                  <p:pic>
                    <p:nvPicPr>
                      <p:cNvPr id="0" name="Zástupný symbol pro obsah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430338"/>
                        <a:ext cx="9245600" cy="4627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E9391FB2-0818-4F29-A942-7CFECAEF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Jak ČR nakládala s odpady?</a:t>
            </a:r>
          </a:p>
        </p:txBody>
      </p:sp>
      <p:sp>
        <p:nvSpPr>
          <p:cNvPr id="5" name="Šipka doleva 4">
            <a:hlinkClick r:id="rId5" action="ppaction://hlinksldjump"/>
            <a:extLst>
              <a:ext uri="{FF2B5EF4-FFF2-40B4-BE49-F238E27FC236}">
                <a16:creationId xmlns:a16="http://schemas.microsoft.com/office/drawing/2014/main" id="{9129063F-D07D-4D58-95C6-5C6AF8B30960}"/>
              </a:ext>
            </a:extLst>
          </p:cNvPr>
          <p:cNvSpPr/>
          <p:nvPr/>
        </p:nvSpPr>
        <p:spPr>
          <a:xfrm>
            <a:off x="7740650" y="600075"/>
            <a:ext cx="863600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</a:p>
        </p:txBody>
      </p:sp>
    </p:spTree>
  </p:cSld>
  <p:clrMapOvr>
    <a:masterClrMapping/>
  </p:clrMapOvr>
  <p:transition spd="slow">
    <p:push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CF3D67E3-B87B-48DB-A6FC-42F3A899B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243262"/>
          </a:xfrm>
        </p:spPr>
        <p:txBody>
          <a:bodyPr>
            <a:normAutofit fontScale="70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Podle mě je odpad </a:t>
            </a:r>
            <a:r>
              <a:rPr lang="cs-CZ" b="1" dirty="0"/>
              <a:t>velmi vážným </a:t>
            </a:r>
            <a:r>
              <a:rPr lang="cs-CZ" dirty="0"/>
              <a:t>tématem o kterém by se dalo diskutovat třeba i </a:t>
            </a:r>
            <a:r>
              <a:rPr lang="cs-CZ" b="1" dirty="0"/>
              <a:t>několik hodin</a:t>
            </a:r>
            <a:r>
              <a:rPr lang="cs-CZ" dirty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b="1" dirty="0"/>
              <a:t>Spousta lidí </a:t>
            </a:r>
            <a:r>
              <a:rPr lang="cs-CZ" dirty="0"/>
              <a:t>se snaží množství odpadu </a:t>
            </a:r>
            <a:r>
              <a:rPr lang="cs-CZ" b="1" dirty="0"/>
              <a:t>snížit</a:t>
            </a:r>
            <a:r>
              <a:rPr lang="cs-CZ" dirty="0"/>
              <a:t> a proto již existuje například </a:t>
            </a:r>
            <a:r>
              <a:rPr lang="cs-CZ" b="1" dirty="0"/>
              <a:t>kartáček z bambusového dřeva</a:t>
            </a:r>
            <a:r>
              <a:rPr lang="cs-CZ" dirty="0"/>
              <a:t>, který se na rozdíl od toho obyčejného v přírodě </a:t>
            </a:r>
            <a:r>
              <a:rPr lang="cs-CZ" b="1" dirty="0"/>
              <a:t>rozloží</a:t>
            </a:r>
            <a:r>
              <a:rPr lang="cs-CZ" dirty="0"/>
              <a:t> nebo se dá </a:t>
            </a:r>
            <a:r>
              <a:rPr lang="cs-CZ" b="1" dirty="0"/>
              <a:t>jednoduše spálit</a:t>
            </a:r>
            <a:r>
              <a:rPr lang="cs-CZ" dirty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Odpadu je na zemi </a:t>
            </a:r>
            <a:r>
              <a:rPr lang="cs-CZ" b="1" dirty="0"/>
              <a:t>až moc</a:t>
            </a:r>
            <a:r>
              <a:rPr lang="cs-CZ" dirty="0"/>
              <a:t>, jenže s tím </a:t>
            </a:r>
            <a:r>
              <a:rPr lang="cs-CZ" b="1" dirty="0"/>
              <a:t>obyčejný, dvanáctiletý kluk jako jsem já nic neudělá</a:t>
            </a:r>
            <a:r>
              <a:rPr lang="cs-CZ" dirty="0"/>
              <a:t>, jenže s pomocí </a:t>
            </a:r>
            <a:r>
              <a:rPr lang="cs-CZ" b="1" dirty="0"/>
              <a:t>ostatních</a:t>
            </a:r>
            <a:r>
              <a:rPr lang="cs-CZ" dirty="0"/>
              <a:t> bychom to mohli dokázat a proto </a:t>
            </a:r>
            <a:r>
              <a:rPr lang="cs-CZ" b="1" dirty="0"/>
              <a:t>Vás všechny žádám</a:t>
            </a:r>
            <a:r>
              <a:rPr lang="cs-CZ" dirty="0"/>
              <a:t>, </a:t>
            </a:r>
            <a:r>
              <a:rPr lang="cs-CZ" b="1" dirty="0"/>
              <a:t>neodhazujte odpad</a:t>
            </a:r>
            <a:r>
              <a:rPr lang="cs-CZ" dirty="0"/>
              <a:t> jen tak na zem a </a:t>
            </a:r>
            <a:r>
              <a:rPr lang="cs-CZ" b="1" dirty="0"/>
              <a:t>snažte se třídit </a:t>
            </a:r>
            <a:r>
              <a:rPr lang="cs-CZ" dirty="0"/>
              <a:t>a kdybyste se náhodou nudili, zajděte si do lesa a </a:t>
            </a:r>
            <a:r>
              <a:rPr lang="cs-CZ" b="1" dirty="0"/>
              <a:t>alespoň se pokuste uklidit ten nepořádek</a:t>
            </a:r>
            <a:r>
              <a:rPr lang="cs-CZ" dirty="0"/>
              <a:t> co tam někdo udělal, protože jenom tak to dokážeme zastavit. </a:t>
            </a:r>
            <a:r>
              <a:rPr lang="cs-CZ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 dnes, ne zítra ale jednou určitě ano!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6859F96-8526-4D9F-9B3C-A7386DDD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A jak to vidím já?</a:t>
            </a:r>
          </a:p>
        </p:txBody>
      </p:sp>
      <p:pic>
        <p:nvPicPr>
          <p:cNvPr id="8194" name="Picture 2" descr="VÃ½sledek obrÃ¡zku pro odpad v lese">
            <a:extLst>
              <a:ext uri="{FF2B5EF4-FFF2-40B4-BE49-F238E27FC236}">
                <a16:creationId xmlns:a16="http://schemas.microsoft.com/office/drawing/2014/main" id="{0949CD16-EEA7-4E3F-BAED-67C59DD7A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4508500"/>
            <a:ext cx="4110038" cy="20478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Šipka doleva 4">
            <a:hlinkClick r:id="rId3" action="ppaction://hlinksldjump"/>
            <a:extLst>
              <a:ext uri="{FF2B5EF4-FFF2-40B4-BE49-F238E27FC236}">
                <a16:creationId xmlns:a16="http://schemas.microsoft.com/office/drawing/2014/main" id="{A1C334DD-D038-4824-B488-439C68402A20}"/>
              </a:ext>
            </a:extLst>
          </p:cNvPr>
          <p:cNvSpPr/>
          <p:nvPr/>
        </p:nvSpPr>
        <p:spPr>
          <a:xfrm>
            <a:off x="5148263" y="606425"/>
            <a:ext cx="863600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1E952-58A5-47F5-8E8A-DD231530A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052736"/>
            <a:ext cx="7772400" cy="2880320"/>
          </a:xfrm>
          <a:solidFill>
            <a:schemeClr val="bg1"/>
          </a:solidFill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Děkuji Vám za zhlédnutí mé prezentace!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204E3FB-92BF-4DD2-844E-3B893378AEE1}"/>
              </a:ext>
            </a:extLst>
          </p:cNvPr>
          <p:cNvSpPr/>
          <p:nvPr/>
        </p:nvSpPr>
        <p:spPr>
          <a:xfrm>
            <a:off x="3722688" y="1700213"/>
            <a:ext cx="719137" cy="57626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" name="Šipka doleva 4">
            <a:hlinkClick r:id="rId2" action="ppaction://hlinksldjump"/>
            <a:extLst>
              <a:ext uri="{FF2B5EF4-FFF2-40B4-BE49-F238E27FC236}">
                <a16:creationId xmlns:a16="http://schemas.microsoft.com/office/drawing/2014/main" id="{FB41D855-FAFB-4B21-ABFF-6A494B1E1C15}"/>
              </a:ext>
            </a:extLst>
          </p:cNvPr>
          <p:cNvSpPr/>
          <p:nvPr/>
        </p:nvSpPr>
        <p:spPr>
          <a:xfrm>
            <a:off x="8027988" y="6270625"/>
            <a:ext cx="865187" cy="5032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</a:p>
        </p:txBody>
      </p:sp>
    </p:spTree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1">
            <a:extLst>
              <a:ext uri="{FF2B5EF4-FFF2-40B4-BE49-F238E27FC236}">
                <a16:creationId xmlns:a16="http://schemas.microsoft.com/office/drawing/2014/main" id="{436B3980-8C5B-45A5-AF6F-068C1C0DD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200">
                <a:hlinkClick r:id="rId2"/>
              </a:rPr>
              <a:t>https://www.google.com/search?q=zs+a+ms+ludgerovice+logo&amp;source=lnms&amp;tbm=isch&amp;sa=X&amp;ved=0ahUKEwjKqozkrZDiAhVMC-wKHfouBEcQ_AUIDigB&amp;biw=1366&amp;bih=657#imgdii=6uU0U_UewCPqiM:&amp;imgrc=d2wNswcP6_CXIM:</a:t>
            </a:r>
            <a:endParaRPr lang="cs-CZ" altLang="cs-CZ" sz="1200"/>
          </a:p>
          <a:p>
            <a:r>
              <a:rPr lang="cs-CZ" altLang="cs-CZ" sz="1200">
                <a:hlinkClick r:id="rId3"/>
              </a:rPr>
              <a:t>https://www.google.com/search?q=t%C5%99%C3%ADd%C4%9Bn%C3%AD+odpadu&amp;source=lnms&amp;tbm=isch&amp;sa=X&amp;ved=0ahUKEwj5y9fjrpDiAhVSyKQKHcz6DloQ_AUIDigB&amp;biw=858&amp;bih=636#imgrc=8KjgLdSW0sgX2M:</a:t>
            </a:r>
            <a:endParaRPr lang="cs-CZ" altLang="cs-CZ" sz="1200"/>
          </a:p>
          <a:p>
            <a:r>
              <a:rPr lang="cs-CZ" altLang="cs-CZ" sz="1200">
                <a:hlinkClick r:id="rId4"/>
              </a:rPr>
              <a:t>https://www.google.com/search?q=druhy+odpadu&amp;source=lnms&amp;tbm=isch&amp;sa=X&amp;ved=0ahUKEwiy94WksZDiAhUKZlAKHbMFB2IQ_AUIDigB&amp;biw=858&amp;bih=636#imgrc=S4QQLPWWXMHz_M:</a:t>
            </a:r>
            <a:endParaRPr lang="cs-CZ" altLang="cs-CZ" sz="1200"/>
          </a:p>
          <a:p>
            <a:r>
              <a:rPr lang="cs-CZ" altLang="cs-CZ" sz="1200">
                <a:hlinkClick r:id="rId5"/>
              </a:rPr>
              <a:t>https://www.google.com/search?q=odpady+a+%C5%BEivotn%C3%AD+prost%C5%99ed%C3%AD&amp;source=lnms&amp;tbm=isch&amp;sa=X&amp;ved=0ahUKEwir1dLTs5DiAhUOCuwKHWphBrAQ_AUIDigB&amp;biw=1090&amp;bih=636#imgrc=Qq4gVaOmDcLNnM:</a:t>
            </a:r>
            <a:endParaRPr lang="cs-CZ" altLang="cs-CZ" sz="1200"/>
          </a:p>
          <a:p>
            <a:r>
              <a:rPr lang="cs-CZ" altLang="cs-CZ" sz="1200">
                <a:hlinkClick r:id="rId6"/>
              </a:rPr>
              <a:t>https://www.google.com/search?biw=1090&amp;bih=636&amp;tbm=isch&amp;sa=1&amp;ei=SiXVXOn8EY3BlwTVqLPYCA&amp;q=odpad+na+chodn%C3%ADku&amp;oq=odpad+na+chodn%C3%ADku&amp;gs_l=img.3...5783.8197..8772...0.0..0.121.689.7j1......0....1..gws-wiz-img.9_0C4mq_hg8#imgrc=y0goYQxTRmWoHM:</a:t>
            </a:r>
            <a:endParaRPr lang="cs-CZ" altLang="cs-CZ" sz="1200"/>
          </a:p>
          <a:p>
            <a:r>
              <a:rPr lang="cs-CZ" altLang="cs-CZ" sz="1200">
                <a:hlinkClick r:id="rId7"/>
              </a:rPr>
              <a:t>https://www.google.com/search?biw=1090&amp;bih=636&amp;tbm=isch&amp;sa=1&amp;ei=wSbVXNHjI5GSaKKnq9gP&amp;q=t%C5%99%C3%ADd%C4%9Bn%C3%AD+odpadu&amp;oq=t%C5%99%C3%ADd%C4%9Bn%C3%AD+odpad&amp;gs_l=img.1.0.0l10.34523.38407..41104...0.0..0.89.1064.13......0....1..gws-wiz-img.......0i67.RjA3ai9xhTc#imgrc=cFDfAdzHR4Q1EM:</a:t>
            </a:r>
            <a:endParaRPr lang="cs-CZ" altLang="cs-CZ" sz="1200"/>
          </a:p>
          <a:p>
            <a:r>
              <a:rPr lang="cs-CZ" altLang="cs-CZ" sz="1200">
                <a:hlinkClick r:id="rId8"/>
              </a:rPr>
              <a:t>https://www.google.com/search?biw=1090&amp;bih=636&amp;tbm=isch&amp;sa=1&amp;ei=6ybVXJTyHMaWaJGEmJgJ&amp;q=odpad+v+lese&amp;oq=odpad+v+lese&amp;gs_l=img.3..0.860594.867453..867951...0.0..0.93.1167.14......0....1..gws-wiz-img.......0i67j0i30j0i5i30.ix-Ojqreta4#imgrc=_RKSUOGXNNi7DM:</a:t>
            </a:r>
            <a:endParaRPr lang="cs-CZ" altLang="cs-CZ" sz="120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072D47E-0FB5-4F4E-B7B1-ECC1CBE70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Zdroje</a:t>
            </a:r>
          </a:p>
        </p:txBody>
      </p:sp>
      <p:sp>
        <p:nvSpPr>
          <p:cNvPr id="4" name="Šipka doleva 3">
            <a:hlinkClick r:id="rId9" action="ppaction://hlinksldjump"/>
            <a:extLst>
              <a:ext uri="{FF2B5EF4-FFF2-40B4-BE49-F238E27FC236}">
                <a16:creationId xmlns:a16="http://schemas.microsoft.com/office/drawing/2014/main" id="{64E419B1-ACD4-4B12-84FE-6DFA3C0EA5F3}"/>
              </a:ext>
            </a:extLst>
          </p:cNvPr>
          <p:cNvSpPr/>
          <p:nvPr/>
        </p:nvSpPr>
        <p:spPr>
          <a:xfrm>
            <a:off x="8101013" y="6237288"/>
            <a:ext cx="863600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C7A0FE93-37A5-4FE0-A76A-BDF0963DF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Odpad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Druhy odpadu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Co tvoří komunální odpad?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Náš sedmý kontinent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Vliv odpadu na životní prostředí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Lidé a odpad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Třídění odpadu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Jak ČR nakládala s odpady?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A jako to vidím já?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Závěr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Zdroje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AD8EE87-193D-4858-9E8B-B068051E2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Obsah</a:t>
            </a:r>
          </a:p>
        </p:txBody>
      </p:sp>
      <p:sp>
        <p:nvSpPr>
          <p:cNvPr id="4" name="Šipka doprava 3">
            <a:hlinkClick r:id="rId3" action="ppaction://hlinksldjump"/>
            <a:extLst>
              <a:ext uri="{FF2B5EF4-FFF2-40B4-BE49-F238E27FC236}">
                <a16:creationId xmlns:a16="http://schemas.microsoft.com/office/drawing/2014/main" id="{F3F2D0E6-A354-4571-B392-1D41C654537D}"/>
              </a:ext>
            </a:extLst>
          </p:cNvPr>
          <p:cNvSpPr/>
          <p:nvPr/>
        </p:nvSpPr>
        <p:spPr>
          <a:xfrm>
            <a:off x="2244725" y="1557338"/>
            <a:ext cx="863600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zde</a:t>
            </a:r>
          </a:p>
        </p:txBody>
      </p:sp>
      <p:sp>
        <p:nvSpPr>
          <p:cNvPr id="5" name="Šipka doprava 4">
            <a:hlinkClick r:id="rId4" action="ppaction://hlinksldjump"/>
            <a:extLst>
              <a:ext uri="{FF2B5EF4-FFF2-40B4-BE49-F238E27FC236}">
                <a16:creationId xmlns:a16="http://schemas.microsoft.com/office/drawing/2014/main" id="{68BE172B-FFD7-4997-AE34-799577C3466D}"/>
              </a:ext>
            </a:extLst>
          </p:cNvPr>
          <p:cNvSpPr/>
          <p:nvPr/>
        </p:nvSpPr>
        <p:spPr>
          <a:xfrm>
            <a:off x="3254375" y="1916113"/>
            <a:ext cx="863600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zde</a:t>
            </a:r>
          </a:p>
        </p:txBody>
      </p:sp>
      <p:sp>
        <p:nvSpPr>
          <p:cNvPr id="6" name="Šipka doprava 5">
            <a:hlinkClick r:id="rId5" action="ppaction://hlinksldjump"/>
            <a:extLst>
              <a:ext uri="{FF2B5EF4-FFF2-40B4-BE49-F238E27FC236}">
                <a16:creationId xmlns:a16="http://schemas.microsoft.com/office/drawing/2014/main" id="{F62C937A-21B4-4E1C-BD65-56507CFD7356}"/>
              </a:ext>
            </a:extLst>
          </p:cNvPr>
          <p:cNvSpPr/>
          <p:nvPr/>
        </p:nvSpPr>
        <p:spPr>
          <a:xfrm>
            <a:off x="4394200" y="2759075"/>
            <a:ext cx="863600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zde</a:t>
            </a:r>
          </a:p>
        </p:txBody>
      </p:sp>
      <p:sp>
        <p:nvSpPr>
          <p:cNvPr id="7" name="Šipka doprava 6">
            <a:hlinkClick r:id="rId6" action="ppaction://hlinksldjump"/>
            <a:extLst>
              <a:ext uri="{FF2B5EF4-FFF2-40B4-BE49-F238E27FC236}">
                <a16:creationId xmlns:a16="http://schemas.microsoft.com/office/drawing/2014/main" id="{B204AF8A-72FF-4AC6-B31F-908A19BCCBFD}"/>
              </a:ext>
            </a:extLst>
          </p:cNvPr>
          <p:cNvSpPr/>
          <p:nvPr/>
        </p:nvSpPr>
        <p:spPr>
          <a:xfrm>
            <a:off x="5942013" y="3081338"/>
            <a:ext cx="865187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zde</a:t>
            </a:r>
          </a:p>
        </p:txBody>
      </p:sp>
      <p:sp>
        <p:nvSpPr>
          <p:cNvPr id="8" name="Šipka doprava 7">
            <a:hlinkClick r:id="rId7" action="ppaction://hlinksldjump"/>
            <a:extLst>
              <a:ext uri="{FF2B5EF4-FFF2-40B4-BE49-F238E27FC236}">
                <a16:creationId xmlns:a16="http://schemas.microsoft.com/office/drawing/2014/main" id="{3A3B51F0-6989-4DBF-8060-3DF9C2A37BE8}"/>
              </a:ext>
            </a:extLst>
          </p:cNvPr>
          <p:cNvSpPr/>
          <p:nvPr/>
        </p:nvSpPr>
        <p:spPr>
          <a:xfrm>
            <a:off x="3059113" y="3441700"/>
            <a:ext cx="865187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zde</a:t>
            </a:r>
          </a:p>
        </p:txBody>
      </p:sp>
      <p:sp>
        <p:nvSpPr>
          <p:cNvPr id="9" name="Šipka doprava 8">
            <a:hlinkClick r:id="rId8" action="ppaction://hlinksldjump"/>
            <a:extLst>
              <a:ext uri="{FF2B5EF4-FFF2-40B4-BE49-F238E27FC236}">
                <a16:creationId xmlns:a16="http://schemas.microsoft.com/office/drawing/2014/main" id="{85B013A3-A55F-4B45-A4E2-4CAB06402AEC}"/>
              </a:ext>
            </a:extLst>
          </p:cNvPr>
          <p:cNvSpPr/>
          <p:nvPr/>
        </p:nvSpPr>
        <p:spPr>
          <a:xfrm>
            <a:off x="3462338" y="3862388"/>
            <a:ext cx="865187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zde</a:t>
            </a:r>
          </a:p>
        </p:txBody>
      </p:sp>
      <p:sp>
        <p:nvSpPr>
          <p:cNvPr id="10" name="Šipka doprava 9">
            <a:hlinkClick r:id="rId9" action="ppaction://hlinksldjump"/>
            <a:extLst>
              <a:ext uri="{FF2B5EF4-FFF2-40B4-BE49-F238E27FC236}">
                <a16:creationId xmlns:a16="http://schemas.microsoft.com/office/drawing/2014/main" id="{AD2A4357-EA1A-430C-BBD8-B5B2BEFFC838}"/>
              </a:ext>
            </a:extLst>
          </p:cNvPr>
          <p:cNvSpPr/>
          <p:nvPr/>
        </p:nvSpPr>
        <p:spPr>
          <a:xfrm>
            <a:off x="3894138" y="4657725"/>
            <a:ext cx="865187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zde</a:t>
            </a:r>
          </a:p>
        </p:txBody>
      </p:sp>
      <p:sp>
        <p:nvSpPr>
          <p:cNvPr id="11" name="Šipka doprava 10">
            <a:hlinkClick r:id="rId10" action="ppaction://hlinksldjump"/>
            <a:extLst>
              <a:ext uri="{FF2B5EF4-FFF2-40B4-BE49-F238E27FC236}">
                <a16:creationId xmlns:a16="http://schemas.microsoft.com/office/drawing/2014/main" id="{1FF0EC07-AA72-47D4-99B7-8004A3CAD3F2}"/>
              </a:ext>
            </a:extLst>
          </p:cNvPr>
          <p:cNvSpPr/>
          <p:nvPr/>
        </p:nvSpPr>
        <p:spPr>
          <a:xfrm>
            <a:off x="1844675" y="5049838"/>
            <a:ext cx="863600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zde</a:t>
            </a:r>
          </a:p>
        </p:txBody>
      </p:sp>
      <p:sp>
        <p:nvSpPr>
          <p:cNvPr id="12" name="Šipka doprava 11">
            <a:hlinkClick r:id="rId11" action="ppaction://hlinksldjump"/>
            <a:extLst>
              <a:ext uri="{FF2B5EF4-FFF2-40B4-BE49-F238E27FC236}">
                <a16:creationId xmlns:a16="http://schemas.microsoft.com/office/drawing/2014/main" id="{095B4E07-F395-4558-B866-9986C9CA299B}"/>
              </a:ext>
            </a:extLst>
          </p:cNvPr>
          <p:cNvSpPr/>
          <p:nvPr/>
        </p:nvSpPr>
        <p:spPr>
          <a:xfrm>
            <a:off x="1979613" y="5459413"/>
            <a:ext cx="863600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zde</a:t>
            </a:r>
          </a:p>
        </p:txBody>
      </p:sp>
      <p:sp>
        <p:nvSpPr>
          <p:cNvPr id="13" name="Šipka doprava 12">
            <a:hlinkClick r:id="rId12" action="ppaction://hlinksldjump"/>
            <a:extLst>
              <a:ext uri="{FF2B5EF4-FFF2-40B4-BE49-F238E27FC236}">
                <a16:creationId xmlns:a16="http://schemas.microsoft.com/office/drawing/2014/main" id="{52BE4D6F-D62A-4F78-8C66-4D0B9D791A30}"/>
              </a:ext>
            </a:extLst>
          </p:cNvPr>
          <p:cNvSpPr/>
          <p:nvPr/>
        </p:nvSpPr>
        <p:spPr>
          <a:xfrm>
            <a:off x="5145088" y="2260600"/>
            <a:ext cx="863600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zde</a:t>
            </a:r>
          </a:p>
        </p:txBody>
      </p:sp>
      <p:sp>
        <p:nvSpPr>
          <p:cNvPr id="14" name="Šipka doprava 13">
            <a:hlinkClick r:id="rId13" action="ppaction://hlinksldjump"/>
            <a:extLst>
              <a:ext uri="{FF2B5EF4-FFF2-40B4-BE49-F238E27FC236}">
                <a16:creationId xmlns:a16="http://schemas.microsoft.com/office/drawing/2014/main" id="{25055D76-4A3B-4479-8898-DB8258AB12B3}"/>
              </a:ext>
            </a:extLst>
          </p:cNvPr>
          <p:cNvSpPr/>
          <p:nvPr/>
        </p:nvSpPr>
        <p:spPr>
          <a:xfrm>
            <a:off x="5257800" y="4297363"/>
            <a:ext cx="865188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zde</a:t>
            </a:r>
          </a:p>
        </p:txBody>
      </p:sp>
    </p:spTree>
  </p:cSld>
  <p:clrMapOvr>
    <a:masterClrMapping/>
  </p:clrMapOvr>
  <p:transition spd="slow">
    <p:push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1">
            <a:extLst>
              <a:ext uri="{FF2B5EF4-FFF2-40B4-BE49-F238E27FC236}">
                <a16:creationId xmlns:a16="http://schemas.microsoft.com/office/drawing/2014/main" id="{AC2AA0DE-F33F-40DB-9063-D515C57CB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Odpad je vážná věc, jelikož </a:t>
            </a:r>
            <a:r>
              <a:rPr lang="cs-CZ" altLang="cs-CZ" b="1"/>
              <a:t>neustále</a:t>
            </a:r>
            <a:r>
              <a:rPr lang="cs-CZ" altLang="cs-CZ"/>
              <a:t> přibývá a i když se spousta lidí snaží tento problém vyřešit například </a:t>
            </a:r>
            <a:r>
              <a:rPr lang="cs-CZ" altLang="cs-CZ" b="1"/>
              <a:t>tříděním odpadu</a:t>
            </a:r>
            <a:r>
              <a:rPr lang="cs-CZ" altLang="cs-CZ"/>
              <a:t>, je snad </a:t>
            </a:r>
            <a:r>
              <a:rPr lang="cs-CZ" altLang="cs-CZ" b="1"/>
              <a:t>nemožné</a:t>
            </a:r>
            <a:r>
              <a:rPr lang="cs-CZ" altLang="cs-CZ"/>
              <a:t> se ho zbavit.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D904C00-7439-4023-968B-47D4BA539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Odpad</a:t>
            </a:r>
          </a:p>
        </p:txBody>
      </p:sp>
      <p:pic>
        <p:nvPicPr>
          <p:cNvPr id="2050" name="Picture 2" descr="VÃ½sledek obrÃ¡zku pro tÅÃ­dÄnÃ­ odpadu">
            <a:extLst>
              <a:ext uri="{FF2B5EF4-FFF2-40B4-BE49-F238E27FC236}">
                <a16:creationId xmlns:a16="http://schemas.microsoft.com/office/drawing/2014/main" id="{51A7823D-D9BB-41A1-BF36-F2BB1E5F5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3573463"/>
            <a:ext cx="43815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eva 3">
            <a:hlinkClick r:id="rId3" action="ppaction://hlinksldjump"/>
            <a:extLst>
              <a:ext uri="{FF2B5EF4-FFF2-40B4-BE49-F238E27FC236}">
                <a16:creationId xmlns:a16="http://schemas.microsoft.com/office/drawing/2014/main" id="{318B4F5B-C0B6-4840-8925-288E2B5104A6}"/>
              </a:ext>
            </a:extLst>
          </p:cNvPr>
          <p:cNvSpPr/>
          <p:nvPr/>
        </p:nvSpPr>
        <p:spPr>
          <a:xfrm>
            <a:off x="2555875" y="606425"/>
            <a:ext cx="863600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">
            <a:extLst>
              <a:ext uri="{FF2B5EF4-FFF2-40B4-BE49-F238E27FC236}">
                <a16:creationId xmlns:a16="http://schemas.microsoft.com/office/drawing/2014/main" id="{9EAF21F6-BFD2-44FC-85C6-B1FBEF8FC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Existuje spoustu druhů odpadu ale nejznámějším je </a:t>
            </a:r>
            <a:r>
              <a:rPr lang="cs-CZ" altLang="cs-CZ" b="1"/>
              <a:t>komunální odpad</a:t>
            </a:r>
            <a:r>
              <a:rPr lang="cs-CZ" altLang="cs-CZ"/>
              <a:t>, který určitě všichni znáte. </a:t>
            </a:r>
          </a:p>
          <a:p>
            <a:r>
              <a:rPr lang="cs-CZ" altLang="cs-CZ"/>
              <a:t>Dále je tu například </a:t>
            </a:r>
            <a:r>
              <a:rPr lang="cs-CZ" altLang="cs-CZ" b="1"/>
              <a:t>zbytkový komunální odpad</a:t>
            </a:r>
            <a:r>
              <a:rPr lang="cs-CZ" altLang="cs-CZ"/>
              <a:t>, </a:t>
            </a:r>
            <a:r>
              <a:rPr lang="cs-CZ" altLang="cs-CZ" b="1"/>
              <a:t>tuhý komunální odpad</a:t>
            </a:r>
            <a:r>
              <a:rPr lang="cs-CZ" altLang="cs-CZ"/>
              <a:t>, </a:t>
            </a:r>
            <a:r>
              <a:rPr lang="cs-CZ" altLang="cs-CZ" b="1"/>
              <a:t>domovní odpad </a:t>
            </a:r>
            <a:r>
              <a:rPr lang="cs-CZ" altLang="cs-CZ"/>
              <a:t>a </a:t>
            </a:r>
            <a:r>
              <a:rPr lang="cs-CZ" altLang="cs-CZ" b="1"/>
              <a:t>biologicky rozložený odpad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9DB9A38-BBEE-4631-8A2B-29B520DD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Druhy odpadu</a:t>
            </a:r>
          </a:p>
        </p:txBody>
      </p:sp>
      <p:pic>
        <p:nvPicPr>
          <p:cNvPr id="3074" name="Picture 2" descr="VÃ½sledek obrÃ¡zku pro druhy odpadu">
            <a:extLst>
              <a:ext uri="{FF2B5EF4-FFF2-40B4-BE49-F238E27FC236}">
                <a16:creationId xmlns:a16="http://schemas.microsoft.com/office/drawing/2014/main" id="{2653CA65-B74B-412D-9EE5-C9786960E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149725"/>
            <a:ext cx="5764213" cy="205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eva 4">
            <a:hlinkClick r:id="rId3" action="ppaction://hlinksldjump"/>
            <a:extLst>
              <a:ext uri="{FF2B5EF4-FFF2-40B4-BE49-F238E27FC236}">
                <a16:creationId xmlns:a16="http://schemas.microsoft.com/office/drawing/2014/main" id="{9C4228A3-35FD-4131-B716-09A22DDAEB20}"/>
              </a:ext>
            </a:extLst>
          </p:cNvPr>
          <p:cNvSpPr/>
          <p:nvPr/>
        </p:nvSpPr>
        <p:spPr>
          <a:xfrm>
            <a:off x="4356100" y="606425"/>
            <a:ext cx="863600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Zástupný symbol pro obsah 3">
            <a:extLst>
              <a:ext uri="{FF2B5EF4-FFF2-40B4-BE49-F238E27FC236}">
                <a16:creationId xmlns:a16="http://schemas.microsoft.com/office/drawing/2014/main" id="{D6E679CF-AA51-4959-9F89-05856F96EB7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0025" y="1362075"/>
          <a:ext cx="83312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r:id="rId3" imgW="8333954" imgH="4633362" progId="Excel.Chart.8">
                  <p:embed/>
                </p:oleObj>
              </mc:Choice>
              <mc:Fallback>
                <p:oleObj r:id="rId3" imgW="8333954" imgH="4633362" progId="Excel.Chart.8">
                  <p:embed/>
                  <p:pic>
                    <p:nvPicPr>
                      <p:cNvPr id="0" name="Zástupný symbol pro obsah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1362075"/>
                        <a:ext cx="8331200" cy="4627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id="{55D5E80E-08AB-4D5A-9BD1-14EB7AE16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Co tvoří komunální odpad?</a:t>
            </a:r>
          </a:p>
        </p:txBody>
      </p:sp>
      <p:sp>
        <p:nvSpPr>
          <p:cNvPr id="5" name="Šipka doleva 4">
            <a:hlinkClick r:id="rId5" action="ppaction://hlinksldjump"/>
            <a:extLst>
              <a:ext uri="{FF2B5EF4-FFF2-40B4-BE49-F238E27FC236}">
                <a16:creationId xmlns:a16="http://schemas.microsoft.com/office/drawing/2014/main" id="{2193325C-4BA6-44CB-AB2A-163B8E645A07}"/>
              </a:ext>
            </a:extLst>
          </p:cNvPr>
          <p:cNvSpPr/>
          <p:nvPr/>
        </p:nvSpPr>
        <p:spPr>
          <a:xfrm>
            <a:off x="7812088" y="628650"/>
            <a:ext cx="863600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</a:p>
        </p:txBody>
      </p:sp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CBE446B-7DAC-4F0F-A4B1-83D296FA4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18488" cy="2452687"/>
          </a:xfrm>
        </p:spPr>
        <p:txBody>
          <a:bodyPr>
            <a:normAutofit fontScale="850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Určitě jste již někdy slyšeli o našem </a:t>
            </a:r>
            <a:r>
              <a:rPr lang="cs-CZ" b="1" dirty="0"/>
              <a:t>sedmém kontinentu</a:t>
            </a:r>
            <a:r>
              <a:rPr lang="cs-CZ" dirty="0"/>
              <a:t>. A ne, teď nemluvím o </a:t>
            </a:r>
            <a:r>
              <a:rPr lang="cs-CZ" b="1" dirty="0"/>
              <a:t>Rusku</a:t>
            </a:r>
            <a:r>
              <a:rPr lang="cs-CZ" dirty="0"/>
              <a:t>. Mluvím totiž o našem sedmém kontinentu </a:t>
            </a:r>
            <a:r>
              <a:rPr lang="cs-CZ" b="1" dirty="0"/>
              <a:t>z odpadu</a:t>
            </a:r>
            <a:r>
              <a:rPr lang="cs-CZ" dirty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Nachází se v </a:t>
            </a:r>
            <a:r>
              <a:rPr lang="cs-CZ" b="1" dirty="0"/>
              <a:t>tichém oceánu </a:t>
            </a:r>
            <a:r>
              <a:rPr lang="cs-CZ" dirty="0"/>
              <a:t>a je </a:t>
            </a:r>
            <a:r>
              <a:rPr lang="cs-CZ" b="1" dirty="0"/>
              <a:t>šestkrát</a:t>
            </a:r>
            <a:r>
              <a:rPr lang="cs-CZ" dirty="0"/>
              <a:t> větší než </a:t>
            </a:r>
            <a:r>
              <a:rPr lang="cs-CZ" b="1" dirty="0"/>
              <a:t>Francie</a:t>
            </a:r>
            <a:r>
              <a:rPr lang="cs-CZ" dirty="0"/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Spousta lidí to bere jako </a:t>
            </a:r>
            <a:r>
              <a:rPr lang="cs-CZ" b="1" dirty="0"/>
              <a:t>dobrý způsob </a:t>
            </a:r>
            <a:r>
              <a:rPr lang="cs-CZ" dirty="0"/>
              <a:t>jak se zbavit odpadu, ale přemýšleli jste nad tím, jaký vliv to má na </a:t>
            </a:r>
            <a:r>
              <a:rPr lang="cs-CZ" b="1" dirty="0"/>
              <a:t>životní prostředí </a:t>
            </a:r>
            <a:r>
              <a:rPr lang="cs-CZ" dirty="0"/>
              <a:t>a na </a:t>
            </a:r>
            <a:r>
              <a:rPr lang="cs-CZ" b="1" dirty="0"/>
              <a:t>zvířata</a:t>
            </a:r>
            <a:r>
              <a:rPr lang="cs-CZ" dirty="0"/>
              <a:t> která tu žijí?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8C932F8-144D-48A1-838D-58EBE4E55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Náš sedmý kontinent</a:t>
            </a:r>
          </a:p>
        </p:txBody>
      </p:sp>
      <p:pic>
        <p:nvPicPr>
          <p:cNvPr id="4098" name="Picture 2" descr="VÃ½sledek obrÃ¡zku pro sedmÃ½ kontinent z odpadkÅ¯">
            <a:extLst>
              <a:ext uri="{FF2B5EF4-FFF2-40B4-BE49-F238E27FC236}">
                <a16:creationId xmlns:a16="http://schemas.microsoft.com/office/drawing/2014/main" id="{6811F43E-9461-4C7F-BC4D-5C8105BB9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7813" y="4076700"/>
            <a:ext cx="4229100" cy="23780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Šipka doleva 4">
            <a:hlinkClick r:id="rId3" action="ppaction://hlinksldjump"/>
            <a:extLst>
              <a:ext uri="{FF2B5EF4-FFF2-40B4-BE49-F238E27FC236}">
                <a16:creationId xmlns:a16="http://schemas.microsoft.com/office/drawing/2014/main" id="{1D88CFCE-8EA4-461A-8543-CE2CA1A3DACC}"/>
              </a:ext>
            </a:extLst>
          </p:cNvPr>
          <p:cNvSpPr/>
          <p:nvPr/>
        </p:nvSpPr>
        <p:spPr>
          <a:xfrm>
            <a:off x="6084888" y="606425"/>
            <a:ext cx="863600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1">
            <a:extLst>
              <a:ext uri="{FF2B5EF4-FFF2-40B4-BE49-F238E27FC236}">
                <a16:creationId xmlns:a16="http://schemas.microsoft.com/office/drawing/2014/main" id="{67F9EB7D-3570-46B5-8A3A-4F565029D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Odpad </a:t>
            </a:r>
            <a:r>
              <a:rPr lang="cs-CZ" altLang="cs-CZ" b="1"/>
              <a:t>velmi znečišťuje </a:t>
            </a:r>
            <a:r>
              <a:rPr lang="cs-CZ" altLang="cs-CZ"/>
              <a:t>naše životní prostředí. Za znečištění </a:t>
            </a:r>
            <a:r>
              <a:rPr lang="cs-CZ" altLang="cs-CZ" b="1"/>
              <a:t>ovzduší</a:t>
            </a:r>
            <a:r>
              <a:rPr lang="cs-CZ" altLang="cs-CZ"/>
              <a:t>, </a:t>
            </a:r>
            <a:r>
              <a:rPr lang="cs-CZ" altLang="cs-CZ" b="1"/>
              <a:t>vody</a:t>
            </a:r>
            <a:r>
              <a:rPr lang="cs-CZ" altLang="cs-CZ"/>
              <a:t> či </a:t>
            </a:r>
            <a:r>
              <a:rPr lang="cs-CZ" altLang="cs-CZ" b="1"/>
              <a:t>půdy</a:t>
            </a:r>
            <a:r>
              <a:rPr lang="cs-CZ" altLang="cs-CZ"/>
              <a:t> stojí především </a:t>
            </a:r>
            <a:r>
              <a:rPr lang="cs-CZ" altLang="cs-CZ" b="1"/>
              <a:t>špatné nakládání </a:t>
            </a:r>
            <a:r>
              <a:rPr lang="cs-CZ" altLang="cs-CZ"/>
              <a:t>s odpady.</a:t>
            </a:r>
          </a:p>
          <a:p>
            <a:r>
              <a:rPr lang="cs-CZ" altLang="cs-CZ"/>
              <a:t>Špatné nakládání s odpady má vliv i na </a:t>
            </a:r>
            <a:r>
              <a:rPr lang="cs-CZ" altLang="cs-CZ" b="1"/>
              <a:t>naše zdraví</a:t>
            </a:r>
            <a:r>
              <a:rPr lang="cs-CZ" altLang="cs-CZ"/>
              <a:t>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2ABFA0E-C791-4C3F-B663-27DE465DD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Vliv odpadu na životní prostředí</a:t>
            </a:r>
          </a:p>
        </p:txBody>
      </p:sp>
      <p:pic>
        <p:nvPicPr>
          <p:cNvPr id="5124" name="Picture 4" descr="VÃ½sledek obrÃ¡zku pro odpady a Å¾ivotnÃ­ prostÅedÃ­">
            <a:extLst>
              <a:ext uri="{FF2B5EF4-FFF2-40B4-BE49-F238E27FC236}">
                <a16:creationId xmlns:a16="http://schemas.microsoft.com/office/drawing/2014/main" id="{9BA11208-D24A-4C73-9674-D46E9716E3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3644900"/>
            <a:ext cx="4416425" cy="271938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Šipka doleva 5">
            <a:hlinkClick r:id="rId3" action="ppaction://hlinksldjump"/>
            <a:extLst>
              <a:ext uri="{FF2B5EF4-FFF2-40B4-BE49-F238E27FC236}">
                <a16:creationId xmlns:a16="http://schemas.microsoft.com/office/drawing/2014/main" id="{C7188BDB-85F9-42D6-BF2A-96D4463DCF27}"/>
              </a:ext>
            </a:extLst>
          </p:cNvPr>
          <p:cNvSpPr/>
          <p:nvPr/>
        </p:nvSpPr>
        <p:spPr>
          <a:xfrm>
            <a:off x="8101013" y="606425"/>
            <a:ext cx="863600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63E1AA14-04C9-4F0E-B7E5-7B4DBB67F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557338"/>
            <a:ext cx="7488237" cy="3824287"/>
          </a:xfrm>
        </p:spPr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Teď si všichni šáhněme na srdce, kdo z vás již </a:t>
            </a:r>
            <a:r>
              <a:rPr lang="cs-CZ" b="1" dirty="0"/>
              <a:t>párkrát</a:t>
            </a:r>
            <a:r>
              <a:rPr lang="cs-CZ" dirty="0"/>
              <a:t> odhodili nějaký ten papírek jen tak na volně zem. Dělají to </a:t>
            </a:r>
            <a:r>
              <a:rPr lang="cs-CZ" b="1" dirty="0"/>
              <a:t>všichni</a:t>
            </a:r>
            <a:r>
              <a:rPr lang="cs-CZ" dirty="0"/>
              <a:t>, jenže spousta lidí jen tak </a:t>
            </a:r>
            <a:r>
              <a:rPr lang="cs-CZ" b="1" dirty="0"/>
              <a:t>odhazuje odpady volně do přírody</a:t>
            </a:r>
            <a:r>
              <a:rPr lang="cs-CZ" dirty="0"/>
              <a:t> s myšlenkou </a:t>
            </a:r>
            <a:r>
              <a:rPr lang="cs-CZ" b="1" dirty="0"/>
              <a:t>„Jeden papírek přece nikomu neublíží.“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Ale představte si že by takhle uvažoval </a:t>
            </a:r>
            <a:r>
              <a:rPr lang="cs-CZ" b="1" dirty="0"/>
              <a:t>každý druhý člověk</a:t>
            </a:r>
            <a:r>
              <a:rPr lang="cs-CZ" dirty="0"/>
              <a:t>. Kde bychom potom žili? Odpadů je ve </a:t>
            </a:r>
            <a:r>
              <a:rPr lang="cs-CZ" b="1" dirty="0"/>
              <a:t>volné přírodě                        hodně</a:t>
            </a:r>
            <a:r>
              <a:rPr lang="cs-CZ" dirty="0"/>
              <a:t> a lidé </a:t>
            </a:r>
            <a:r>
              <a:rPr lang="cs-CZ" b="1" dirty="0"/>
              <a:t>jsou si toho                                  vědomi</a:t>
            </a:r>
            <a:r>
              <a:rPr lang="cs-CZ" dirty="0"/>
              <a:t>, ale i přesto s tím                                          </a:t>
            </a:r>
            <a:r>
              <a:rPr lang="cs-CZ" b="1" dirty="0"/>
              <a:t>nic nedělají</a:t>
            </a:r>
            <a:r>
              <a:rPr lang="cs-CZ" dirty="0"/>
              <a:t>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3E39F91-2316-4620-9B55-F168CFEBD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Lidé a odpad</a:t>
            </a:r>
          </a:p>
        </p:txBody>
      </p:sp>
      <p:pic>
        <p:nvPicPr>
          <p:cNvPr id="6146" name="Picture 2" descr="VÃ½sledek obrÃ¡zku pro odpad na chodnÃ­ku">
            <a:extLst>
              <a:ext uri="{FF2B5EF4-FFF2-40B4-BE49-F238E27FC236}">
                <a16:creationId xmlns:a16="http://schemas.microsoft.com/office/drawing/2014/main" id="{0747E986-E3DF-4C65-98C2-A18EF24B2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4168775"/>
            <a:ext cx="3287712" cy="24669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Šipka doleva 4">
            <a:hlinkClick r:id="rId3" action="ppaction://hlinksldjump"/>
            <a:extLst>
              <a:ext uri="{FF2B5EF4-FFF2-40B4-BE49-F238E27FC236}">
                <a16:creationId xmlns:a16="http://schemas.microsoft.com/office/drawing/2014/main" id="{FA588B5E-6CB6-4FE1-866D-593D678270EB}"/>
              </a:ext>
            </a:extLst>
          </p:cNvPr>
          <p:cNvSpPr/>
          <p:nvPr/>
        </p:nvSpPr>
        <p:spPr>
          <a:xfrm>
            <a:off x="4140200" y="606425"/>
            <a:ext cx="863600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639EB118-F32A-4E3E-9F54-226C01CC4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138"/>
            <a:ext cx="8220075" cy="2811462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Spousta lidí třídí odpad a to je správně. Už snad ve školce jste se učili že papír patří do modrého kontejneru, plast do žlutého a sklo do zeleného.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dirty="0"/>
              <a:t>Jenže co třeba takový obal od pizzy? Kam byste ho dali? Jaké nejčastější chyby lidé při třídění dělají? Na to se podívejte </a:t>
            </a:r>
            <a:r>
              <a:rPr lang="cs-CZ" dirty="0">
                <a:hlinkClick r:id="rId3"/>
              </a:rPr>
              <a:t>zde</a:t>
            </a:r>
            <a:r>
              <a:rPr lang="cs-CZ" dirty="0"/>
              <a:t>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B118D6D-DEF0-458C-B747-E3876DC84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Třídění odpadu</a:t>
            </a:r>
          </a:p>
        </p:txBody>
      </p:sp>
      <p:sp>
        <p:nvSpPr>
          <p:cNvPr id="15364" name="AutoShape 2" descr="VÃ½sledek obrÃ¡zku pro tÅÃ­dÄnÃ­ odpadu">
            <a:extLst>
              <a:ext uri="{FF2B5EF4-FFF2-40B4-BE49-F238E27FC236}">
                <a16:creationId xmlns:a16="http://schemas.microsoft.com/office/drawing/2014/main" id="{B8510C98-2D99-4DA4-90EF-81C6C60572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5365" name="AutoShape 4" descr="VÃ½sledek obrÃ¡zku pro tÅÃ­dÄnÃ­ odpadu">
            <a:extLst>
              <a:ext uri="{FF2B5EF4-FFF2-40B4-BE49-F238E27FC236}">
                <a16:creationId xmlns:a16="http://schemas.microsoft.com/office/drawing/2014/main" id="{BDFF9677-55F3-467D-B8E4-0745D40DC3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5366" name="AutoShape 6" descr="VÃ½sledek obrÃ¡zku pro tÅÃ­dÄnÃ­ odpadu">
            <a:extLst>
              <a:ext uri="{FF2B5EF4-FFF2-40B4-BE49-F238E27FC236}">
                <a16:creationId xmlns:a16="http://schemas.microsoft.com/office/drawing/2014/main" id="{C9F29278-8993-4056-868C-512A3BFA41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5367" name="AutoShape 8" descr="VÃ½sledek obrÃ¡zku pro tÅÃ­dÄnÃ­ odpadu">
            <a:extLst>
              <a:ext uri="{FF2B5EF4-FFF2-40B4-BE49-F238E27FC236}">
                <a16:creationId xmlns:a16="http://schemas.microsoft.com/office/drawing/2014/main" id="{E6B0AAEE-703B-4226-A026-915FF34EB6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5368" name="AutoShape 10" descr="VÃ½sledek obrÃ¡zku pro tÅÃ­dÄnÃ­ odpadu">
            <a:extLst>
              <a:ext uri="{FF2B5EF4-FFF2-40B4-BE49-F238E27FC236}">
                <a16:creationId xmlns:a16="http://schemas.microsoft.com/office/drawing/2014/main" id="{C22C9552-3715-43C3-AE25-C639DEC11D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5175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endParaRPr lang="cs-CZ" altLang="cs-CZ"/>
          </a:p>
        </p:txBody>
      </p:sp>
      <p:pic>
        <p:nvPicPr>
          <p:cNvPr id="7182" name="Picture 14" descr="VÃ½sledek obrÃ¡zku pro tÅÃ­dÄnÃ­ odpadu">
            <a:extLst>
              <a:ext uri="{FF2B5EF4-FFF2-40B4-BE49-F238E27FC236}">
                <a16:creationId xmlns:a16="http://schemas.microsoft.com/office/drawing/2014/main" id="{3DB1256B-3087-4ACC-B9AE-01513450A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165600"/>
            <a:ext cx="3473450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Šipka doleva 10">
            <a:hlinkClick r:id="rId5" action="ppaction://hlinksldjump"/>
            <a:extLst>
              <a:ext uri="{FF2B5EF4-FFF2-40B4-BE49-F238E27FC236}">
                <a16:creationId xmlns:a16="http://schemas.microsoft.com/office/drawing/2014/main" id="{3B2F007A-F58F-4092-B374-B66CAC1BB022}"/>
              </a:ext>
            </a:extLst>
          </p:cNvPr>
          <p:cNvSpPr/>
          <p:nvPr/>
        </p:nvSpPr>
        <p:spPr>
          <a:xfrm>
            <a:off x="4716463" y="617538"/>
            <a:ext cx="863600" cy="5048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Zpět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158</TotalTime>
  <Words>630</Words>
  <Application>Microsoft Office PowerPoint</Application>
  <PresentationFormat>On-screen Show (4:3)</PresentationFormat>
  <Paragraphs>74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Shluk</vt:lpstr>
      <vt:lpstr>Odpady a příroda</vt:lpstr>
      <vt:lpstr>Obsah</vt:lpstr>
      <vt:lpstr>Odpad</vt:lpstr>
      <vt:lpstr>Druhy odpadu</vt:lpstr>
      <vt:lpstr>Co tvoří komunální odpad?</vt:lpstr>
      <vt:lpstr>Náš sedmý kontinent</vt:lpstr>
      <vt:lpstr>Vliv odpadu na životní prostředí</vt:lpstr>
      <vt:lpstr>Lidé a odpad</vt:lpstr>
      <vt:lpstr>Třídění odpadu</vt:lpstr>
      <vt:lpstr>Jak ČR nakládala s odpady?</vt:lpstr>
      <vt:lpstr>A jak to vidím já?</vt:lpstr>
      <vt:lpstr>Děkuji Vám za zhlédnutí mé prezentace!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Odpady a příroda</dc:title>
  <dc:creator>Ucitel</dc:creator>
  <cp:lastModifiedBy>Ucitel</cp:lastModifiedBy>
  <cp:revision>15</cp:revision>
  <dcterms:created xsi:type="dcterms:W3CDTF">2019-05-10T06:37:31Z</dcterms:created>
  <dcterms:modified xsi:type="dcterms:W3CDTF">2019-05-13T08:59:54Z</dcterms:modified>
</cp:coreProperties>
</file>