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94660"/>
  </p:normalViewPr>
  <p:slideViewPr>
    <p:cSldViewPr>
      <p:cViewPr varScale="1">
        <p:scale>
          <a:sx n="106" d="100"/>
          <a:sy n="106" d="100"/>
        </p:scale>
        <p:origin x="16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2E33B1-417F-43A9-A91A-35E55D2AD7C9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1F238BD-4F07-4C9F-B1FF-B3AD2787798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ltura21.cz/spolecnost/18018-dopady-fast-fashion-aneb-premyslejme" TargetMode="External"/><Relationship Id="rId2" Type="http://schemas.openxmlformats.org/officeDocument/2006/relationships/hyperlink" Target="https://www.studenta.cz/life/15-znacek-udrzitelne-mody-ktere-se-daji-koupit-v-cr/r~889a0cb4755d11e882090cc47ab5f122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3.xml"/><Relationship Id="rId4" Type="http://schemas.openxmlformats.org/officeDocument/2006/relationships/hyperlink" Target="https://www2.hm.com/cs_cz/zeny/vybrat-podle-konceptu/consciou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9367" y="3140968"/>
            <a:ext cx="83058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ADÉLA VAŇKOVÁ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9367" y="1052736"/>
            <a:ext cx="8305800" cy="19812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Jak vnímat módu udržitelně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54173"/>
            <a:ext cx="2592822" cy="22520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012160" y="5482894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Znak na koše s oblečením, které poté poputuje do „sekáčů“ a na charitu.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H="1" flipV="1">
            <a:off x="6012160" y="4761148"/>
            <a:ext cx="14761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06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cs-CZ" sz="8000" dirty="0" smtClean="0">
                <a:solidFill>
                  <a:schemeClr val="bg1"/>
                </a:solidFill>
              </a:rPr>
              <a:t>Konec</a:t>
            </a:r>
            <a:endParaRPr lang="cs-CZ" sz="8000" dirty="0">
              <a:solidFill>
                <a:schemeClr val="bg1"/>
              </a:solidFill>
            </a:endParaRPr>
          </a:p>
        </p:txBody>
      </p:sp>
      <p:pic>
        <p:nvPicPr>
          <p:cNvPr id="3" name="Picture 2" descr="C:\Users\ucitel\AppData\Local\Microsoft\Windows\Temporary Internet Files\Content.IE5\C5WX7ATV\silhouette-3196354_640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03387"/>
            <a:ext cx="1631415" cy="175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355976" y="55892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bg1"/>
                </a:solidFill>
                <a:hlinkClick r:id="rId4" action="ppaction://hlinksldjump"/>
              </a:rPr>
              <a:t>Zdroj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560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2"/>
              </a:rPr>
              <a:t>https://www.studenta.cz/life/15-znacek-udrzitelne-mody-ktere-se-daji-koupit-v-cr/r~889a0cb4755d11e882090cc47ab5f122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www.kultura21.cz/spolecnost/18018-dopady-fast-fashion-aneb-premyslejme</a:t>
            </a:r>
            <a:endParaRPr lang="cs-CZ" sz="2000" dirty="0" smtClean="0"/>
          </a:p>
          <a:p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www2.hm.com/cs_cz/zeny/vybrat-podle-konceptu/conscious.html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Zdroje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Picture 2" descr="C:\Users\ucitel\AppData\Local\Microsoft\Windows\Temporary Internet Files\Content.IE5\C5WX7ATV\silhouette-3196354_640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325" y="327421"/>
            <a:ext cx="815708" cy="87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87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435672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Dobrý den, moje jméno je Adéla Vaňková a jsem studentka Přírodovědné fakulty v Ostravě, oboru Ekologie a ochrana přírody.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sz="3200" dirty="0" smtClean="0">
                <a:solidFill>
                  <a:schemeClr val="bg1"/>
                </a:solidFill>
              </a:rPr>
              <a:t>Tato prezentace byla vytvořena, abych vás informovala o vlivu módního průmyslu na přírodu.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sz="3200" dirty="0" smtClean="0">
                <a:solidFill>
                  <a:schemeClr val="bg1"/>
                </a:solidFill>
              </a:rPr>
              <a:t>Pohodlně se usaďte a začínáme…</a:t>
            </a:r>
            <a:br>
              <a:rPr lang="cs-CZ" sz="3200" dirty="0" smtClean="0">
                <a:solidFill>
                  <a:schemeClr val="bg1"/>
                </a:solidFill>
              </a:rPr>
            </a:b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19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bg1"/>
                </a:solidFill>
                <a:hlinkClick r:id="rId2" action="ppaction://hlinksldjump"/>
              </a:rPr>
              <a:t>Fast </a:t>
            </a:r>
            <a:r>
              <a:rPr lang="cs-CZ" dirty="0" smtClean="0">
                <a:solidFill>
                  <a:schemeClr val="bg1"/>
                </a:solidFill>
                <a:hlinkClick r:id="rId2" action="ppaction://hlinksldjump"/>
              </a:rPr>
              <a:t>Fashion </a:t>
            </a:r>
            <a:r>
              <a:rPr lang="cs-CZ" dirty="0">
                <a:solidFill>
                  <a:schemeClr val="bg1"/>
                </a:solidFill>
                <a:hlinkClick r:id="rId2" action="ppaction://hlinksldjump"/>
              </a:rPr>
              <a:t>jako ekologické zlo</a:t>
            </a:r>
            <a:endParaRPr lang="cs-CZ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1"/>
                </a:solidFill>
                <a:hlinkClick r:id="rId3" action="ppaction://hlinksldjump"/>
              </a:rPr>
              <a:t>Když se řekne Slow Fashion 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1"/>
                </a:solidFill>
                <a:hlinkClick r:id="rId4" action="ppaction://hlinksldjump"/>
              </a:rPr>
              <a:t>Kde sehnat Udržitelnou módu?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1"/>
                </a:solidFill>
                <a:hlinkClick r:id="rId5" action="ppaction://hlinksldjump"/>
              </a:rPr>
              <a:t>Dokumenty a videa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1"/>
                </a:solidFill>
                <a:hlinkClick r:id="rId6" action="ppaction://hlinksldjump"/>
              </a:rPr>
              <a:t>Lidé s velkým L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1"/>
                </a:solidFill>
                <a:hlinkClick r:id="rId7" action="ppaction://hlinksldjump"/>
              </a:rPr>
              <a:t>Smart fashion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9650"/>
            <a:ext cx="8229600" cy="12192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OBSAH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050" name="Picture 2" descr="VÃ½sledek obrÃ¡zku pro slow fashi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61048"/>
            <a:ext cx="4051859" cy="24311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476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400600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Módní průmysl je hned po tom ropném nejšpinavější průmysl na </a:t>
            </a:r>
            <a:r>
              <a:rPr lang="cs-CZ" sz="2000" dirty="0" smtClean="0">
                <a:solidFill>
                  <a:schemeClr val="bg1"/>
                </a:solidFill>
              </a:rPr>
              <a:t>světě</a:t>
            </a:r>
          </a:p>
          <a:p>
            <a:endParaRPr lang="cs-CZ" sz="2000" dirty="0" smtClean="0">
              <a:solidFill>
                <a:schemeClr val="bg1"/>
              </a:solidFill>
            </a:endParaRPr>
          </a:p>
          <a:p>
            <a:r>
              <a:rPr lang="cs-CZ" sz="2000" dirty="0" smtClean="0">
                <a:solidFill>
                  <a:schemeClr val="bg1"/>
                </a:solidFill>
              </a:rPr>
              <a:t>Fast fashion Pracuje často s </a:t>
            </a:r>
            <a:r>
              <a:rPr lang="cs-CZ" sz="2000" dirty="0">
                <a:solidFill>
                  <a:schemeClr val="bg1"/>
                </a:solidFill>
              </a:rPr>
              <a:t>jedovatými chemikáliemi, nevyhovující bezpečnostní opatření v </a:t>
            </a:r>
            <a:r>
              <a:rPr lang="cs-CZ" sz="2000" dirty="0" smtClean="0">
                <a:solidFill>
                  <a:schemeClr val="bg1"/>
                </a:solidFill>
              </a:rPr>
              <a:t>továrnách, často je vyráběno hodně nekvalitních kusů, aby byla co nejnižší cena</a:t>
            </a:r>
          </a:p>
          <a:p>
            <a:endParaRPr lang="cs-CZ" sz="2000" dirty="0" smtClean="0">
              <a:solidFill>
                <a:schemeClr val="bg1"/>
              </a:solidFill>
            </a:endParaRPr>
          </a:p>
          <a:p>
            <a:r>
              <a:rPr lang="cs-CZ" sz="2000" dirty="0" smtClean="0">
                <a:solidFill>
                  <a:schemeClr val="bg1"/>
                </a:solidFill>
              </a:rPr>
              <a:t>Často také nízké </a:t>
            </a:r>
            <a:r>
              <a:rPr lang="cs-CZ" sz="2000" dirty="0">
                <a:solidFill>
                  <a:schemeClr val="bg1"/>
                </a:solidFill>
              </a:rPr>
              <a:t>platy žen za šicími stroji a nemožnost proti tomu všemu </a:t>
            </a:r>
            <a:r>
              <a:rPr lang="cs-CZ" sz="2000" dirty="0" smtClean="0">
                <a:solidFill>
                  <a:schemeClr val="bg1"/>
                </a:solidFill>
              </a:rPr>
              <a:t>bojovat</a:t>
            </a:r>
          </a:p>
          <a:p>
            <a:endParaRPr lang="cs-CZ" sz="2000" dirty="0" smtClean="0">
              <a:solidFill>
                <a:schemeClr val="bg1"/>
              </a:solidFill>
            </a:endParaRPr>
          </a:p>
          <a:p>
            <a:r>
              <a:rPr lang="cs-CZ" sz="2000" dirty="0" smtClean="0">
                <a:solidFill>
                  <a:schemeClr val="bg1"/>
                </a:solidFill>
              </a:rPr>
              <a:t>Obrovským </a:t>
            </a:r>
            <a:r>
              <a:rPr lang="cs-CZ" sz="2000" dirty="0">
                <a:solidFill>
                  <a:schemeClr val="bg1"/>
                </a:solidFill>
              </a:rPr>
              <a:t>problémem jsou odpady, které </a:t>
            </a:r>
            <a:r>
              <a:rPr lang="cs-CZ" sz="2000" dirty="0" smtClean="0">
                <a:solidFill>
                  <a:schemeClr val="bg1"/>
                </a:solidFill>
              </a:rPr>
              <a:t>nákupem oblečení </a:t>
            </a:r>
            <a:r>
              <a:rPr lang="cs-CZ" sz="2000" dirty="0">
                <a:solidFill>
                  <a:schemeClr val="bg1"/>
                </a:solidFill>
              </a:rPr>
              <a:t>vznikají. Při nízké ceně máme tendence nakupovat hodně. Oblečení se zároveň rychle zničí a my pak musíme řešit, co s ním. Pokud již není ve stavu, kdy by se dalo například darovat, končí v koši. To je velká ekologická zátěž pro naši </a:t>
            </a:r>
            <a:r>
              <a:rPr lang="cs-CZ" sz="2000" dirty="0" smtClean="0">
                <a:solidFill>
                  <a:schemeClr val="bg1"/>
                </a:solidFill>
              </a:rPr>
              <a:t>planetu</a:t>
            </a:r>
          </a:p>
          <a:p>
            <a:endParaRPr lang="cs-CZ" sz="2000" dirty="0" smtClean="0">
              <a:solidFill>
                <a:schemeClr val="bg1"/>
              </a:solidFill>
            </a:endParaRPr>
          </a:p>
          <a:p>
            <a:r>
              <a:rPr lang="cs-CZ" sz="2000" dirty="0" smtClean="0">
                <a:solidFill>
                  <a:schemeClr val="bg1"/>
                </a:solidFill>
              </a:rPr>
              <a:t>Naneštěstí je toto téma přehlíženo a často je také zlehčované a vysmívané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2192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Fast fashion jako ekologické zlo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Picture 2" descr="C:\Users\ucitel\AppData\Local\Microsoft\Windows\Temporary Internet Files\Content.IE5\C5WX7ATV\silhouette-3196354_640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2672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89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5320"/>
          </a:xfrm>
        </p:spPr>
        <p:txBody>
          <a:bodyPr>
            <a:normAutofit/>
          </a:bodyPr>
          <a:lstStyle/>
          <a:p>
            <a:pPr fontAlgn="base"/>
            <a:r>
              <a:rPr lang="cs-CZ" dirty="0" smtClean="0">
                <a:solidFill>
                  <a:schemeClr val="bg1"/>
                </a:solidFill>
              </a:rPr>
              <a:t>Značka musí používat</a:t>
            </a:r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b="1" dirty="0" smtClean="0">
                <a:solidFill>
                  <a:schemeClr val="bg1"/>
                </a:solidFill>
              </a:rPr>
              <a:t>recyklované</a:t>
            </a:r>
            <a:r>
              <a:rPr lang="cs-CZ" dirty="0">
                <a:solidFill>
                  <a:schemeClr val="bg1"/>
                </a:solidFill>
              </a:rPr>
              <a:t> nebo biologicky </a:t>
            </a:r>
            <a:r>
              <a:rPr lang="cs-CZ" dirty="0" smtClean="0">
                <a:solidFill>
                  <a:schemeClr val="bg1"/>
                </a:solidFill>
              </a:rPr>
              <a:t>odbouratelné materiály</a:t>
            </a:r>
          </a:p>
          <a:p>
            <a:pPr fontAlgn="base"/>
            <a:endParaRPr lang="cs-CZ" dirty="0">
              <a:solidFill>
                <a:schemeClr val="bg1"/>
              </a:solidFill>
            </a:endParaRPr>
          </a:p>
          <a:p>
            <a:pPr fontAlgn="base"/>
            <a:r>
              <a:rPr lang="cs-CZ" dirty="0" smtClean="0">
                <a:solidFill>
                  <a:schemeClr val="bg1"/>
                </a:solidFill>
              </a:rPr>
              <a:t>používá</a:t>
            </a:r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b="1" dirty="0">
                <a:solidFill>
                  <a:schemeClr val="bg1"/>
                </a:solidFill>
              </a:rPr>
              <a:t>organické bavlny</a:t>
            </a:r>
            <a:r>
              <a:rPr lang="cs-CZ" dirty="0">
                <a:solidFill>
                  <a:schemeClr val="bg1"/>
                </a:solidFill>
              </a:rPr>
              <a:t> nebo </a:t>
            </a:r>
            <a:r>
              <a:rPr lang="cs-CZ" dirty="0" smtClean="0">
                <a:solidFill>
                  <a:schemeClr val="bg1"/>
                </a:solidFill>
              </a:rPr>
              <a:t>jiné, </a:t>
            </a:r>
            <a:r>
              <a:rPr lang="cs-CZ" dirty="0">
                <a:solidFill>
                  <a:schemeClr val="bg1"/>
                </a:solidFill>
              </a:rPr>
              <a:t>k přírodě </a:t>
            </a:r>
            <a:r>
              <a:rPr lang="cs-CZ" dirty="0" smtClean="0">
                <a:solidFill>
                  <a:schemeClr val="bg1"/>
                </a:solidFill>
              </a:rPr>
              <a:t>šetrné materiály </a:t>
            </a:r>
            <a:r>
              <a:rPr lang="cs-CZ" dirty="0">
                <a:solidFill>
                  <a:schemeClr val="bg1"/>
                </a:solidFill>
              </a:rPr>
              <a:t>(např. banánové vlákno, </a:t>
            </a:r>
            <a:r>
              <a:rPr lang="cs-CZ" dirty="0" err="1">
                <a:solidFill>
                  <a:schemeClr val="bg1"/>
                </a:solidFill>
              </a:rPr>
              <a:t>lyocell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modal</a:t>
            </a:r>
            <a:r>
              <a:rPr lang="cs-CZ" dirty="0">
                <a:solidFill>
                  <a:schemeClr val="bg1"/>
                </a:solidFill>
              </a:rPr>
              <a:t>, konopí anebo </a:t>
            </a:r>
            <a:r>
              <a:rPr lang="cs-CZ" dirty="0" err="1">
                <a:solidFill>
                  <a:schemeClr val="bg1"/>
                </a:solidFill>
              </a:rPr>
              <a:t>rostlinně</a:t>
            </a:r>
            <a:r>
              <a:rPr lang="cs-CZ" dirty="0">
                <a:solidFill>
                  <a:schemeClr val="bg1"/>
                </a:solidFill>
              </a:rPr>
              <a:t> barvená kůže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pPr fontAlgn="base"/>
            <a:endParaRPr lang="cs-CZ" dirty="0">
              <a:solidFill>
                <a:schemeClr val="bg1"/>
              </a:solidFill>
            </a:endParaRPr>
          </a:p>
          <a:p>
            <a:pPr fontAlgn="base"/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dirty="0" smtClean="0">
                <a:solidFill>
                  <a:schemeClr val="bg1"/>
                </a:solidFill>
              </a:rPr>
              <a:t>vyrábí se </a:t>
            </a:r>
            <a:r>
              <a:rPr lang="cs-CZ" dirty="0">
                <a:solidFill>
                  <a:schemeClr val="bg1"/>
                </a:solidFill>
              </a:rPr>
              <a:t>v EU anebo v kontrolované </a:t>
            </a:r>
            <a:r>
              <a:rPr lang="cs-CZ" dirty="0" smtClean="0">
                <a:solidFill>
                  <a:schemeClr val="bg1"/>
                </a:solidFill>
              </a:rPr>
              <a:t>továrně</a:t>
            </a:r>
          </a:p>
          <a:p>
            <a:pPr marL="0" indent="0" fontAlgn="base">
              <a:buNone/>
            </a:pPr>
            <a:endParaRPr lang="cs-CZ" dirty="0">
              <a:solidFill>
                <a:schemeClr val="bg1"/>
              </a:solidFill>
            </a:endParaRPr>
          </a:p>
          <a:p>
            <a:pPr fontAlgn="base"/>
            <a:r>
              <a:rPr lang="cs-CZ" dirty="0" smtClean="0">
                <a:solidFill>
                  <a:schemeClr val="bg1"/>
                </a:solidFill>
              </a:rPr>
              <a:t>podporuje</a:t>
            </a:r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b="1" dirty="0" smtClean="0">
                <a:solidFill>
                  <a:schemeClr val="bg1"/>
                </a:solidFill>
              </a:rPr>
              <a:t>projekty </a:t>
            </a:r>
            <a:r>
              <a:rPr lang="cs-CZ" dirty="0" smtClean="0">
                <a:solidFill>
                  <a:schemeClr val="bg1"/>
                </a:solidFill>
              </a:rPr>
              <a:t>na</a:t>
            </a:r>
            <a:r>
              <a:rPr lang="cs-CZ" dirty="0">
                <a:solidFill>
                  <a:schemeClr val="bg1"/>
                </a:solidFill>
              </a:rPr>
              <a:t> ochranu životního prostředí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Když se řekne Slow fashion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ucitel\AppData\Local\Microsoft\Windows\Temporary Internet Files\Content.IE5\C5WX7ATV\silhouette-3196354_640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2672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934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bg1"/>
                </a:solidFill>
              </a:rPr>
              <a:t>Výmluva, že udržitelné značky neexistují je směšná a není to omluva pro nakupování v obchodních řetězcích. Ty podporují špatně placenou práci, dětskou práci, špatné pracovní podmínky a devastaci planety</a:t>
            </a:r>
            <a:r>
              <a:rPr lang="cs-CZ" sz="2400" dirty="0" smtClean="0">
                <a:solidFill>
                  <a:schemeClr val="bg1"/>
                </a:solidFill>
              </a:rPr>
              <a:t>.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Kde sehnat Udržitelnou módu?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76176"/>
            <a:ext cx="26860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453" y="3676176"/>
            <a:ext cx="26860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171625" y="4444922"/>
            <a:ext cx="1997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Mnohdy hezké kousky za pár korun. Potěšíte nejen sebe, ale i svou peněženku </a:t>
            </a:r>
            <a:r>
              <a:rPr lang="cs-CZ" dirty="0">
                <a:solidFill>
                  <a:schemeClr val="bg1"/>
                </a:solidFill>
              </a:rPr>
              <a:t>a </a:t>
            </a:r>
            <a:r>
              <a:rPr lang="cs-CZ" dirty="0" smtClean="0">
                <a:solidFill>
                  <a:schemeClr val="bg1"/>
                </a:solidFill>
              </a:rPr>
              <a:t>přírodu.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351739" y="4489040"/>
            <a:ext cx="41314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Možná o trochu dražší značky, u kterých, ale máte jistotu, že oblečení z nich bylo vyrobeno skutečně dle stanovených podmínek. A krásná příroda přece stojí za těch pár korun navíc, no ne?</a:t>
            </a:r>
          </a:p>
        </p:txBody>
      </p:sp>
      <p:pic>
        <p:nvPicPr>
          <p:cNvPr id="9" name="Picture 2" descr="C:\Users\ucitel\AppData\Local\Microsoft\Windows\Temporary Internet Files\Content.IE5\C5WX7ATV\silhouette-3196354_640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2672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0386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Další pojem, opět ale hodně důležitý. Nejedná se ani tak o módu jako takovou, ale o jakýsi reklamní tak.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Kupříkladu se jedná o „Udržitelnou kolekci“ značky </a:t>
            </a:r>
            <a:r>
              <a:rPr lang="cs-CZ" b="1" dirty="0" smtClean="0">
                <a:solidFill>
                  <a:srgbClr val="FF0000"/>
                </a:solidFill>
              </a:rPr>
              <a:t>H&amp;M </a:t>
            </a:r>
            <a:r>
              <a:rPr lang="cs-CZ" dirty="0" smtClean="0">
                <a:solidFill>
                  <a:schemeClr val="bg1"/>
                </a:solidFill>
              </a:rPr>
              <a:t>nazvanou </a:t>
            </a:r>
            <a:r>
              <a:rPr lang="cs-CZ" dirty="0" err="1">
                <a:solidFill>
                  <a:srgbClr val="FF0000"/>
                </a:solidFill>
              </a:rPr>
              <a:t>Conscious</a:t>
            </a:r>
            <a:r>
              <a:rPr lang="cs-CZ" dirty="0">
                <a:solidFill>
                  <a:srgbClr val="FF0000"/>
                </a:solidFill>
              </a:rPr>
              <a:t> - </a:t>
            </a:r>
            <a:r>
              <a:rPr lang="cs-CZ" b="1" dirty="0">
                <a:solidFill>
                  <a:srgbClr val="FF0000"/>
                </a:solidFill>
              </a:rPr>
              <a:t>udržitelný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dirty="0" smtClean="0">
                <a:solidFill>
                  <a:srgbClr val="FF0000"/>
                </a:solidFill>
              </a:rPr>
              <a:t>styl </a:t>
            </a:r>
            <a:r>
              <a:rPr lang="cs-CZ" dirty="0" smtClean="0">
                <a:solidFill>
                  <a:schemeClr val="bg1"/>
                </a:solidFill>
              </a:rPr>
              <a:t>a k ní navazující </a:t>
            </a:r>
            <a:r>
              <a:rPr lang="cs-CZ" b="1" i="1" u="sng" dirty="0" smtClean="0">
                <a:solidFill>
                  <a:schemeClr val="bg1"/>
                </a:solidFill>
              </a:rPr>
              <a:t>Sběr oblečení. </a:t>
            </a:r>
            <a:r>
              <a:rPr lang="cs-CZ" dirty="0" smtClean="0">
                <a:solidFill>
                  <a:schemeClr val="bg1"/>
                </a:solidFill>
              </a:rPr>
              <a:t>Bohužel, ale tento reklamní tah nikdy nebude souviset se Slow Fashion.</a:t>
            </a:r>
          </a:p>
          <a:p>
            <a:pPr marL="0" indent="0">
              <a:buNone/>
            </a:pPr>
            <a:r>
              <a:rPr lang="cs-CZ" b="1" i="1" u="sng" dirty="0" smtClean="0">
                <a:solidFill>
                  <a:schemeClr val="bg1"/>
                </a:solidFill>
              </a:rPr>
              <a:t>Oblečení je stále vyráběno ve velkých továrnách, které nemají certifikaci. Nejsou vyráběny z rozložitelných materiálů.</a:t>
            </a:r>
          </a:p>
          <a:p>
            <a:pPr marL="0" indent="0">
              <a:buNone/>
            </a:pPr>
            <a:r>
              <a:rPr lang="cs-CZ" b="1" i="1" u="sng" dirty="0" smtClean="0">
                <a:solidFill>
                  <a:schemeClr val="bg1"/>
                </a:solidFill>
              </a:rPr>
              <a:t>Sběr oblečení (které se ve většině případů stejně vyhodí) má v člověku vyvolat pocit „Myslím ekologicky a oblečení jsem dal do sběru, proto si můžu koupit nové věci, které mi udělají radost.“ a může se nakupovat pořád dokola.</a:t>
            </a:r>
            <a:endParaRPr lang="cs-CZ" b="1" i="1" u="sng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Smart Fashion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ucitel\AppData\Local\Microsoft\Windows\Temporary Internet Files\Content.IE5\C5WX7ATV\silhouette-3196354_640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2672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521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u="sng" dirty="0" err="1" smtClean="0">
                <a:solidFill>
                  <a:schemeClr val="bg1"/>
                </a:solidFill>
              </a:rPr>
              <a:t>Sweatshop</a:t>
            </a:r>
            <a:r>
              <a:rPr lang="cs-CZ" b="1" i="1" u="sng" dirty="0" smtClean="0">
                <a:solidFill>
                  <a:schemeClr val="bg1"/>
                </a:solidFill>
              </a:rPr>
              <a:t> </a:t>
            </a:r>
            <a:r>
              <a:rPr lang="cs-CZ" b="1" i="1" u="sng" dirty="0" err="1" smtClean="0">
                <a:solidFill>
                  <a:schemeClr val="bg1"/>
                </a:solidFill>
              </a:rPr>
              <a:t>Deadly</a:t>
            </a:r>
            <a:r>
              <a:rPr lang="cs-CZ" b="1" i="1" u="sng" dirty="0" smtClean="0">
                <a:solidFill>
                  <a:schemeClr val="bg1"/>
                </a:solidFill>
              </a:rPr>
              <a:t> Fashion </a:t>
            </a:r>
            <a:r>
              <a:rPr lang="cs-CZ" dirty="0" smtClean="0">
                <a:solidFill>
                  <a:schemeClr val="bg1"/>
                </a:solidFill>
              </a:rPr>
              <a:t>, aneb tři rozčarovaní milovníci módy  v továrně  v Kambodži</a:t>
            </a:r>
            <a:r>
              <a:rPr lang="cs-CZ" b="1" i="1" u="sng" dirty="0" smtClean="0">
                <a:solidFill>
                  <a:schemeClr val="bg1"/>
                </a:solidFill>
              </a:rPr>
              <a:t> </a:t>
            </a:r>
          </a:p>
          <a:p>
            <a:pPr fontAlgn="base"/>
            <a:r>
              <a:rPr lang="cs-CZ" b="1" i="1" dirty="0" smtClean="0">
                <a:solidFill>
                  <a:schemeClr val="bg1"/>
                </a:solidFill>
              </a:rPr>
              <a:t>Za každým kusem oblečení je příběh </a:t>
            </a:r>
            <a:r>
              <a:rPr lang="cs-CZ" dirty="0" smtClean="0">
                <a:solidFill>
                  <a:schemeClr val="bg1"/>
                </a:solidFill>
              </a:rPr>
              <a:t>(Kamila Vodochodská)</a:t>
            </a:r>
          </a:p>
          <a:p>
            <a:pPr fontAlgn="base"/>
            <a:r>
              <a:rPr lang="cs-CZ" b="1" i="1" u="sng" dirty="0" err="1" smtClean="0">
                <a:solidFill>
                  <a:schemeClr val="bg1"/>
                </a:solidFill>
              </a:rPr>
              <a:t>How</a:t>
            </a:r>
            <a:r>
              <a:rPr lang="cs-CZ" b="1" i="1" u="sng" dirty="0" smtClean="0">
                <a:solidFill>
                  <a:schemeClr val="bg1"/>
                </a:solidFill>
              </a:rPr>
              <a:t> to </a:t>
            </a:r>
            <a:r>
              <a:rPr lang="cs-CZ" b="1" i="1" u="sng" dirty="0" err="1" smtClean="0">
                <a:solidFill>
                  <a:schemeClr val="bg1"/>
                </a:solidFill>
              </a:rPr>
              <a:t>Engage</a:t>
            </a:r>
            <a:r>
              <a:rPr lang="cs-CZ" b="1" i="1" u="sng" dirty="0" smtClean="0">
                <a:solidFill>
                  <a:schemeClr val="bg1"/>
                </a:solidFill>
              </a:rPr>
              <a:t> </a:t>
            </a:r>
            <a:r>
              <a:rPr lang="cs-CZ" b="1" i="1" u="sng" dirty="0" err="1" smtClean="0">
                <a:solidFill>
                  <a:schemeClr val="bg1"/>
                </a:solidFill>
              </a:rPr>
              <a:t>with</a:t>
            </a:r>
            <a:r>
              <a:rPr lang="cs-CZ" b="1" i="1" u="sng" dirty="0" smtClean="0">
                <a:solidFill>
                  <a:schemeClr val="bg1"/>
                </a:solidFill>
              </a:rPr>
              <a:t> </a:t>
            </a:r>
            <a:r>
              <a:rPr lang="cs-CZ" b="1" i="1" u="sng" dirty="0" err="1" smtClean="0">
                <a:solidFill>
                  <a:schemeClr val="bg1"/>
                </a:solidFill>
              </a:rPr>
              <a:t>Ethical</a:t>
            </a:r>
            <a:r>
              <a:rPr lang="cs-CZ" b="1" i="1" u="sng" dirty="0" smtClean="0">
                <a:solidFill>
                  <a:schemeClr val="bg1"/>
                </a:solidFill>
              </a:rPr>
              <a:t> Fashion</a:t>
            </a:r>
            <a:r>
              <a:rPr lang="cs-CZ" b="1" i="1" dirty="0" smtClean="0">
                <a:solidFill>
                  <a:schemeClr val="bg1"/>
                </a:solidFill>
              </a:rPr>
              <a:t> </a:t>
            </a:r>
            <a:r>
              <a:rPr lang="cs-CZ" sz="2800" dirty="0" smtClean="0">
                <a:solidFill>
                  <a:schemeClr val="bg1"/>
                </a:solidFill>
              </a:rPr>
              <a:t>(</a:t>
            </a:r>
            <a:r>
              <a:rPr lang="cs-CZ" dirty="0" smtClean="0">
                <a:solidFill>
                  <a:schemeClr val="bg1"/>
                </a:solidFill>
              </a:rPr>
              <a:t>Clara </a:t>
            </a:r>
            <a:r>
              <a:rPr lang="cs-CZ" dirty="0" err="1" smtClean="0">
                <a:solidFill>
                  <a:schemeClr val="bg1"/>
                </a:solidFill>
              </a:rPr>
              <a:t>Vuletich</a:t>
            </a:r>
            <a:r>
              <a:rPr lang="cs-CZ" u="sng" dirty="0" smtClean="0">
                <a:solidFill>
                  <a:schemeClr val="bg1"/>
                </a:solidFill>
              </a:rPr>
              <a:t>)</a:t>
            </a:r>
            <a:endParaRPr lang="cs-CZ" dirty="0">
              <a:solidFill>
                <a:schemeClr val="bg1"/>
              </a:solidFill>
            </a:endParaRPr>
          </a:p>
          <a:p>
            <a:pPr fontAlgn="base"/>
            <a:r>
              <a:rPr lang="cs-CZ" b="1" i="1" u="sng" dirty="0" smtClean="0">
                <a:solidFill>
                  <a:schemeClr val="bg1"/>
                </a:solidFill>
              </a:rPr>
              <a:t>O udržitelné módě</a:t>
            </a:r>
            <a:r>
              <a:rPr lang="cs-CZ" b="1" i="1" dirty="0" smtClean="0">
                <a:solidFill>
                  <a:schemeClr val="bg1"/>
                </a:solidFill>
              </a:rPr>
              <a:t>  </a:t>
            </a:r>
            <a:r>
              <a:rPr lang="cs-CZ" dirty="0" smtClean="0">
                <a:solidFill>
                  <a:schemeClr val="bg1"/>
                </a:solidFill>
              </a:rPr>
              <a:t>(Tomáš </a:t>
            </a:r>
            <a:r>
              <a:rPr lang="cs-CZ" dirty="0" err="1" smtClean="0">
                <a:solidFill>
                  <a:schemeClr val="bg1"/>
                </a:solidFill>
              </a:rPr>
              <a:t>Hajzler</a:t>
            </a:r>
            <a:r>
              <a:rPr lang="cs-CZ" dirty="0" smtClean="0">
                <a:solidFill>
                  <a:schemeClr val="bg1"/>
                </a:solidFill>
              </a:rPr>
              <a:t>) </a:t>
            </a:r>
          </a:p>
          <a:p>
            <a:pPr fontAlgn="base"/>
            <a:r>
              <a:rPr lang="cs-CZ" b="1" i="1" u="sng" dirty="0" smtClean="0">
                <a:solidFill>
                  <a:schemeClr val="bg1"/>
                </a:solidFill>
              </a:rPr>
              <a:t>Chvála pomalosti </a:t>
            </a:r>
            <a:r>
              <a:rPr lang="cs-CZ" dirty="0" smtClean="0">
                <a:solidFill>
                  <a:schemeClr val="bg1"/>
                </a:solidFill>
              </a:rPr>
              <a:t>(Carl </a:t>
            </a:r>
            <a:r>
              <a:rPr lang="cs-CZ" dirty="0" err="1" smtClean="0">
                <a:solidFill>
                  <a:schemeClr val="bg1"/>
                </a:solidFill>
              </a:rPr>
              <a:t>Honoré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pPr fontAlgn="base"/>
            <a:r>
              <a:rPr lang="en-US" b="1" i="1" u="sng" dirty="0" smtClean="0">
                <a:solidFill>
                  <a:schemeClr val="bg1"/>
                </a:solidFill>
              </a:rPr>
              <a:t>#</a:t>
            </a:r>
            <a:r>
              <a:rPr lang="en-US" b="1" i="1" u="sng" dirty="0" err="1" smtClean="0">
                <a:solidFill>
                  <a:schemeClr val="bg1"/>
                </a:solidFill>
              </a:rPr>
              <a:t>everyindividualmatters</a:t>
            </a:r>
            <a:r>
              <a:rPr lang="en-US" b="1" i="1" u="sng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(Natalia Pažická)</a:t>
            </a:r>
          </a:p>
          <a:p>
            <a:pPr fontAlgn="base"/>
            <a:r>
              <a:rPr lang="cs-CZ" b="1" i="1" u="sng" dirty="0" err="1" smtClean="0">
                <a:solidFill>
                  <a:schemeClr val="bg1"/>
                </a:solidFill>
              </a:rPr>
              <a:t>The</a:t>
            </a:r>
            <a:r>
              <a:rPr lang="cs-CZ" b="1" i="1" u="sng" dirty="0" smtClean="0">
                <a:solidFill>
                  <a:schemeClr val="bg1"/>
                </a:solidFill>
              </a:rPr>
              <a:t> </a:t>
            </a:r>
            <a:r>
              <a:rPr lang="cs-CZ" b="1" i="1" u="sng" dirty="0" err="1" smtClean="0">
                <a:solidFill>
                  <a:schemeClr val="bg1"/>
                </a:solidFill>
              </a:rPr>
              <a:t>True</a:t>
            </a:r>
            <a:r>
              <a:rPr lang="cs-CZ" b="1" i="1" u="sng" dirty="0" smtClean="0">
                <a:solidFill>
                  <a:schemeClr val="bg1"/>
                </a:solidFill>
              </a:rPr>
              <a:t> </a:t>
            </a:r>
            <a:r>
              <a:rPr lang="cs-CZ" b="1" i="1" u="sng" dirty="0" err="1" smtClean="0">
                <a:solidFill>
                  <a:schemeClr val="bg1"/>
                </a:solidFill>
              </a:rPr>
              <a:t>Cost</a:t>
            </a:r>
            <a:endParaRPr lang="cs-CZ" b="1" i="1" u="sng" dirty="0">
              <a:solidFill>
                <a:schemeClr val="bg1"/>
              </a:solidFill>
            </a:endParaRPr>
          </a:p>
          <a:p>
            <a:pPr fontAlgn="base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  <a:effectLst/>
              </a:rPr>
              <a:t>Dokumenty  a  videa</a:t>
            </a:r>
            <a:endParaRPr lang="cs-CZ" dirty="0">
              <a:solidFill>
                <a:schemeClr val="bg1"/>
              </a:solidFill>
              <a:effectLst/>
            </a:endParaRPr>
          </a:p>
        </p:txBody>
      </p:sp>
      <p:pic>
        <p:nvPicPr>
          <p:cNvPr id="4098" name="Picture 2" descr="C:\Users\ucitel\AppData\Local\Microsoft\Windows\Temporary Internet Files\Content.IE5\C5WX7ATV\silhouette-3196354_640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2672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1061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Bojovníkem za přírodu se může stát každý z nás. Zde jsou uvedeni někteří Lidé, kteří za přírodu bojují veřejně…</a:t>
            </a:r>
          </a:p>
          <a:p>
            <a:pPr marL="0" indent="0">
              <a:buNone/>
            </a:pPr>
            <a:endParaRPr lang="cs-CZ" b="1" i="1" u="sng" dirty="0" smtClean="0">
              <a:solidFill>
                <a:schemeClr val="bg1"/>
              </a:solidFill>
            </a:endParaRPr>
          </a:p>
          <a:p>
            <a:r>
              <a:rPr lang="cs-CZ" b="1" i="1" u="sng" dirty="0" smtClean="0">
                <a:solidFill>
                  <a:schemeClr val="bg1"/>
                </a:solidFill>
              </a:rPr>
              <a:t>Natalia Pažická- </a:t>
            </a:r>
            <a:r>
              <a:rPr lang="cs-CZ" sz="2000" dirty="0" err="1" smtClean="0">
                <a:solidFill>
                  <a:schemeClr val="bg1"/>
                </a:solidFill>
              </a:rPr>
              <a:t>youtuberka</a:t>
            </a:r>
            <a:r>
              <a:rPr lang="cs-CZ" sz="2000" dirty="0" smtClean="0">
                <a:solidFill>
                  <a:schemeClr val="bg1"/>
                </a:solidFill>
              </a:rPr>
              <a:t> a stylistka (</a:t>
            </a:r>
            <a:r>
              <a:rPr lang="cs-CZ" sz="2000" dirty="0" err="1" smtClean="0">
                <a:solidFill>
                  <a:schemeClr val="bg1"/>
                </a:solidFill>
              </a:rPr>
              <a:t>Instagram</a:t>
            </a:r>
            <a:r>
              <a:rPr lang="cs-CZ" sz="2000" dirty="0" smtClean="0">
                <a:solidFill>
                  <a:schemeClr val="bg1"/>
                </a:solidFill>
              </a:rPr>
              <a:t>: @</a:t>
            </a:r>
            <a:r>
              <a:rPr lang="cs-CZ" sz="2000" dirty="0" err="1" smtClean="0">
                <a:solidFill>
                  <a:schemeClr val="bg1"/>
                </a:solidFill>
              </a:rPr>
              <a:t>nataliapazicka</a:t>
            </a:r>
            <a:r>
              <a:rPr lang="cs-CZ" sz="2000" dirty="0" smtClean="0">
                <a:solidFill>
                  <a:schemeClr val="bg1"/>
                </a:solidFill>
              </a:rPr>
              <a:t>)</a:t>
            </a:r>
          </a:p>
          <a:p>
            <a:r>
              <a:rPr lang="cs-CZ" sz="2000" dirty="0"/>
              <a:t> </a:t>
            </a:r>
            <a:r>
              <a:rPr lang="cs-CZ" sz="2400" b="1" i="1" u="sng" dirty="0" smtClean="0">
                <a:solidFill>
                  <a:schemeClr val="bg1"/>
                </a:solidFill>
              </a:rPr>
              <a:t>Kate Fletcherová- </a:t>
            </a:r>
            <a:r>
              <a:rPr lang="cs-CZ" sz="2000" dirty="0" smtClean="0">
                <a:solidFill>
                  <a:schemeClr val="bg1"/>
                </a:solidFill>
              </a:rPr>
              <a:t>londýnské Centrum </a:t>
            </a:r>
            <a:r>
              <a:rPr lang="cs-CZ" sz="2000" dirty="0">
                <a:solidFill>
                  <a:schemeClr val="bg1"/>
                </a:solidFill>
              </a:rPr>
              <a:t>pro udržitelnou </a:t>
            </a:r>
            <a:r>
              <a:rPr lang="cs-CZ" sz="2000" dirty="0" smtClean="0">
                <a:solidFill>
                  <a:schemeClr val="bg1"/>
                </a:solidFill>
              </a:rPr>
              <a:t>módu</a:t>
            </a:r>
          </a:p>
          <a:p>
            <a:r>
              <a:rPr lang="cs-CZ" sz="2400" b="1" i="1" u="sng" dirty="0" smtClean="0">
                <a:solidFill>
                  <a:schemeClr val="bg1"/>
                </a:solidFill>
              </a:rPr>
              <a:t>Kamila </a:t>
            </a:r>
            <a:r>
              <a:rPr lang="cs-CZ" sz="2400" b="1" i="1" u="sng" dirty="0">
                <a:solidFill>
                  <a:schemeClr val="bg1"/>
                </a:solidFill>
              </a:rPr>
              <a:t>Vodochodská </a:t>
            </a:r>
            <a:r>
              <a:rPr lang="cs-CZ" sz="2400" b="1" i="1" u="sng" dirty="0" smtClean="0">
                <a:solidFill>
                  <a:schemeClr val="bg1"/>
                </a:solidFill>
              </a:rPr>
              <a:t>- </a:t>
            </a:r>
            <a:r>
              <a:rPr lang="cs-CZ" sz="2000" dirty="0" smtClean="0">
                <a:solidFill>
                  <a:schemeClr val="bg1"/>
                </a:solidFill>
              </a:rPr>
              <a:t>česká módní návrhářka</a:t>
            </a:r>
          </a:p>
          <a:p>
            <a:r>
              <a:rPr lang="cs-CZ" sz="2400" b="1" i="1" u="sng" dirty="0" smtClean="0">
                <a:solidFill>
                  <a:schemeClr val="bg1"/>
                </a:solidFill>
              </a:rPr>
              <a:t>Eva Urbanová- </a:t>
            </a:r>
            <a:r>
              <a:rPr lang="cs-CZ" sz="2000" dirty="0" smtClean="0">
                <a:solidFill>
                  <a:schemeClr val="bg1"/>
                </a:solidFill>
              </a:rPr>
              <a:t>majitelka </a:t>
            </a:r>
            <a:r>
              <a:rPr lang="cs-CZ" sz="2000" dirty="0">
                <a:solidFill>
                  <a:schemeClr val="bg1"/>
                </a:solidFill>
              </a:rPr>
              <a:t>nezávislé prodejní galerie a internetového obchodu </a:t>
            </a:r>
            <a:r>
              <a:rPr lang="cs-CZ" sz="2000" dirty="0" smtClean="0">
                <a:solidFill>
                  <a:schemeClr val="bg1"/>
                </a:solidFill>
              </a:rPr>
              <a:t>NILA</a:t>
            </a:r>
          </a:p>
          <a:p>
            <a:r>
              <a:rPr lang="pt-BR" sz="2400" b="1" i="1" u="sng" dirty="0">
                <a:solidFill>
                  <a:schemeClr val="bg1"/>
                </a:solidFill>
              </a:rPr>
              <a:t>Josefína Bakošová a Ester </a:t>
            </a:r>
            <a:r>
              <a:rPr lang="pt-BR" sz="2400" b="1" i="1" u="sng" dirty="0" smtClean="0">
                <a:solidFill>
                  <a:schemeClr val="bg1"/>
                </a:solidFill>
              </a:rPr>
              <a:t>Geislerová</a:t>
            </a:r>
            <a:r>
              <a:rPr lang="cs-CZ" sz="2400" b="1" i="1" u="sng" dirty="0" smtClean="0">
                <a:solidFill>
                  <a:schemeClr val="bg1"/>
                </a:solidFill>
              </a:rPr>
              <a:t>- </a:t>
            </a:r>
            <a:r>
              <a:rPr lang="cs-CZ" sz="2000" dirty="0" smtClean="0">
                <a:solidFill>
                  <a:schemeClr val="bg1"/>
                </a:solidFill>
              </a:rPr>
              <a:t>návrhářky a spisovatelky, které se staly tváří letošního Projektu </a:t>
            </a:r>
            <a:r>
              <a:rPr lang="cs-CZ" sz="2000" dirty="0">
                <a:solidFill>
                  <a:schemeClr val="bg1"/>
                </a:solidFill>
              </a:rPr>
              <a:t>LIFE IS </a:t>
            </a:r>
            <a:r>
              <a:rPr lang="cs-CZ" sz="2000" dirty="0" smtClean="0">
                <a:solidFill>
                  <a:schemeClr val="bg1"/>
                </a:solidFill>
              </a:rPr>
              <a:t>FASHION (</a:t>
            </a:r>
            <a:r>
              <a:rPr lang="cs-CZ" sz="2000" dirty="0" err="1" smtClean="0">
                <a:solidFill>
                  <a:schemeClr val="bg1"/>
                </a:solidFill>
              </a:rPr>
              <a:t>Instagram</a:t>
            </a:r>
            <a:r>
              <a:rPr lang="cs-CZ" sz="2000" dirty="0" smtClean="0">
                <a:solidFill>
                  <a:schemeClr val="bg1"/>
                </a:solidFill>
              </a:rPr>
              <a:t>: @</a:t>
            </a:r>
            <a:r>
              <a:rPr lang="cs-CZ" sz="2000" dirty="0" err="1" smtClean="0">
                <a:solidFill>
                  <a:schemeClr val="bg1"/>
                </a:solidFill>
              </a:rPr>
              <a:t>esterajosefina</a:t>
            </a:r>
            <a:r>
              <a:rPr lang="cs-CZ" sz="2000" dirty="0" smtClean="0">
                <a:solidFill>
                  <a:schemeClr val="bg1"/>
                </a:solidFill>
              </a:rPr>
              <a:t>)</a:t>
            </a: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Lidé s Velkým L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ucitel\AppData\Local\Microsoft\Windows\Temporary Internet Files\Content.IE5\C5WX7ATV\silhouette-3196354_640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26726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439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132</TotalTime>
  <Words>445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Constantia</vt:lpstr>
      <vt:lpstr>Wingdings</vt:lpstr>
      <vt:lpstr>Wingdings 2</vt:lpstr>
      <vt:lpstr>Papír</vt:lpstr>
      <vt:lpstr>Jak vnímat módu udržitelně</vt:lpstr>
      <vt:lpstr>Dobrý den, moje jméno je Adéla Vaňková a jsem studentka Přírodovědné fakulty v Ostravě, oboru Ekologie a ochrana přírody. Tato prezentace byla vytvořena, abych vás informovala o vlivu módního průmyslu na přírodu. Pohodlně se usaďte a začínáme… </vt:lpstr>
      <vt:lpstr>OBSAH</vt:lpstr>
      <vt:lpstr>Fast fashion jako ekologické zlo</vt:lpstr>
      <vt:lpstr>Když se řekne Slow fashion</vt:lpstr>
      <vt:lpstr>Kde sehnat Udržitelnou módu?</vt:lpstr>
      <vt:lpstr>Smart Fashion</vt:lpstr>
      <vt:lpstr>Dokumenty  a  videa</vt:lpstr>
      <vt:lpstr>Lidé s Velkým L</vt:lpstr>
      <vt:lpstr>Konec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vnímat módu udržitelně</dc:title>
  <dc:creator>Ucitel</dc:creator>
  <cp:lastModifiedBy>Kristina Musilová</cp:lastModifiedBy>
  <cp:revision>14</cp:revision>
  <dcterms:created xsi:type="dcterms:W3CDTF">2019-05-10T08:49:35Z</dcterms:created>
  <dcterms:modified xsi:type="dcterms:W3CDTF">2019-05-26T16:22:12Z</dcterms:modified>
</cp:coreProperties>
</file>