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7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5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291" r:id="rId30"/>
    <p:sldId id="292" r:id="rId31"/>
    <p:sldId id="293" r:id="rId32"/>
    <p:sldId id="294" r:id="rId33"/>
    <p:sldId id="295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5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F2F107-E0A9-7CB9-3312-BD057560DD89}" v="315" dt="2020-08-20T13:08:40.392"/>
    <p1510:client id="{88C5ACF2-C304-40D5-86EB-C07841B7F43C}" v="154" dt="2020-08-20T12:37:48.780"/>
    <p1510:client id="{8AFC06E2-65BF-A42F-EE49-25CC4146C2E8}" v="9" dt="2020-08-21T15:25:14.0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2" d="100"/>
        <a:sy n="192" d="100"/>
      </p:scale>
      <p:origin x="0" y="0"/>
    </p:cViewPr>
  </p:sorter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slide" Target="slides/slide25.xml" Id="rId26" /><Relationship Type="http://schemas.openxmlformats.org/officeDocument/2006/relationships/slide" Target="slides/slide38.xml" Id="rId39" /><Relationship Type="http://schemas.openxmlformats.org/officeDocument/2006/relationships/slide" Target="slides/slide20.xml" Id="rId21" /><Relationship Type="http://schemas.openxmlformats.org/officeDocument/2006/relationships/slide" Target="slides/slide33.xml" Id="rId34" /><Relationship Type="http://schemas.openxmlformats.org/officeDocument/2006/relationships/slide" Target="slides/slide41.xml" Id="rId42" /><Relationship Type="http://schemas.openxmlformats.org/officeDocument/2006/relationships/slide" Target="slides/slide46.xml" Id="rId47" /><Relationship Type="http://schemas.openxmlformats.org/officeDocument/2006/relationships/slide" Target="slides/slide49.xml" Id="rId50" /><Relationship Type="http://schemas.openxmlformats.org/officeDocument/2006/relationships/slide" Target="slides/slide54.xml" Id="rId55" /><Relationship Type="http://schemas.microsoft.com/office/2015/10/relationships/revisionInfo" Target="revisionInfo.xml" Id="rId63" /><Relationship Type="http://schemas.openxmlformats.org/officeDocument/2006/relationships/slide" Target="slides/slide6.xml" Id="rId7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28.xml" Id="rId29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slide" Target="slides/slide31.xml" Id="rId32" /><Relationship Type="http://schemas.openxmlformats.org/officeDocument/2006/relationships/slide" Target="slides/slide36.xml" Id="rId37" /><Relationship Type="http://schemas.openxmlformats.org/officeDocument/2006/relationships/slide" Target="slides/slide39.xml" Id="rId40" /><Relationship Type="http://schemas.openxmlformats.org/officeDocument/2006/relationships/slide" Target="slides/slide44.xml" Id="rId45" /><Relationship Type="http://schemas.openxmlformats.org/officeDocument/2006/relationships/slide" Target="slides/slide52.xml" Id="rId53" /><Relationship Type="http://schemas.openxmlformats.org/officeDocument/2006/relationships/presProps" Target="presProps.xml" Id="rId58" /><Relationship Type="http://schemas.openxmlformats.org/officeDocument/2006/relationships/slide" Target="slides/slide4.xml" Id="rId5" /><Relationship Type="http://schemas.openxmlformats.org/officeDocument/2006/relationships/tableStyles" Target="tableStyles.xml" Id="rId61" /><Relationship Type="http://schemas.openxmlformats.org/officeDocument/2006/relationships/slide" Target="slides/slide18.xml" Id="rId1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slide" Target="slides/slide26.xml" Id="rId27" /><Relationship Type="http://schemas.openxmlformats.org/officeDocument/2006/relationships/slide" Target="slides/slide29.xml" Id="rId30" /><Relationship Type="http://schemas.openxmlformats.org/officeDocument/2006/relationships/slide" Target="slides/slide34.xml" Id="rId35" /><Relationship Type="http://schemas.openxmlformats.org/officeDocument/2006/relationships/slide" Target="slides/slide42.xml" Id="rId43" /><Relationship Type="http://schemas.openxmlformats.org/officeDocument/2006/relationships/slide" Target="slides/slide47.xml" Id="rId48" /><Relationship Type="http://schemas.openxmlformats.org/officeDocument/2006/relationships/slide" Target="slides/slide55.xml" Id="rId56" /><Relationship Type="http://schemas.openxmlformats.org/officeDocument/2006/relationships/slide" Target="slides/slide7.xml" Id="rId8" /><Relationship Type="http://schemas.openxmlformats.org/officeDocument/2006/relationships/slide" Target="slides/slide50.xml" Id="rId51" /><Relationship Type="http://schemas.openxmlformats.org/officeDocument/2006/relationships/slide" Target="slides/slide2.xml" Id="rId3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openxmlformats.org/officeDocument/2006/relationships/slide" Target="slides/slide32.xml" Id="rId33" /><Relationship Type="http://schemas.openxmlformats.org/officeDocument/2006/relationships/slide" Target="slides/slide37.xml" Id="rId38" /><Relationship Type="http://schemas.openxmlformats.org/officeDocument/2006/relationships/slide" Target="slides/slide45.xml" Id="rId46" /><Relationship Type="http://schemas.openxmlformats.org/officeDocument/2006/relationships/viewProps" Target="viewProps.xml" Id="rId59" /><Relationship Type="http://schemas.openxmlformats.org/officeDocument/2006/relationships/slide" Target="slides/slide19.xml" Id="rId20" /><Relationship Type="http://schemas.openxmlformats.org/officeDocument/2006/relationships/slide" Target="slides/slide40.xml" Id="rId41" /><Relationship Type="http://schemas.openxmlformats.org/officeDocument/2006/relationships/slide" Target="slides/slide53.xml" Id="rId54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slide" Target="slides/slide27.xml" Id="rId28" /><Relationship Type="http://schemas.openxmlformats.org/officeDocument/2006/relationships/slide" Target="slides/slide35.xml" Id="rId36" /><Relationship Type="http://schemas.openxmlformats.org/officeDocument/2006/relationships/slide" Target="slides/slide48.xml" Id="rId49" /><Relationship Type="http://schemas.openxmlformats.org/officeDocument/2006/relationships/notesMaster" Target="notesMasters/notesMaster1.xml" Id="rId57" /><Relationship Type="http://schemas.openxmlformats.org/officeDocument/2006/relationships/slide" Target="slides/slide9.xml" Id="rId10" /><Relationship Type="http://schemas.openxmlformats.org/officeDocument/2006/relationships/slide" Target="slides/slide30.xml" Id="rId31" /><Relationship Type="http://schemas.openxmlformats.org/officeDocument/2006/relationships/slide" Target="slides/slide43.xml" Id="rId44" /><Relationship Type="http://schemas.openxmlformats.org/officeDocument/2006/relationships/slide" Target="slides/slide51.xml" Id="rId52" /><Relationship Type="http://schemas.openxmlformats.org/officeDocument/2006/relationships/theme" Target="theme/theme1.xml" Id="rId60" /><Relationship Type="http://schemas.openxmlformats.org/officeDocument/2006/relationships/slide" Target="slides/slide3.xml" Id="rId4" /><Relationship Type="http://schemas.openxmlformats.org/officeDocument/2006/relationships/slide" Target="slides/slide8.xml" Id="rId9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8ACC6-C776-4670-B2DE-A08554B10898}" type="datetimeFigureOut">
              <a:rPr lang="cs-CZ" smtClean="0"/>
              <a:t>21.08.2020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0C29F-683D-4D93-B269-BEBA173140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416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8A76-8AD6-4F7C-BDD5-E24B9477EF04}" type="datetime1">
              <a:rPr lang="cs-CZ" smtClean="0"/>
              <a:t>21.08.2020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3BB1-2864-4B96-8BB1-7205B68D9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25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FF5F-76BA-4479-84F4-EAA377F37639}" type="datetime1">
              <a:rPr lang="cs-CZ" smtClean="0"/>
              <a:t>21.08.2020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3BB1-2864-4B96-8BB1-7205B68D9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1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1D85-B38F-40D7-8E87-898F5A8EB51E}" type="datetime1">
              <a:rPr lang="cs-CZ" smtClean="0"/>
              <a:t>21.08.2020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3BB1-2864-4B96-8BB1-7205B68D9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59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27C6E-1711-4D7E-9ACD-6C80141131FF}" type="datetime1">
              <a:rPr lang="cs-CZ" smtClean="0"/>
              <a:t>21.08.2020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3BB1-2864-4B96-8BB1-7205B68D9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41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A5C6-8E1B-429A-A2D9-E0A9CE179C81}" type="datetime1">
              <a:rPr lang="cs-CZ" smtClean="0"/>
              <a:t>21.08.2020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3BB1-2864-4B96-8BB1-7205B68D9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16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F8B1-996D-49BB-A705-08C764ACE043}" type="datetime1">
              <a:rPr lang="cs-CZ" smtClean="0"/>
              <a:t>21.08.2020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3BB1-2864-4B96-8BB1-7205B68D9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4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9A472-6B9C-4843-B832-944EA392178B}" type="datetime1">
              <a:rPr lang="cs-CZ" smtClean="0"/>
              <a:t>21.08.2020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3BB1-2864-4B96-8BB1-7205B68D9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3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3877-E14C-4437-8798-BC1FBED88909}" type="datetime1">
              <a:rPr lang="cs-CZ" smtClean="0"/>
              <a:t>21.08.2020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3BB1-2864-4B96-8BB1-7205B68D9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0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8AE9-DC7B-439B-985A-B212B1C4F8BC}" type="datetime1">
              <a:rPr lang="cs-CZ" smtClean="0"/>
              <a:t>21.08.2020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3BB1-2864-4B96-8BB1-7205B68D9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48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BE8DE-F7BE-493D-AF08-EFD09C2C58B5}" type="datetime1">
              <a:rPr lang="cs-CZ" smtClean="0"/>
              <a:t>21.08.2020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3BB1-2864-4B96-8BB1-7205B68D9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75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CD28-34EF-4E6B-8400-DAA202E974B2}" type="datetime1">
              <a:rPr lang="cs-CZ" smtClean="0"/>
              <a:t>21.08.2020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3BB1-2864-4B96-8BB1-7205B68D9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0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2D159-3072-401B-91D8-2E68DA7FAE0C}" type="datetime1">
              <a:rPr lang="cs-CZ" smtClean="0"/>
              <a:t>21.08.2020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3BB1-2864-4B96-8BB1-7205B68D99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98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/>
        </p:nvSpPr>
        <p:spPr>
          <a:xfrm>
            <a:off x="286038" y="6174815"/>
            <a:ext cx="3909497" cy="3570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cs-CZ" sz="3600" dirty="0"/>
              <a:t>- přírodní zahrada</a:t>
            </a:r>
            <a:endParaRPr lang="en-US" altLang="ko-KR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6038" y="5092131"/>
            <a:ext cx="8261689" cy="10386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400" b="1" dirty="0"/>
              <a:t>Učebna pod širým nebem -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7495585" y="327043"/>
            <a:ext cx="1255308" cy="493353"/>
          </a:xfrm>
          <a:prstGeom prst="round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100" dirty="0"/>
              <a:t>Číslo projektu:</a:t>
            </a:r>
          </a:p>
          <a:p>
            <a:pPr algn="ctr"/>
            <a:r>
              <a:rPr lang="cs-CZ" sz="1100" dirty="0"/>
              <a:t>04851862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132" y="5967267"/>
            <a:ext cx="2135865" cy="76207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599" y="155465"/>
            <a:ext cx="796984" cy="92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186488" cy="4400550"/>
            <a:chOff x="1971675" y="685800"/>
            <a:chExt cx="8248650" cy="5867400"/>
          </a:xfrm>
        </p:grpSpPr>
        <p:pic>
          <p:nvPicPr>
            <p:cNvPr id="2" name="Obrázek 1" descr="2.3. Výukové tabul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Výukové tabule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8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186488" cy="4400550"/>
            <a:chOff x="1971675" y="685800"/>
            <a:chExt cx="8248650" cy="5867400"/>
          </a:xfrm>
        </p:grpSpPr>
        <p:pic>
          <p:nvPicPr>
            <p:cNvPr id="2" name="Obrázek 1" descr="2.4. Pohled na vyvýšené záhony a altán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Pohled na vyvýšené záhony a altán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5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3202782" y="1371600"/>
            <a:ext cx="2935618" cy="4400550"/>
            <a:chOff x="4270375" y="685800"/>
            <a:chExt cx="3649663" cy="5867400"/>
          </a:xfrm>
        </p:grpSpPr>
        <p:pic>
          <p:nvPicPr>
            <p:cNvPr id="2" name="Obrázek 1" descr="3. Meteorologická budka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375" y="685800"/>
              <a:ext cx="3649663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4270375" y="6210300"/>
              <a:ext cx="36496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Meteorologická budka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6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315789" y="1371600"/>
            <a:ext cx="6351836" cy="4457227"/>
            <a:chOff x="1968500" y="685800"/>
            <a:chExt cx="8255000" cy="5867400"/>
          </a:xfrm>
        </p:grpSpPr>
        <p:pic>
          <p:nvPicPr>
            <p:cNvPr id="2" name="Obrázek 1" descr="3.2. Meteorologická budka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500" y="685800"/>
              <a:ext cx="82550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68500" y="6210300"/>
              <a:ext cx="82550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Meteorologická budka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27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186488" cy="4400550"/>
            <a:chOff x="1971675" y="685800"/>
            <a:chExt cx="8248650" cy="5867400"/>
          </a:xfrm>
        </p:grpSpPr>
        <p:pic>
          <p:nvPicPr>
            <p:cNvPr id="2" name="Obrázek 1" descr="4. Pěstební políčka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Pěstební políčka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08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3543300" y="1371600"/>
            <a:ext cx="2057400" cy="4400550"/>
            <a:chOff x="4724400" y="685800"/>
            <a:chExt cx="2743200" cy="5867400"/>
          </a:xfrm>
        </p:grpSpPr>
        <p:pic>
          <p:nvPicPr>
            <p:cNvPr id="2" name="Obrázek 1" descr="4.2. Pěstební políčka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685800"/>
              <a:ext cx="2743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4724400" y="6210300"/>
              <a:ext cx="2743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Pěstební políčka údržba</a:t>
              </a:r>
            </a:p>
          </p:txBody>
        </p:sp>
      </p:grpSp>
      <p:grpSp>
        <p:nvGrpSpPr>
          <p:cNvPr id="5" name="Skupina 4"/>
          <p:cNvGrpSpPr>
            <a:grpSpLocks noGrp="1" noUngrp="1" noChangeAspect="1"/>
          </p:cNvGrpSpPr>
          <p:nvPr/>
        </p:nvGrpSpPr>
        <p:grpSpPr>
          <a:xfrm>
            <a:off x="6071431" y="1371600"/>
            <a:ext cx="2057400" cy="4400550"/>
            <a:chOff x="4724400" y="685800"/>
            <a:chExt cx="2743200" cy="5867400"/>
          </a:xfrm>
        </p:grpSpPr>
        <p:pic>
          <p:nvPicPr>
            <p:cNvPr id="6" name="Obrázek 5" descr="4.4, Pěstební políčka údržba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685800"/>
              <a:ext cx="2743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Obdélník 6"/>
            <p:cNvSpPr/>
            <p:nvPr/>
          </p:nvSpPr>
          <p:spPr>
            <a:xfrm>
              <a:off x="4724400" y="6210300"/>
              <a:ext cx="2743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rmAutofit fontScale="70000" lnSpcReduction="20000"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8" name="Skupina 7"/>
          <p:cNvGrpSpPr>
            <a:grpSpLocks noGrp="1" noUngrp="1" noChangeAspect="1"/>
          </p:cNvGrpSpPr>
          <p:nvPr/>
        </p:nvGrpSpPr>
        <p:grpSpPr>
          <a:xfrm>
            <a:off x="1015169" y="1371600"/>
            <a:ext cx="2057400" cy="4400550"/>
            <a:chOff x="4724400" y="685800"/>
            <a:chExt cx="2743200" cy="5867400"/>
          </a:xfrm>
        </p:grpSpPr>
        <p:pic>
          <p:nvPicPr>
            <p:cNvPr id="9" name="Obrázek 8" descr="4.3. Pěstební políčka"/>
            <p:cNvPicPr>
              <a:picLocks noRot="1" noChangeAspect="1" noMove="1" noResize="1"/>
            </p:cNvPicPr>
            <p:nvPr isPhoto="1"/>
          </p:nvPicPr>
          <p:blipFill>
            <a:blip r:embed="rId4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685800"/>
              <a:ext cx="2743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Obdélník 9"/>
            <p:cNvSpPr/>
            <p:nvPr/>
          </p:nvSpPr>
          <p:spPr>
            <a:xfrm>
              <a:off x="4724400" y="6210300"/>
              <a:ext cx="2743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rmAutofit fontScale="70000" lnSpcReduction="20000"/>
            </a:bodyPr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92067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564356" y="952065"/>
            <a:ext cx="6186488" cy="4400550"/>
            <a:chOff x="1971675" y="685800"/>
            <a:chExt cx="8248650" cy="5867400"/>
          </a:xfrm>
        </p:grpSpPr>
        <p:pic>
          <p:nvPicPr>
            <p:cNvPr id="2" name="Obrázek 1" descr="5. Skleník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Skleníky</a:t>
              </a:r>
              <a:endParaRPr lang="cs-CZ" sz="1400" b="1">
                <a:cs typeface="Calibri"/>
              </a:endParaRPr>
            </a:p>
          </p:txBody>
        </p:sp>
      </p:grpSp>
      <p:grpSp>
        <p:nvGrpSpPr>
          <p:cNvPr id="5" name="Skupina 4"/>
          <p:cNvGrpSpPr>
            <a:grpSpLocks noGrp="1" noUngrp="1" noChangeAspect="1"/>
          </p:cNvGrpSpPr>
          <p:nvPr/>
        </p:nvGrpSpPr>
        <p:grpSpPr>
          <a:xfrm>
            <a:off x="5826095" y="1518673"/>
            <a:ext cx="2675749" cy="5087227"/>
            <a:chOff x="4552950" y="685800"/>
            <a:chExt cx="3086100" cy="5867400"/>
          </a:xfrm>
        </p:grpSpPr>
        <p:pic>
          <p:nvPicPr>
            <p:cNvPr id="6" name="Obrázek 5" descr="5.2. Skleníky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950" y="685800"/>
              <a:ext cx="30861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Obdélník 6"/>
            <p:cNvSpPr/>
            <p:nvPr/>
          </p:nvSpPr>
          <p:spPr>
            <a:xfrm>
              <a:off x="4552950" y="6210300"/>
              <a:ext cx="30861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Práce ve skleníku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3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966372" y="1371600"/>
            <a:ext cx="2104631" cy="4400550"/>
            <a:chOff x="4724400" y="685800"/>
            <a:chExt cx="2743200" cy="5867400"/>
          </a:xfrm>
        </p:grpSpPr>
        <p:pic>
          <p:nvPicPr>
            <p:cNvPr id="2" name="Obrázek 1" descr="6. Drobné ovoc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685800"/>
              <a:ext cx="2743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4724400" y="6210300"/>
              <a:ext cx="2743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Drobné ovoce</a:t>
              </a:r>
              <a:endParaRPr lang="cs-CZ" sz="1400" b="1">
                <a:cs typeface="Calibri"/>
              </a:endParaRPr>
            </a:p>
          </p:txBody>
        </p:sp>
      </p:grpSp>
      <p:grpSp>
        <p:nvGrpSpPr>
          <p:cNvPr id="5" name="Skupina 4"/>
          <p:cNvGrpSpPr>
            <a:grpSpLocks noGrp="1" noUngrp="1" noChangeAspect="1"/>
          </p:cNvGrpSpPr>
          <p:nvPr/>
        </p:nvGrpSpPr>
        <p:grpSpPr>
          <a:xfrm>
            <a:off x="4969023" y="1371600"/>
            <a:ext cx="2104631" cy="4400550"/>
            <a:chOff x="4724400" y="685800"/>
            <a:chExt cx="2743200" cy="5867400"/>
          </a:xfrm>
        </p:grpSpPr>
        <p:pic>
          <p:nvPicPr>
            <p:cNvPr id="6" name="Obrázek 5" descr="6.2. Drobné ovoce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685800"/>
              <a:ext cx="2743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Obdélník 6"/>
            <p:cNvSpPr/>
            <p:nvPr/>
          </p:nvSpPr>
          <p:spPr>
            <a:xfrm>
              <a:off x="4724400" y="6210300"/>
              <a:ext cx="2743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>
                  <a:cs typeface="Calibri"/>
                </a:rPr>
                <a:t>Keříčky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72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595438" y="1371600"/>
            <a:ext cx="6038141" cy="4495012"/>
            <a:chOff x="2127250" y="685800"/>
            <a:chExt cx="7937500" cy="5867400"/>
          </a:xfrm>
        </p:grpSpPr>
        <p:pic>
          <p:nvPicPr>
            <p:cNvPr id="2" name="Obrázek 1" descr="7. Kompostér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7250" y="685800"/>
              <a:ext cx="79375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2127250" y="6210300"/>
              <a:ext cx="79375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Kompostéry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59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233719" cy="4476120"/>
            <a:chOff x="1971675" y="685800"/>
            <a:chExt cx="8248650" cy="5867400"/>
          </a:xfrm>
        </p:grpSpPr>
        <p:pic>
          <p:nvPicPr>
            <p:cNvPr id="2" name="Obrázek 1" descr="8. Ovocný sad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Ovocný sad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8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128001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직사각형 6">
            <a:extLst>
              <a:ext uri="{FF2B5EF4-FFF2-40B4-BE49-F238E27FC236}">
                <a16:creationId xmlns:a16="http://schemas.microsoft.com/office/drawing/2014/main" id="{21810460-D7B4-4159-9911-05E261AF6B98}"/>
              </a:ext>
            </a:extLst>
          </p:cNvPr>
          <p:cNvSpPr/>
          <p:nvPr/>
        </p:nvSpPr>
        <p:spPr>
          <a:xfrm>
            <a:off x="1307133" y="1160957"/>
            <a:ext cx="4396804" cy="720638"/>
          </a:xfrm>
          <a:prstGeom prst="rect">
            <a:avLst/>
          </a:prstGeom>
          <a:noFill/>
        </p:spPr>
        <p:txBody>
          <a:bodyPr lIns="0" anchor="ctr"/>
          <a:lstStyle/>
          <a:p>
            <a:endParaRPr lang="en-US" altLang="ko-KR" sz="40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2A3F40D-0A66-444B-892B-364153B8BC28}"/>
              </a:ext>
            </a:extLst>
          </p:cNvPr>
          <p:cNvSpPr txBox="1"/>
          <p:nvPr/>
        </p:nvSpPr>
        <p:spPr>
          <a:xfrm>
            <a:off x="647344" y="1675096"/>
            <a:ext cx="7849313" cy="4699159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cs-CZ"/>
            </a:defPPr>
            <a:lvl1pPr algn="ctr">
              <a:defRPr sz="2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just"/>
            <a:r>
              <a:rPr lang="cs-CZ" sz="1800" dirty="0"/>
              <a:t>Na Základní škole Boženy Němcové v Opavě v rámci projektu</a:t>
            </a:r>
            <a:r>
              <a:rPr lang="cs-CZ" sz="1800" b="1" dirty="0"/>
              <a:t> Učebna pod širým nebem – přírodní zahrada</a:t>
            </a:r>
            <a:r>
              <a:rPr lang="cs-CZ" sz="1800" dirty="0"/>
              <a:t> od 1. 9. 2018 do 31. 8. 2020 doslova vyrostla překrásná přírodní „učebna“ s možností pěstování, pozorování, výuky i volnočasového využití. Na místě původní zahrady byl založen nový ovocný sad, vysázeny květnaté a jedlé záhony a pěstební políčka. Bylo založeno broukoviště a motýlí záhony a k pozorování bude sloužit žákům také meteorologická budka a květnatá louka. V rámci předmětu Člověk a svět práce budou žáci pěstovat zeleninu také v nových sklenících a učit se využívat bylinky, které jsou vysazeny v nádherných vyvýšených záhonech. Venkovní výuce poslouží také altán s posezením a venkovní tabule. Součástí přírodní zahrady jsou rovněž kompostéry, ohniště a k zalévání slouží zachycená dešťová voda. Stará zděná budova, sloužící jako sklad nářadí a vnitřní učebna, byla opravena a dostala novou fasádu. Na tento projekt škola získala dotaci 258 114,- Kč od Státního fondu životního prostředí a s vlastní finanční spoluúčastí tak vytvořila překrásné místo k výuce ve městě a přesto v přírodě. </a:t>
            </a:r>
            <a:endParaRPr lang="en-US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617252" y="922947"/>
            <a:ext cx="3909497" cy="162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cs-CZ" sz="2800" dirty="0"/>
              <a:t>- přírodní zahrada</a:t>
            </a:r>
            <a:endParaRPr lang="en-US" altLang="ko-KR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1156" y="34800"/>
            <a:ext cx="8261689" cy="7243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/>
              <a:t>Učebna pod širým nebem -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3BB1-2864-4B96-8BB1-7205B68D998A}" type="slidenum">
              <a:rPr lang="cs-CZ" smtClean="0"/>
              <a:t>2</a:t>
            </a:fld>
            <a:endParaRPr lang="cs-CZ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280011"/>
            <a:ext cx="47343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-8546" y="1280011"/>
            <a:ext cx="9152546" cy="1040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0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243165" cy="4495012"/>
            <a:chOff x="1971675" y="685800"/>
            <a:chExt cx="8248650" cy="5867400"/>
          </a:xfrm>
        </p:grpSpPr>
        <p:pic>
          <p:nvPicPr>
            <p:cNvPr id="2" name="Obrázek 1" descr="9. Květnatá louka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Květnatá louka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853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514350" y="1400175"/>
            <a:ext cx="8115300" cy="4343400"/>
            <a:chOff x="685800" y="723900"/>
            <a:chExt cx="10820400" cy="5791200"/>
          </a:xfrm>
        </p:grpSpPr>
        <p:pic>
          <p:nvPicPr>
            <p:cNvPr id="2" name="Obrázek 1" descr="9.2. Posekaná květnatá louka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723900"/>
              <a:ext cx="10820400" cy="5410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685800" y="61722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Posekaná květnatá louka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24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2897025" y="1371600"/>
            <a:ext cx="3539336" cy="4860102"/>
            <a:chOff x="3862699" y="685800"/>
            <a:chExt cx="4341264" cy="6215641"/>
          </a:xfrm>
        </p:grpSpPr>
        <p:pic>
          <p:nvPicPr>
            <p:cNvPr id="2" name="Obrázek 1" descr="93KVTN~1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685800"/>
              <a:ext cx="2743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3862699" y="6210300"/>
              <a:ext cx="4341264" cy="691141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Květnatá louka po odkvetení, posekání, usušení a shrabání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5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243165" cy="4495012"/>
            <a:chOff x="1971675" y="685800"/>
            <a:chExt cx="8248650" cy="5867400"/>
          </a:xfrm>
        </p:grpSpPr>
        <p:pic>
          <p:nvPicPr>
            <p:cNvPr id="2" name="Obrázek 1" descr="10. Ohniště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Ohniště</a:t>
              </a:r>
              <a:endParaRPr lang="cs-CZ" sz="1400" b="1" dirty="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6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271504" cy="4457227"/>
            <a:chOff x="1971675" y="685800"/>
            <a:chExt cx="8248650" cy="5867400"/>
          </a:xfrm>
        </p:grpSpPr>
        <p:pic>
          <p:nvPicPr>
            <p:cNvPr id="2" name="Obrázek 1" descr="11. Jedlý i kvetoucí záhon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Jedlý i kvetoucí záhon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0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82329" y="1371600"/>
            <a:ext cx="6178153" cy="4400550"/>
            <a:chOff x="1976438" y="685800"/>
            <a:chExt cx="8237537" cy="5867400"/>
          </a:xfrm>
        </p:grpSpPr>
        <p:pic>
          <p:nvPicPr>
            <p:cNvPr id="2" name="Obrázek 1" descr="11.2. Jedlý i kvetoucí záhon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6438" y="685800"/>
              <a:ext cx="8237537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6438" y="6210300"/>
              <a:ext cx="82375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Jedlý i kvetoucí záhon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235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514350" y="1400175"/>
            <a:ext cx="8115300" cy="4343400"/>
            <a:chOff x="685800" y="723900"/>
            <a:chExt cx="10820400" cy="5791200"/>
          </a:xfrm>
        </p:grpSpPr>
        <p:pic>
          <p:nvPicPr>
            <p:cNvPr id="2" name="Obrázek 1" descr="11.3. Kvetoucí záhony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723900"/>
              <a:ext cx="10820400" cy="5410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685800" y="61722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Kvetoucí záhony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19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514350" y="1400175"/>
            <a:ext cx="8115300" cy="4343400"/>
            <a:chOff x="685800" y="723900"/>
            <a:chExt cx="10820400" cy="5791200"/>
          </a:xfrm>
        </p:grpSpPr>
        <p:pic>
          <p:nvPicPr>
            <p:cNvPr id="2" name="Obrázek 1" descr="11.4. Motýlí keře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723900"/>
              <a:ext cx="10820400" cy="5410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685800" y="61722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Motýlí keře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03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262058" cy="4495012"/>
            <a:chOff x="1971675" y="685800"/>
            <a:chExt cx="8248650" cy="5867400"/>
          </a:xfrm>
        </p:grpSpPr>
        <p:pic>
          <p:nvPicPr>
            <p:cNvPr id="2" name="Obrázek 1" descr="12. Broukoviště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Broukoviště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75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3202782" y="1371600"/>
            <a:ext cx="3096205" cy="4646153"/>
            <a:chOff x="4270375" y="685800"/>
            <a:chExt cx="3649663" cy="5867400"/>
          </a:xfrm>
        </p:grpSpPr>
        <p:pic>
          <p:nvPicPr>
            <p:cNvPr id="2" name="Obrázek 1" descr="12.2. Broukoviště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375" y="685800"/>
              <a:ext cx="3649663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4270375" y="6210300"/>
              <a:ext cx="36496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Broukoviště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8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078766"/>
            <a:ext cx="6224273" cy="4693384"/>
            <a:chOff x="1971675" y="685800"/>
            <a:chExt cx="8248650" cy="5867400"/>
          </a:xfrm>
        </p:grpSpPr>
        <p:pic>
          <p:nvPicPr>
            <p:cNvPr id="2" name="Obrázek 1" descr="1. Vyvýšené záhon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Vyvýšené záhony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3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233719" cy="4570583"/>
            <a:chOff x="1971675" y="685800"/>
            <a:chExt cx="8248650" cy="5867400"/>
          </a:xfrm>
        </p:grpSpPr>
        <p:pic>
          <p:nvPicPr>
            <p:cNvPr id="2" name="Obrázek 1" descr="12.3. Paní architektka při závěrečné práci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Paní architektka při závěrečné práci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95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3202782" y="1371600"/>
            <a:ext cx="2737247" cy="4400550"/>
            <a:chOff x="4270375" y="685800"/>
            <a:chExt cx="3649663" cy="5867400"/>
          </a:xfrm>
        </p:grpSpPr>
        <p:pic>
          <p:nvPicPr>
            <p:cNvPr id="2" name="Obrázek 1" descr="13. Zavlažování dešťovou vodou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375" y="685800"/>
              <a:ext cx="3649663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4270375" y="6210300"/>
              <a:ext cx="36496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Zavlažování dešťovou vodou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28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280950" cy="4504459"/>
            <a:chOff x="1971675" y="685800"/>
            <a:chExt cx="8248650" cy="5867400"/>
          </a:xfrm>
        </p:grpSpPr>
        <p:pic>
          <p:nvPicPr>
            <p:cNvPr id="2" name="Obrázek 1" descr="14. Cenné rady, jak sledovat růst rostlinek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pl-PL" sz="1400" b="1" dirty="0"/>
                <a:t>Cenné rady, jak sledovat růst rostlinek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4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514350" y="1707824"/>
            <a:ext cx="8115300" cy="4343400"/>
            <a:chOff x="685800" y="723900"/>
            <a:chExt cx="10820400" cy="5791200"/>
          </a:xfrm>
        </p:grpSpPr>
        <p:pic>
          <p:nvPicPr>
            <p:cNvPr id="2" name="Obrázek 1" descr="15. Pravidelná údržba travnatých ploch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723900"/>
              <a:ext cx="10820400" cy="5410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685800" y="61722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Pravidelná údržba travnatých ploch</a:t>
              </a:r>
              <a:endParaRPr lang="cs-CZ" sz="1400" b="1">
                <a:cs typeface="Calibri"/>
              </a:endParaRPr>
            </a:p>
          </p:txBody>
        </p:sp>
      </p:grpSp>
      <p:grpSp>
        <p:nvGrpSpPr>
          <p:cNvPr id="5" name="Skupina 4"/>
          <p:cNvGrpSpPr>
            <a:grpSpLocks noGrp="1" noUngrp="1" noChangeAspect="1"/>
          </p:cNvGrpSpPr>
          <p:nvPr/>
        </p:nvGrpSpPr>
        <p:grpSpPr>
          <a:xfrm>
            <a:off x="5910485" y="585387"/>
            <a:ext cx="2227433" cy="4476120"/>
            <a:chOff x="4724400" y="685800"/>
            <a:chExt cx="2743200" cy="5867400"/>
          </a:xfrm>
        </p:grpSpPr>
        <p:pic>
          <p:nvPicPr>
            <p:cNvPr id="6" name="Obrázek 5" descr="15.2. Letní pravidelná údržba"/>
            <p:cNvPicPr>
              <a:picLocks noRot="1" noChangeAspect="1" noMove="1" noResize="1"/>
            </p:cNvPicPr>
            <p:nvPr isPhoto="1"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685800"/>
              <a:ext cx="2743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Obdélník 6"/>
            <p:cNvSpPr/>
            <p:nvPr/>
          </p:nvSpPr>
          <p:spPr>
            <a:xfrm>
              <a:off x="4724400" y="6210300"/>
              <a:ext cx="2743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>
                  <a:solidFill>
                    <a:schemeClr val="bg1"/>
                  </a:solidFill>
                </a:rPr>
                <a:t>Letní pravidelná údržba</a:t>
              </a:r>
              <a:endParaRPr lang="cs-CZ" sz="1400" b="1">
                <a:solidFill>
                  <a:schemeClr val="bg1"/>
                </a:solidFill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14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828800" y="1371600"/>
            <a:ext cx="5665879" cy="4570583"/>
            <a:chOff x="2438400" y="685800"/>
            <a:chExt cx="7315200" cy="5867400"/>
          </a:xfrm>
        </p:grpSpPr>
        <p:pic>
          <p:nvPicPr>
            <p:cNvPr id="2" name="Obrázek 1" descr="16. Corona tým - jarní práce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pt-BR" sz="1400" b="1" dirty="0"/>
                <a:t>Corona tým - jarní práce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50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514350" y="1400175"/>
            <a:ext cx="8115300" cy="4343400"/>
            <a:chOff x="685800" y="723900"/>
            <a:chExt cx="10820400" cy="5791200"/>
          </a:xfrm>
        </p:grpSpPr>
        <p:pic>
          <p:nvPicPr>
            <p:cNvPr id="2" name="Obrázek 1" descr="16.2. Corona tým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723900"/>
              <a:ext cx="10820400" cy="5410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685800" y="61722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 err="1"/>
                <a:t>Corona</a:t>
              </a:r>
              <a:r>
                <a:rPr lang="cs-CZ" sz="1400" b="1" dirty="0"/>
                <a:t> tým :-)</a:t>
              </a:r>
              <a:endParaRPr lang="cs-CZ" sz="1400" b="1" dirty="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021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615679" y="1371600"/>
            <a:ext cx="5987023" cy="4504459"/>
            <a:chOff x="2154238" y="685800"/>
            <a:chExt cx="7881937" cy="5867400"/>
          </a:xfrm>
        </p:grpSpPr>
        <p:pic>
          <p:nvPicPr>
            <p:cNvPr id="2" name="Obrázek 1" descr="17. Zahradní domek - před rekonstrukcí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38" y="685800"/>
              <a:ext cx="7881937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2154238" y="6210300"/>
              <a:ext cx="78819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Zahradní domek - před rekonstrukcí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8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828800" y="1371600"/>
            <a:ext cx="5543077" cy="4523351"/>
            <a:chOff x="2438400" y="685800"/>
            <a:chExt cx="7315200" cy="5867400"/>
          </a:xfrm>
        </p:grpSpPr>
        <p:pic>
          <p:nvPicPr>
            <p:cNvPr id="2" name="Obrázek 1" descr="17.2.Zahradní domek - před rekonstrukcí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Zahradní domek - před rekonstrukcí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80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2431257" y="1371600"/>
            <a:ext cx="4516454" cy="4570583"/>
            <a:chOff x="3241675" y="685800"/>
            <a:chExt cx="5707063" cy="5867400"/>
          </a:xfrm>
        </p:grpSpPr>
        <p:pic>
          <p:nvPicPr>
            <p:cNvPr id="2" name="Obrázek 1" descr="17.3.Zahradní domek - před rekonstrukcí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1675" y="685800"/>
              <a:ext cx="5707063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3241675" y="6210300"/>
              <a:ext cx="57070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Zahradní domek - před rekonstrukcí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1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3028950" y="1352708"/>
            <a:ext cx="3520628" cy="4522414"/>
            <a:chOff x="4038600" y="685800"/>
            <a:chExt cx="4114800" cy="6004109"/>
          </a:xfrm>
        </p:grpSpPr>
        <p:pic>
          <p:nvPicPr>
            <p:cNvPr id="2" name="Obrázek 1" descr="18. Zahradní domek v průběhu rekonstrukce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4038600" y="6210300"/>
              <a:ext cx="4114800" cy="479609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rmAutofit lnSpcReduction="10000"/>
            </a:bodyPr>
            <a:lstStyle/>
            <a:p>
              <a:pPr algn="ctr"/>
              <a:r>
                <a:rPr lang="cs-CZ" dirty="0"/>
                <a:t> </a:t>
              </a:r>
              <a:r>
                <a:rPr lang="cs-CZ" sz="1400" b="1" dirty="0"/>
                <a:t>Zahradní domek v průběhu rekonstrukce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52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309289" cy="4806740"/>
            <a:chOff x="1971675" y="685800"/>
            <a:chExt cx="8248650" cy="5867400"/>
          </a:xfrm>
        </p:grpSpPr>
        <p:pic>
          <p:nvPicPr>
            <p:cNvPr id="2" name="Obrázek 1" descr="1.2. Vyvýšené žáhon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rmAutofit fontScale="70000" lnSpcReduction="20000"/>
            </a:bodyPr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0024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39466" y="1371600"/>
            <a:ext cx="6292216" cy="4504459"/>
            <a:chOff x="1919288" y="685800"/>
            <a:chExt cx="8351837" cy="5867400"/>
          </a:xfrm>
        </p:grpSpPr>
        <p:pic>
          <p:nvPicPr>
            <p:cNvPr id="2" name="Obrázek 1" descr="19.2. Zahradní domek - po rekonstrukci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288" y="685800"/>
              <a:ext cx="8351837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19288" y="6210300"/>
              <a:ext cx="83518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pl-PL" sz="1400" b="1" dirty="0"/>
                <a:t>Zahradní domek - po rekonstrukci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90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514350" y="1400175"/>
            <a:ext cx="8115300" cy="4343400"/>
            <a:chOff x="685800" y="723900"/>
            <a:chExt cx="10820400" cy="5791200"/>
          </a:xfrm>
        </p:grpSpPr>
        <p:pic>
          <p:nvPicPr>
            <p:cNvPr id="2" name="Obrázek 1" descr="19.Zahradní domek - po rekonstrukci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723900"/>
              <a:ext cx="10820400" cy="5410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685800" y="6172200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Zahradní domek - po rekonstrukci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8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3543300" y="1371600"/>
            <a:ext cx="2794209" cy="4787847"/>
            <a:chOff x="4724400" y="685800"/>
            <a:chExt cx="2743200" cy="5867400"/>
          </a:xfrm>
        </p:grpSpPr>
        <p:pic>
          <p:nvPicPr>
            <p:cNvPr id="2" name="Obrázek 1" descr="20. Původní kompostér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685800"/>
              <a:ext cx="2743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4724400" y="6210300"/>
              <a:ext cx="2743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Původní kompostér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0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3028950" y="1371600"/>
            <a:ext cx="3265579" cy="4570583"/>
            <a:chOff x="4038600" y="685800"/>
            <a:chExt cx="4114800" cy="5867400"/>
          </a:xfrm>
        </p:grpSpPr>
        <p:pic>
          <p:nvPicPr>
            <p:cNvPr id="2" name="Obrázek 1" descr="20.2. Výstavba nového kompostéru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Výstavba nového kompostéru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87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3028950" y="1371600"/>
            <a:ext cx="3586752" cy="4570583"/>
            <a:chOff x="4038600" y="685800"/>
            <a:chExt cx="4114800" cy="5867400"/>
          </a:xfrm>
        </p:grpSpPr>
        <p:pic>
          <p:nvPicPr>
            <p:cNvPr id="2" name="Obrázek 1" descr="20.3. Nový kompostér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Nový kompostér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72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3543300" y="1371600"/>
            <a:ext cx="2558052" cy="4665045"/>
            <a:chOff x="4724400" y="685800"/>
            <a:chExt cx="2743200" cy="5867400"/>
          </a:xfrm>
        </p:grpSpPr>
        <p:pic>
          <p:nvPicPr>
            <p:cNvPr id="2" name="Obrázek 1" descr="21. Původní skleník zničený vichřicí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685800"/>
              <a:ext cx="2743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4724400" y="6210300"/>
              <a:ext cx="2743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Původní skleník zničený vichřicí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1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2934488" y="1371600"/>
            <a:ext cx="3775677" cy="4731169"/>
            <a:chOff x="4038600" y="685800"/>
            <a:chExt cx="4114800" cy="5867400"/>
          </a:xfrm>
        </p:grpSpPr>
        <p:pic>
          <p:nvPicPr>
            <p:cNvPr id="2" name="Obrázek 1" descr="22. Původní stav pozemku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Původní stav pozemku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76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84710" y="1371600"/>
            <a:ext cx="6267852" cy="4589475"/>
            <a:chOff x="1979613" y="685800"/>
            <a:chExt cx="8231187" cy="5867400"/>
          </a:xfrm>
        </p:grpSpPr>
        <p:pic>
          <p:nvPicPr>
            <p:cNvPr id="2" name="Obrázek 1" descr="23.1.Workshop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613" y="685800"/>
              <a:ext cx="8231187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9613" y="6210300"/>
              <a:ext cx="82311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Workshopy na nové zahradě</a:t>
              </a:r>
              <a:endParaRPr lang="cs-CZ" sz="1400" b="1" dirty="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84710" y="1371600"/>
            <a:ext cx="6173390" cy="4400550"/>
            <a:chOff x="1979613" y="685800"/>
            <a:chExt cx="8231187" cy="5867400"/>
          </a:xfrm>
        </p:grpSpPr>
        <p:pic>
          <p:nvPicPr>
            <p:cNvPr id="2" name="Obrázek 1" descr="23.2. Workshop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613" y="685800"/>
              <a:ext cx="8231187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9613" y="6210300"/>
              <a:ext cx="82311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Workshopy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3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84710" y="1371600"/>
            <a:ext cx="6173390" cy="4400550"/>
            <a:chOff x="1979613" y="685800"/>
            <a:chExt cx="8231187" cy="5867400"/>
          </a:xfrm>
        </p:grpSpPr>
        <p:pic>
          <p:nvPicPr>
            <p:cNvPr id="2" name="Obrázek 1" descr="23.3.Workshop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613" y="685800"/>
              <a:ext cx="8231187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9613" y="6210300"/>
              <a:ext cx="82311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Workshopy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9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233719" cy="4636707"/>
            <a:chOff x="1971675" y="685800"/>
            <a:chExt cx="8248650" cy="5867400"/>
          </a:xfrm>
        </p:grpSpPr>
        <p:pic>
          <p:nvPicPr>
            <p:cNvPr id="2" name="Obrázek 1" descr="1.3. Vyvýšené záhony s lavičkou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rmAutofit fontScale="77500" lnSpcReduction="20000"/>
            </a:bodyPr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77684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84710" y="1371600"/>
            <a:ext cx="6173390" cy="4400550"/>
            <a:chOff x="1979613" y="685800"/>
            <a:chExt cx="8231187" cy="5867400"/>
          </a:xfrm>
        </p:grpSpPr>
        <p:pic>
          <p:nvPicPr>
            <p:cNvPr id="2" name="Obrázek 1" descr="23.4. Workshop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613" y="685800"/>
              <a:ext cx="8231187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9613" y="6210300"/>
              <a:ext cx="82311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Workshopy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8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828800" y="1371600"/>
            <a:ext cx="5561970" cy="4504459"/>
            <a:chOff x="2438400" y="685800"/>
            <a:chExt cx="7315200" cy="5867400"/>
          </a:xfrm>
        </p:grpSpPr>
        <p:pic>
          <p:nvPicPr>
            <p:cNvPr id="2" name="Obrázek 1" descr="23.5.Workshop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685800"/>
              <a:ext cx="7315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2438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Workshopy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3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2679438" y="1371600"/>
            <a:ext cx="3435612" cy="4485566"/>
            <a:chOff x="4038600" y="685800"/>
            <a:chExt cx="4114800" cy="5867400"/>
          </a:xfrm>
        </p:grpSpPr>
        <p:pic>
          <p:nvPicPr>
            <p:cNvPr id="2" name="Obrázek 1" descr="23.6.Workshop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Workshopy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7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162050" y="1371600"/>
            <a:ext cx="6819900" cy="4400550"/>
            <a:chOff x="1549400" y="685800"/>
            <a:chExt cx="9093200" cy="5867400"/>
          </a:xfrm>
        </p:grpSpPr>
        <p:pic>
          <p:nvPicPr>
            <p:cNvPr id="2" name="Obrázek 1" descr="23.7. Workshop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400" y="685800"/>
              <a:ext cx="9093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549400" y="6210300"/>
              <a:ext cx="9093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Workshopy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0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2402436" y="1371600"/>
            <a:ext cx="4224583" cy="4409996"/>
            <a:chOff x="3354388" y="685800"/>
            <a:chExt cx="5481637" cy="5867400"/>
          </a:xfrm>
        </p:grpSpPr>
        <p:pic>
          <p:nvPicPr>
            <p:cNvPr id="2" name="Obrázek 1" descr="24. Atlas rostlin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4388" y="685800"/>
              <a:ext cx="5481637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3354388" y="6210300"/>
              <a:ext cx="54816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Atlas rostlin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35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973274" y="1114308"/>
            <a:ext cx="2208540" cy="4445908"/>
            <a:chOff x="4724400" y="685800"/>
            <a:chExt cx="2743200" cy="6152393"/>
          </a:xfrm>
        </p:grpSpPr>
        <p:pic>
          <p:nvPicPr>
            <p:cNvPr id="2" name="Obrázek 1" descr="25. Vypěstované produkt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685800"/>
              <a:ext cx="2743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4724400" y="6210300"/>
              <a:ext cx="2743200" cy="627893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Malá ukázka vypěstovaných produktů</a:t>
              </a:r>
              <a:endParaRPr lang="cs-CZ" sz="1400" b="1" dirty="0">
                <a:cs typeface="Calibri"/>
              </a:endParaRPr>
            </a:p>
          </p:txBody>
        </p:sp>
      </p:grpSp>
      <p:grpSp>
        <p:nvGrpSpPr>
          <p:cNvPr id="5" name="Skupina 4"/>
          <p:cNvGrpSpPr>
            <a:grpSpLocks noGrp="1" noUngrp="1" noChangeAspect="1"/>
          </p:cNvGrpSpPr>
          <p:nvPr/>
        </p:nvGrpSpPr>
        <p:grpSpPr>
          <a:xfrm>
            <a:off x="6011784" y="1111133"/>
            <a:ext cx="2161309" cy="4450322"/>
            <a:chOff x="4724400" y="685800"/>
            <a:chExt cx="2743200" cy="5867400"/>
          </a:xfrm>
        </p:grpSpPr>
        <p:pic>
          <p:nvPicPr>
            <p:cNvPr id="6" name="Obrázek 5" descr="25.2. Cibule k sušení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685800"/>
              <a:ext cx="2743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Obdélník 6"/>
            <p:cNvSpPr/>
            <p:nvPr/>
          </p:nvSpPr>
          <p:spPr>
            <a:xfrm>
              <a:off x="4724400" y="6210300"/>
              <a:ext cx="2743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Cibule k sušení</a:t>
              </a:r>
              <a:endParaRPr lang="cs-CZ" sz="1400" b="1">
                <a:cs typeface="Calibri"/>
              </a:endParaRP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51694596-633A-4824-B050-534043BCB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700" y="1806129"/>
            <a:ext cx="2317201" cy="46437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4A229C-E7AC-49F2-BC2E-CD012DB16E41}"/>
              </a:ext>
            </a:extLst>
          </p:cNvPr>
          <p:cNvSpPr txBox="1"/>
          <p:nvPr/>
        </p:nvSpPr>
        <p:spPr>
          <a:xfrm>
            <a:off x="3644376" y="6204317"/>
            <a:ext cx="24787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         </a:t>
            </a:r>
            <a:r>
              <a:rPr lang="en-US" sz="1400" b="1" dirty="0">
                <a:cs typeface="Calibri"/>
              </a:rPr>
              <a:t>Echinacea</a:t>
            </a:r>
          </a:p>
        </p:txBody>
      </p:sp>
    </p:spTree>
    <p:extLst>
      <p:ext uri="{BB962C8B-B14F-4D97-AF65-F5344CB8AC3E}">
        <p14:creationId xmlns:p14="http://schemas.microsoft.com/office/powerpoint/2010/main" val="16101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290397" cy="4617814"/>
            <a:chOff x="1971675" y="685800"/>
            <a:chExt cx="8248650" cy="5867400"/>
          </a:xfrm>
        </p:grpSpPr>
        <p:pic>
          <p:nvPicPr>
            <p:cNvPr id="2" name="Obrázek 1" descr="1.4. Vyvýšené záhon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rmAutofit fontScale="77500" lnSpcReduction="20000"/>
            </a:bodyPr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36680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262058" cy="4551690"/>
            <a:chOff x="1971675" y="685800"/>
            <a:chExt cx="8248650" cy="5867400"/>
          </a:xfrm>
        </p:grpSpPr>
        <p:pic>
          <p:nvPicPr>
            <p:cNvPr id="2" name="Obrázek 1" descr="1.5. Vyvýšené záhony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rmAutofit fontScale="70000" lnSpcReduction="20000"/>
            </a:bodyPr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2457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900689" y="1335592"/>
            <a:ext cx="5444644" cy="4503522"/>
            <a:chOff x="4724400" y="685800"/>
            <a:chExt cx="6621128" cy="6004696"/>
          </a:xfrm>
        </p:grpSpPr>
        <p:pic>
          <p:nvPicPr>
            <p:cNvPr id="2" name="Obrázek 1" descr="1.6. Vyvýšené záhony léto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685800"/>
              <a:ext cx="2743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4724400" y="6210300"/>
              <a:ext cx="6621128" cy="480196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Vyvýšené záhony zálivka léto</a:t>
              </a:r>
              <a:endParaRPr lang="en-US" sz="1400" b="1" dirty="0">
                <a:cs typeface="Calibri"/>
              </a:endParaRPr>
            </a:p>
          </p:txBody>
        </p:sp>
      </p:grpSp>
      <p:grpSp>
        <p:nvGrpSpPr>
          <p:cNvPr id="5" name="Skupina 4"/>
          <p:cNvGrpSpPr>
            <a:grpSpLocks noGrp="1" noUngrp="1" noChangeAspect="1"/>
          </p:cNvGrpSpPr>
          <p:nvPr/>
        </p:nvGrpSpPr>
        <p:grpSpPr>
          <a:xfrm>
            <a:off x="5191213" y="1335592"/>
            <a:ext cx="2142416" cy="4400550"/>
            <a:chOff x="4724400" y="685800"/>
            <a:chExt cx="2743200" cy="5867400"/>
          </a:xfrm>
        </p:grpSpPr>
        <p:pic>
          <p:nvPicPr>
            <p:cNvPr id="6" name="Obrázek 5" descr="1.7. Zálivka léto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685800"/>
              <a:ext cx="274320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Obdélník 6"/>
            <p:cNvSpPr/>
            <p:nvPr/>
          </p:nvSpPr>
          <p:spPr>
            <a:xfrm>
              <a:off x="4724400" y="6210300"/>
              <a:ext cx="2743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rmAutofit fontScale="70000" lnSpcReduction="20000"/>
            </a:bodyPr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2079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>
            <a:grpSpLocks noGrp="1" noUngrp="1" noChangeAspect="1"/>
          </p:cNvGrpSpPr>
          <p:nvPr/>
        </p:nvGrpSpPr>
        <p:grpSpPr>
          <a:xfrm>
            <a:off x="1478756" y="1371600"/>
            <a:ext cx="6271504" cy="4495012"/>
            <a:chOff x="1971675" y="685800"/>
            <a:chExt cx="8248650" cy="5867400"/>
          </a:xfrm>
        </p:grpSpPr>
        <p:pic>
          <p:nvPicPr>
            <p:cNvPr id="2" name="Obrázek 1" descr="2.2. Výukový altán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75" y="685800"/>
              <a:ext cx="8248650" cy="5486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Obdélník 2"/>
            <p:cNvSpPr/>
            <p:nvPr/>
          </p:nvSpPr>
          <p:spPr>
            <a:xfrm>
              <a:off x="1971675" y="6210300"/>
              <a:ext cx="8248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ctr">
              <a:noAutofit/>
            </a:bodyPr>
            <a:lstStyle/>
            <a:p>
              <a:pPr algn="ctr"/>
              <a:r>
                <a:rPr lang="cs-CZ" sz="1400" b="1" dirty="0"/>
                <a:t>Výukový altán</a:t>
              </a:r>
              <a:endParaRPr lang="cs-CZ" sz="1400" b="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710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Words>198</Words>
  <Application>Microsoft Office PowerPoint</Application>
  <PresentationFormat>Předvádění na obrazovce (4:3)</PresentationFormat>
  <Paragraphs>69</Paragraphs>
  <Slides>55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Kristina Musilová</dc:creator>
  <cp:lastModifiedBy>Kristina Musilová</cp:lastModifiedBy>
  <cp:revision>263</cp:revision>
  <dcterms:created xsi:type="dcterms:W3CDTF">2020-08-19T15:33:06Z</dcterms:created>
  <dcterms:modified xsi:type="dcterms:W3CDTF">2020-08-21T15:25:14Z</dcterms:modified>
</cp:coreProperties>
</file>